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7.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9.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2.xml" ContentType="application/vnd.openxmlformats-officedocument.presentationml.comments+xml"/>
  <Override PartName="/ppt/diagrams/data11.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2.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3.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4.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5.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6.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7.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comments/comment3.xml" ContentType="application/vnd.openxmlformats-officedocument.presentationml.comments+xml"/>
  <Override PartName="/ppt/diagrams/data18.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9.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20.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comments/comment4.xml" ContentType="application/vnd.openxmlformats-officedocument.presentationml.comments+xml"/>
  <Override PartName="/ppt/diagrams/data21.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comments/comment5.xml" ContentType="application/vnd.openxmlformats-officedocument.presentationml.comments+xml"/>
  <Override PartName="/ppt/notesSlides/notesSlide12.xml" ContentType="application/vnd.openxmlformats-officedocument.presentationml.notesSlide+xml"/>
  <Override PartName="/ppt/comments/comment6.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diagrams/data6.xml" ContentType="application/vnd.openxmlformats-officedocument.drawingml.diagramData+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4" r:id="rId1"/>
    <p:sldMasterId id="2147483856" r:id="rId2"/>
  </p:sldMasterIdLst>
  <p:notesMasterIdLst>
    <p:notesMasterId r:id="rId64"/>
  </p:notesMasterIdLst>
  <p:handoutMasterIdLst>
    <p:handoutMasterId r:id="rId65"/>
  </p:handoutMasterIdLst>
  <p:sldIdLst>
    <p:sldId id="260" r:id="rId3"/>
    <p:sldId id="313" r:id="rId4"/>
    <p:sldId id="340" r:id="rId5"/>
    <p:sldId id="259" r:id="rId6"/>
    <p:sldId id="276" r:id="rId7"/>
    <p:sldId id="261" r:id="rId8"/>
    <p:sldId id="343" r:id="rId9"/>
    <p:sldId id="344" r:id="rId10"/>
    <p:sldId id="316" r:id="rId11"/>
    <p:sldId id="263" r:id="rId12"/>
    <p:sldId id="317" r:id="rId13"/>
    <p:sldId id="264" r:id="rId14"/>
    <p:sldId id="341" r:id="rId15"/>
    <p:sldId id="342" r:id="rId16"/>
    <p:sldId id="265" r:id="rId17"/>
    <p:sldId id="266" r:id="rId18"/>
    <p:sldId id="314" r:id="rId19"/>
    <p:sldId id="315" r:id="rId20"/>
    <p:sldId id="267" r:id="rId21"/>
    <p:sldId id="268" r:id="rId22"/>
    <p:sldId id="269" r:id="rId23"/>
    <p:sldId id="270" r:id="rId24"/>
    <p:sldId id="292" r:id="rId25"/>
    <p:sldId id="271" r:id="rId26"/>
    <p:sldId id="272" r:id="rId27"/>
    <p:sldId id="274" r:id="rId28"/>
    <p:sldId id="275" r:id="rId29"/>
    <p:sldId id="293" r:id="rId30"/>
    <p:sldId id="288" r:id="rId31"/>
    <p:sldId id="290" r:id="rId32"/>
    <p:sldId id="295" r:id="rId33"/>
    <p:sldId id="277" r:id="rId34"/>
    <p:sldId id="278" r:id="rId35"/>
    <p:sldId id="279" r:id="rId36"/>
    <p:sldId id="318" r:id="rId37"/>
    <p:sldId id="319" r:id="rId38"/>
    <p:sldId id="280" r:id="rId39"/>
    <p:sldId id="281" r:id="rId40"/>
    <p:sldId id="284" r:id="rId41"/>
    <p:sldId id="296" r:id="rId42"/>
    <p:sldId id="285" r:id="rId43"/>
    <p:sldId id="286" r:id="rId44"/>
    <p:sldId id="287" r:id="rId45"/>
    <p:sldId id="289" r:id="rId46"/>
    <p:sldId id="297" r:id="rId47"/>
    <p:sldId id="298" r:id="rId48"/>
    <p:sldId id="299" r:id="rId49"/>
    <p:sldId id="291" r:id="rId50"/>
    <p:sldId id="300" r:id="rId51"/>
    <p:sldId id="301" r:id="rId52"/>
    <p:sldId id="302" r:id="rId53"/>
    <p:sldId id="303" r:id="rId54"/>
    <p:sldId id="304" r:id="rId55"/>
    <p:sldId id="306" r:id="rId56"/>
    <p:sldId id="305" r:id="rId57"/>
    <p:sldId id="307" r:id="rId58"/>
    <p:sldId id="309" r:id="rId59"/>
    <p:sldId id="308" r:id="rId60"/>
    <p:sldId id="310" r:id="rId61"/>
    <p:sldId id="311" r:id="rId62"/>
    <p:sldId id="312" r:id="rId63"/>
  </p:sldIdLst>
  <p:sldSz cx="9144000" cy="6858000" type="screen4x3"/>
  <p:notesSz cx="6858000" cy="9144000"/>
  <p:defaultTextStyle>
    <a:defPPr>
      <a:defRPr lang="es-H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2" clrIdx="0">
    <p:extLst>
      <p:ext uri="{19B8F6BF-5375-455C-9EA6-DF929625EA0E}">
        <p15:presenceInfo xmlns:p15="http://schemas.microsoft.com/office/powerpoint/2012/main" userId="Dell" providerId="None"/>
      </p:ext>
    </p:extLst>
  </p:cmAuthor>
  <p:cmAuthor id="2" name="MIGUEL EDUARDO AGUILAR CRUZ" initials="MEAC" lastIdx="35" clrIdx="1">
    <p:extLst>
      <p:ext uri="{19B8F6BF-5375-455C-9EA6-DF929625EA0E}">
        <p15:presenceInfo xmlns:p15="http://schemas.microsoft.com/office/powerpoint/2012/main" userId="S::miguel.aguilar@unah.edu.hn::e5ece203-6ffd-4ce6-b5cf-5b5612009f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082" autoAdjust="0"/>
    <p:restoredTop sz="94630" autoAdjust="0"/>
  </p:normalViewPr>
  <p:slideViewPr>
    <p:cSldViewPr snapToGrid="0">
      <p:cViewPr varScale="1">
        <p:scale>
          <a:sx n="68" d="100"/>
          <a:sy n="68" d="100"/>
        </p:scale>
        <p:origin x="1824" y="72"/>
      </p:cViewPr>
      <p:guideLst/>
    </p:cSldViewPr>
  </p:slideViewPr>
  <p:notesTextViewPr>
    <p:cViewPr>
      <p:scale>
        <a:sx n="3" d="2"/>
        <a:sy n="3" d="2"/>
      </p:scale>
      <p:origin x="0" y="0"/>
    </p:cViewPr>
  </p:notesTextViewPr>
  <p:sorterViewPr>
    <p:cViewPr varScale="1">
      <p:scale>
        <a:sx n="100" d="100"/>
        <a:sy n="100" d="100"/>
      </p:scale>
      <p:origin x="0" y="-945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6-12T21:56:44.887" idx="1">
    <p:pos x="3154" y="147"/>
    <p:text>Eugene Myron Amdahl: Estadounidense de origen noruego, arquitecto computacional y una de las personalidades más importantes y excéntricas en la historia de la informática y la computación. Fundó cuatro compañías tecnológicas en diferentes ámbitos, la mayoría de las cuales, se fundaron con el objetivo de competir con otras compañías donde él mismo había trabajado o incluso creado anteriormente, y que ya había abandonado. Un ejemplo de esto es la famosa empresa informática IBM que sigue en auge actualmente, y que abandonó para hacerle la competencia.</p:text>
    <p:extLst>
      <p:ext uri="{C676402C-5697-4E1C-873F-D02D1690AC5C}">
        <p15:threadingInfo xmlns:p15="http://schemas.microsoft.com/office/powerpoint/2012/main" timeZoneBias="360"/>
      </p:ext>
    </p:extLst>
  </p:cm>
  <p:cm authorId="1" dt="2023-06-12T22:00:06.662" idx="2">
    <p:pos x="4301" y="776"/>
    <p:text>Ley de Amdalhl: La mejora obtenida en el rendimiento de un sistema debido a la alteración de uno de sus componentes está limitada por la fracción de tiempo que se utiliza dicho componente.</p:text>
    <p:extLst>
      <p:ext uri="{C676402C-5697-4E1C-873F-D02D1690AC5C}">
        <p15:threadingInfo xmlns:p15="http://schemas.microsoft.com/office/powerpoint/2012/main" timeZoneBias="3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3-06-16T23:38:56.272" idx="2">
    <p:pos x="1195" y="943"/>
    <p:text>El 25% de las instrucciones de la ALU pasan a ser instrucciones registro-memoria.</p:text>
    <p:extLst>
      <p:ext uri="{C676402C-5697-4E1C-873F-D02D1690AC5C}">
        <p15:threadingInfo xmlns:p15="http://schemas.microsoft.com/office/powerpoint/2012/main" timeZoneBias="360"/>
      </p:ext>
    </p:extLst>
  </p:cm>
  <p:cm authorId="2" dt="2023-06-16T23:41:15.272" idx="4">
    <p:pos x="2717" y="933"/>
    <p:text>(0.21 – (025)(0.43) menos cargas pero siempre con duración de 2 ciclos.</p:text>
    <p:extLst>
      <p:ext uri="{C676402C-5697-4E1C-873F-D02D1690AC5C}">
        <p15:threadingInfo xmlns:p15="http://schemas.microsoft.com/office/powerpoint/2012/main" timeZoneBias="360"/>
      </p:ext>
    </p:extLst>
  </p:cm>
  <p:cm authorId="2" dt="2023-06-16T23:42:50.921" idx="5">
    <p:pos x="3690" y="910"/>
    <p:text/>
    <p:extLst>
      <p:ext uri="{C676402C-5697-4E1C-873F-D02D1690AC5C}">
        <p15:threadingInfo xmlns:p15="http://schemas.microsoft.com/office/powerpoint/2012/main" timeZoneBias="360"/>
      </p:ext>
    </p:extLst>
  </p:cm>
  <p:cm authorId="2" dt="2023-06-16T23:45:16.613" idx="6">
    <p:pos x="3690" y="1046"/>
    <p:text>(0.25)(0.43) nuevas instrucciones registro-memoria o de almacenamiento.</p:text>
    <p:extLst>
      <p:ext uri="{C676402C-5697-4E1C-873F-D02D1690AC5C}">
        <p15:threadingInfo xmlns:p15="http://schemas.microsoft.com/office/powerpoint/2012/main" timeZoneBias="360">
          <p15:parentCm authorId="2" idx="5"/>
        </p15:threadingInfo>
      </p:ext>
    </p:extLst>
  </p:cm>
  <p:cm authorId="2" dt="2023-06-16T23:46:36.521" idx="7">
    <p:pos x="4528" y="916"/>
    <p:text/>
    <p:extLst>
      <p:ext uri="{C676402C-5697-4E1C-873F-D02D1690AC5C}">
        <p15:threadingInfo xmlns:p15="http://schemas.microsoft.com/office/powerpoint/2012/main" timeZoneBias="360"/>
      </p:ext>
    </p:extLst>
  </p:cm>
  <p:cm authorId="2" dt="2023-06-16T23:47:37.797" idx="8">
    <p:pos x="4528" y="1052"/>
    <p:text>Instrucciones de almacenamiento originales que permanecen igual.</p:text>
    <p:extLst>
      <p:ext uri="{C676402C-5697-4E1C-873F-D02D1690AC5C}">
        <p15:threadingInfo xmlns:p15="http://schemas.microsoft.com/office/powerpoint/2012/main" timeZoneBias="360">
          <p15:parentCm authorId="2" idx="7"/>
        </p15:threadingInfo>
      </p:ext>
    </p:extLst>
  </p:cm>
  <p:cm authorId="2" dt="2023-06-16T23:47:47.376" idx="9">
    <p:pos x="5177" y="927"/>
    <p:text>Misma cantidad de Instrucciones de salto pero ahora de 3 ciclos, ya que el enunciado dice; el repertorio extendido de instrucciones incrementa en 1 el número de ciclos de reloj para los saltos,</p:text>
    <p:extLst>
      <p:ext uri="{C676402C-5697-4E1C-873F-D02D1690AC5C}">
        <p15:threadingInfo xmlns:p15="http://schemas.microsoft.com/office/powerpoint/2012/main" timeZoneBias="3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3-06-18T15:07:06.637" idx="11">
    <p:pos x="939" y="1242"/>
    <p:text>Por ejemplo, suponga que el conjunto de valores de datos a promediar incluye algunos valores grandes y más valores pequeños. Aquí, la AM está dominado por los valores grandes. un cambio de 10% en el valor más  grande tendrá un efecto notable, mientras que un cambio en el más pequeño
valor por el mismo factor tendrá un efecto insignificante. Por el contrario, un cambio en el valor por el 10% de cualquiera de los valores de los datos da como resultado el mismo cambio en el GM.</p:text>
    <p:extLst>
      <p:ext uri="{C676402C-5697-4E1C-873F-D02D1690AC5C}">
        <p15:threadingInfo xmlns:p15="http://schemas.microsoft.com/office/powerpoint/2012/main" timeZoneBias="3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3-06-18T17:28:08.113" idx="13">
    <p:pos x="2498" y="1856"/>
    <p:text>Benchmark Suites: Es una colección de programas, definida en un lenguaje de alto nivel, que juntos intentan proporcionar una prueba representativa de un computadora en una aplicación particular o área de programación del sistema.</p:text>
    <p:extLst>
      <p:ext uri="{C676402C-5697-4E1C-873F-D02D1690AC5C}">
        <p15:threadingInfo xmlns:p15="http://schemas.microsoft.com/office/powerpoint/2012/main" timeZoneBias="3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23-06-18T17:52:43.274" idx="15">
    <p:pos x="3482" y="1648"/>
    <p:text>Aplicaciones Profesionales, incluidos los medios y el entretenimiento,
desarrollo de productos, ciencias biológicas, servicios financieros y energía.</p:text>
    <p:extLst>
      <p:ext uri="{C676402C-5697-4E1C-873F-D02D1690AC5C}">
        <p15:threadingInfo xmlns:p15="http://schemas.microsoft.com/office/powerpoint/2012/main" timeZoneBias="360"/>
      </p:ext>
    </p:extLst>
  </p:cm>
  <p:cm authorId="2" dt="2023-06-18T18:04:20.943" idx="16">
    <p:pos x="2374" y="2970"/>
    <p:text>¿Qué es una virtualización de servidores?
La virtualización de servidores es el proceso de dividir un servidor físico en múltiples servidores virtuales únicos y aislados por medio de una aplicación de software. Cada servidor virtual puede ejecutar sus propios sistemas operativos de manera independiente.</p:text>
    <p:extLst>
      <p:ext uri="{C676402C-5697-4E1C-873F-D02D1690AC5C}">
        <p15:threadingInfo xmlns:p15="http://schemas.microsoft.com/office/powerpoint/2012/main" timeZoneBias="3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3-06-18T21:31:22.127" idx="19">
    <p:pos x="1847" y="1744"/>
    <p:text>El primer paso para evaluar un sistema bajo prueba es compilar y ejecutar cada programa en el sistema tres veces. Para cada programa, se mide el tiempo de ejecución y se selecciona el valor de la media. La razón para usar tres corridas y tomar la el valor medio es para tener en cuenta las variaciones en el tiempo de ejecución que no son intrínsecas al programa, como las variaciones del tiempo de acceso al disco y variaciones en la ejecución del kernel del sistema operativo de una corrida a otra.</p:text>
    <p:extLst>
      <p:ext uri="{C676402C-5697-4E1C-873F-D02D1690AC5C}">
        <p15:threadingInfo xmlns:p15="http://schemas.microsoft.com/office/powerpoint/2012/main" timeZoneBias="360"/>
      </p:ext>
    </p:extLst>
  </p:cm>
  <p:cm authorId="2" dt="2023-06-18T21:32:56.349" idx="20">
    <p:pos x="2039" y="1739"/>
    <p:text>Kernel: Es definido como el núcleo o corazón del sistema operativo, y se encarga principalmente de mediar entre los procesos de usuario y el hardware disponible en la máquina, es decir, concede el acceso al hardware, al software que lo solicite, de una manera segura; y el procesamiento paralelo de varias tareas.</p:text>
    <p:extLst>
      <p:ext uri="{C676402C-5697-4E1C-873F-D02D1690AC5C}">
        <p15:threadingInfo xmlns:p15="http://schemas.microsoft.com/office/powerpoint/2012/main" timeZoneBias="360"/>
      </p:ext>
    </p:extLst>
  </p:cm>
</p:cmLst>
</file>

<file path=ppt/diagrams/_rels/data1.xml.rels><?xml version="1.0" encoding="UTF-8" standalone="yes"?>
<Relationships xmlns="http://schemas.openxmlformats.org/package/2006/relationships"><Relationship Id="rId1" Type="http://schemas.openxmlformats.org/officeDocument/2006/relationships/image" Target="../media/image2.jp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1" Type="http://schemas.openxmlformats.org/officeDocument/2006/relationships/image" Target="../media/image5.jpg"/></Relationships>
</file>

<file path=ppt/diagrams/_rels/data4.xml.rels><?xml version="1.0" encoding="UTF-8" standalone="yes"?>
<Relationships xmlns="http://schemas.openxmlformats.org/package/2006/relationships"><Relationship Id="rId1" Type="http://schemas.openxmlformats.org/officeDocument/2006/relationships/image" Target="../media/image7.jpeg"/></Relationships>
</file>

<file path=ppt/diagrams/_rels/data5.xml.rels><?xml version="1.0" encoding="UTF-8" standalone="yes"?>
<Relationships xmlns="http://schemas.openxmlformats.org/package/2006/relationships"><Relationship Id="rId1" Type="http://schemas.openxmlformats.org/officeDocument/2006/relationships/image" Target="../media/image8.jpeg"/></Relationships>
</file>

<file path=ppt/diagrams/_rels/data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201.png"/></Relationships>
</file>

<file path=ppt/diagrams/_rels/data7.xml.rels><?xml version="1.0" encoding="UTF-8" standalone="yes"?>
<Relationships xmlns="http://schemas.openxmlformats.org/package/2006/relationships"><Relationship Id="rId1" Type="http://schemas.openxmlformats.org/officeDocument/2006/relationships/image" Target="../media/image9.jpeg"/></Relationships>
</file>

<file path=ppt/diagrams/_rels/data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222.png"/></Relationships>
</file>

<file path=ppt/diagrams/_rels/data10.xml.rels><?xml version="1.0" encoding="UTF-8" standalone="yes"?>
<Relationships xmlns="http://schemas.openxmlformats.org/package/2006/relationships"><Relationship Id="rId1" Type="http://schemas.openxmlformats.org/officeDocument/2006/relationships/image" Target="../media/image14.jpeg"/></Relationships>
</file>

<file path=ppt/diagrams/_rels/data11.xml.rels><?xml version="1.0" encoding="UTF-8" standalone="yes"?>
<Relationships xmlns="http://schemas.openxmlformats.org/package/2006/relationships"><Relationship Id="rId1" Type="http://schemas.openxmlformats.org/officeDocument/2006/relationships/image" Target="../media/image17.jpeg"/></Relationships>
</file>

<file path=ppt/diagrams/_rels/data12.xml.rels><?xml version="1.0" encoding="UTF-8" standalone="yes"?>
<Relationships xmlns="http://schemas.openxmlformats.org/package/2006/relationships"><Relationship Id="rId1" Type="http://schemas.openxmlformats.org/officeDocument/2006/relationships/image" Target="../media/image18.jpg"/></Relationships>
</file>

<file path=ppt/diagrams/_rels/data13.xml.rels><?xml version="1.0" encoding="UTF-8" standalone="yes"?>
<Relationships xmlns="http://schemas.openxmlformats.org/package/2006/relationships"><Relationship Id="rId1" Type="http://schemas.openxmlformats.org/officeDocument/2006/relationships/image" Target="../media/image19.jpeg"/></Relationships>
</file>

<file path=ppt/diagrams/_rels/data14.xml.rels><?xml version="1.0" encoding="UTF-8" standalone="yes"?>
<Relationships xmlns="http://schemas.openxmlformats.org/package/2006/relationships"><Relationship Id="rId1" Type="http://schemas.openxmlformats.org/officeDocument/2006/relationships/image" Target="../media/image20.jpeg"/></Relationships>
</file>

<file path=ppt/diagrams/_rels/data15.xml.rels><?xml version="1.0" encoding="UTF-8" standalone="yes"?>
<Relationships xmlns="http://schemas.openxmlformats.org/package/2006/relationships"><Relationship Id="rId1" Type="http://schemas.openxmlformats.org/officeDocument/2006/relationships/image" Target="../media/image21.jpeg"/></Relationships>
</file>

<file path=ppt/diagrams/_rels/data16.xml.rels><?xml version="1.0" encoding="UTF-8" standalone="yes"?>
<Relationships xmlns="http://schemas.openxmlformats.org/package/2006/relationships"><Relationship Id="rId1" Type="http://schemas.openxmlformats.org/officeDocument/2006/relationships/image" Target="../media/image22.jpeg"/></Relationships>
</file>

<file path=ppt/diagrams/_rels/data17.xml.rels><?xml version="1.0" encoding="UTF-8" standalone="yes"?>
<Relationships xmlns="http://schemas.openxmlformats.org/package/2006/relationships"><Relationship Id="rId1" Type="http://schemas.openxmlformats.org/officeDocument/2006/relationships/image" Target="../media/image23.jpeg"/></Relationships>
</file>

<file path=ppt/diagrams/_rels/data18.xml.rels><?xml version="1.0" encoding="UTF-8" standalone="yes"?>
<Relationships xmlns="http://schemas.openxmlformats.org/package/2006/relationships"><Relationship Id="rId1" Type="http://schemas.openxmlformats.org/officeDocument/2006/relationships/image" Target="../media/image51.png"/></Relationships>
</file>

<file path=ppt/diagrams/_rels/data19.xml.rels><?xml version="1.0" encoding="UTF-8" standalone="yes"?>
<Relationships xmlns="http://schemas.openxmlformats.org/package/2006/relationships"><Relationship Id="rId1" Type="http://schemas.openxmlformats.org/officeDocument/2006/relationships/image" Target="../media/image53.jpg"/></Relationships>
</file>

<file path=ppt/diagrams/_rels/data20.xml.rels><?xml version="1.0" encoding="UTF-8" standalone="yes"?>
<Relationships xmlns="http://schemas.openxmlformats.org/package/2006/relationships"><Relationship Id="rId1" Type="http://schemas.openxmlformats.org/officeDocument/2006/relationships/image" Target="../media/image63.png"/></Relationships>
</file>

<file path=ppt/diagrams/_rels/data21.xml.rels><?xml version="1.0" encoding="UTF-8" standalone="yes"?>
<Relationships xmlns="http://schemas.openxmlformats.org/package/2006/relationships"><Relationship Id="rId1" Type="http://schemas.openxmlformats.org/officeDocument/2006/relationships/image" Target="../media/image64.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5.jpg"/></Relationships>
</file>

<file path=ppt/diagrams/_rels/drawing4.xml.rels><?xml version="1.0" encoding="UTF-8" standalone="yes"?>
<Relationships xmlns="http://schemas.openxmlformats.org/package/2006/relationships"><Relationship Id="rId1" Type="http://schemas.openxmlformats.org/officeDocument/2006/relationships/image" Target="../media/image7.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8.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14.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17.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18.jpg"/></Relationships>
</file>

<file path=ppt/diagrams/_rels/drawing11.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12.xml.rels><?xml version="1.0" encoding="UTF-8" standalone="yes"?>
<Relationships xmlns="http://schemas.openxmlformats.org/package/2006/relationships"><Relationship Id="rId1" Type="http://schemas.openxmlformats.org/officeDocument/2006/relationships/image" Target="../media/image20.jpeg"/></Relationships>
</file>

<file path=ppt/diagrams/_rels/drawing13.xml.rels><?xml version="1.0" encoding="UTF-8" standalone="yes"?>
<Relationships xmlns="http://schemas.openxmlformats.org/package/2006/relationships"><Relationship Id="rId1" Type="http://schemas.openxmlformats.org/officeDocument/2006/relationships/image" Target="../media/image21.jpeg"/></Relationships>
</file>

<file path=ppt/diagrams/_rels/drawing14.xml.rels><?xml version="1.0" encoding="UTF-8" standalone="yes"?>
<Relationships xmlns="http://schemas.openxmlformats.org/package/2006/relationships"><Relationship Id="rId1" Type="http://schemas.openxmlformats.org/officeDocument/2006/relationships/image" Target="../media/image22.jpeg"/></Relationships>
</file>

<file path=ppt/diagrams/_rels/drawing15.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16.xml.rels><?xml version="1.0" encoding="UTF-8" standalone="yes"?>
<Relationships xmlns="http://schemas.openxmlformats.org/package/2006/relationships"><Relationship Id="rId1" Type="http://schemas.openxmlformats.org/officeDocument/2006/relationships/image" Target="../media/image51.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53.jpg"/></Relationships>
</file>

<file path=ppt/diagrams/_rels/drawing18.xml.rels><?xml version="1.0" encoding="UTF-8" standalone="yes"?>
<Relationships xmlns="http://schemas.openxmlformats.org/package/2006/relationships"><Relationship Id="rId1" Type="http://schemas.openxmlformats.org/officeDocument/2006/relationships/image" Target="../media/image63.png"/></Relationships>
</file>

<file path=ppt/diagrams/_rels/drawing19.xml.rels><?xml version="1.0" encoding="UTF-8" standalone="yes"?>
<Relationships xmlns="http://schemas.openxmlformats.org/package/2006/relationships"><Relationship Id="rId1" Type="http://schemas.openxmlformats.org/officeDocument/2006/relationships/image" Target="../media/image6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89F814-BEE6-471F-A3C5-D46821D4406E}"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BACC56F2-ADE1-4F9A-8C8F-942415595BCB}">
      <dgm:prSet phldrT="[Texto]"/>
      <dgm:spPr>
        <a:xfrm rot="16200000">
          <a:off x="-1234541" y="2723371"/>
          <a:ext cx="4035390" cy="853640"/>
        </a:xfrm>
        <a:prstGeom prst="rect">
          <a:avLst/>
        </a:prstGeom>
        <a:noFill/>
        <a:ln>
          <a:noFill/>
        </a:ln>
        <a:effectLst/>
      </dgm:spPr>
      <dgm:t>
        <a:bodyPr/>
        <a:lstStyle/>
        <a:p>
          <a:pPr>
            <a:buNone/>
          </a:pPr>
          <a:endParaRPr lang="es-ES" dirty="0">
            <a:solidFill>
              <a:sysClr val="windowText" lastClr="000000">
                <a:hueOff val="0"/>
                <a:satOff val="0"/>
                <a:lumOff val="0"/>
                <a:alphaOff val="0"/>
              </a:sysClr>
            </a:solidFill>
            <a:latin typeface="Calibri" panose="020F0502020204030204"/>
            <a:ea typeface="+mn-ea"/>
            <a:cs typeface="+mn-cs"/>
          </a:endParaRPr>
        </a:p>
        <a:p>
          <a:pPr>
            <a:buNone/>
          </a:pPr>
          <a:endParaRPr lang="es-HN" dirty="0">
            <a:solidFill>
              <a:sysClr val="windowText" lastClr="000000">
                <a:hueOff val="0"/>
                <a:satOff val="0"/>
                <a:lumOff val="0"/>
                <a:alphaOff val="0"/>
              </a:sysClr>
            </a:solidFill>
            <a:latin typeface="Calibri" panose="020F0502020204030204"/>
            <a:ea typeface="+mn-ea"/>
            <a:cs typeface="+mn-cs"/>
          </a:endParaRPr>
        </a:p>
      </dgm:t>
    </dgm:pt>
    <dgm:pt modelId="{30C69E4E-98B7-4663-976B-DD8C058E1722}" type="parTrans" cxnId="{0CD4E2A6-B522-46DB-87F9-9B68FF4E0E89}">
      <dgm:prSet/>
      <dgm:spPr/>
      <dgm:t>
        <a:bodyPr/>
        <a:lstStyle/>
        <a:p>
          <a:endParaRPr lang="es-HN"/>
        </a:p>
      </dgm:t>
    </dgm:pt>
    <dgm:pt modelId="{A1C1D31B-1C78-485C-BDED-841E0DFE8B66}" type="sibTrans" cxnId="{0CD4E2A6-B522-46DB-87F9-9B68FF4E0E89}">
      <dgm:prSet/>
      <dgm:spPr/>
      <dgm:t>
        <a:bodyPr/>
        <a:lstStyle/>
        <a:p>
          <a:endParaRPr lang="es-HN"/>
        </a:p>
      </dgm:t>
    </dgm:pt>
    <dgm:pt modelId="{4A689372-AE26-4C59-99A5-BF41459BAF4A}">
      <dgm:prSet phldrT="[Texto]" custT="1"/>
      <dgm:spPr>
        <a:xfrm>
          <a:off x="1209974" y="1132496"/>
          <a:ext cx="6669307" cy="4035390"/>
        </a:xfrm>
        <a:prstGeom prst="rect">
          <a:avLst/>
        </a:prstGeom>
        <a:solidFill>
          <a:srgbClr val="0070C0"/>
        </a:solidFill>
        <a:ln w="12700" cap="flat" cmpd="sng" algn="ctr">
          <a:solidFill>
            <a:sysClr val="window" lastClr="FFFFFF">
              <a:hueOff val="0"/>
              <a:satOff val="0"/>
              <a:lumOff val="0"/>
              <a:alphaOff val="0"/>
            </a:sysClr>
          </a:solidFill>
          <a:prstDash val="solid"/>
          <a:miter lim="800000"/>
        </a:ln>
        <a:effectLst/>
      </dgm:spPr>
      <dgm:t>
        <a:bodyPr/>
        <a:lstStyle/>
        <a:p>
          <a:pPr>
            <a:buChar char="•"/>
          </a:pPr>
          <a:endParaRPr lang="es-HN" sz="1900" dirty="0">
            <a:solidFill>
              <a:sysClr val="window" lastClr="FFFFFF"/>
            </a:solidFill>
            <a:latin typeface="Calibri" panose="020F0502020204030204"/>
            <a:ea typeface="+mn-ea"/>
            <a:cs typeface="+mn-cs"/>
          </a:endParaRPr>
        </a:p>
      </dgm:t>
    </dgm:pt>
    <dgm:pt modelId="{4C16247F-D2C7-4B9C-954F-0C5A9360244F}" type="parTrans" cxnId="{3EEEBCA5-F9D5-472E-BEB3-20ABDC8F271A}">
      <dgm:prSet/>
      <dgm:spPr/>
      <dgm:t>
        <a:bodyPr/>
        <a:lstStyle/>
        <a:p>
          <a:endParaRPr lang="es-HN"/>
        </a:p>
      </dgm:t>
    </dgm:pt>
    <dgm:pt modelId="{353F2853-5EAB-49C0-989C-2E0BA9A3692E}" type="sibTrans" cxnId="{3EEEBCA5-F9D5-472E-BEB3-20ABDC8F271A}">
      <dgm:prSet/>
      <dgm:spPr/>
      <dgm:t>
        <a:bodyPr/>
        <a:lstStyle/>
        <a:p>
          <a:endParaRPr lang="es-HN"/>
        </a:p>
      </dgm:t>
    </dgm:pt>
    <dgm:pt modelId="{5846E759-8996-42D7-9E2F-4142880D04A4}">
      <dgm:prSet custT="1"/>
      <dgm:spPr>
        <a:xfrm>
          <a:off x="1209974" y="1132496"/>
          <a:ext cx="6669307" cy="4035390"/>
        </a:xfrm>
        <a:prstGeom prst="rect">
          <a:avLst/>
        </a:prstGeom>
        <a:solidFill>
          <a:srgbClr val="0070C0"/>
        </a:solidFill>
        <a:ln w="12700" cap="flat" cmpd="sng" algn="ctr">
          <a:solidFill>
            <a:sysClr val="window" lastClr="FFFFFF">
              <a:hueOff val="0"/>
              <a:satOff val="0"/>
              <a:lumOff val="0"/>
              <a:alphaOff val="0"/>
            </a:sysClr>
          </a:solidFill>
          <a:prstDash val="solid"/>
          <a:miter lim="800000"/>
        </a:ln>
        <a:effectLst/>
      </dgm:spPr>
      <dgm:t>
        <a:bodyPr/>
        <a:lstStyle/>
        <a:p>
          <a:pPr>
            <a:buChar char="•"/>
          </a:pPr>
          <a:endParaRPr lang="es-HN" sz="2000" dirty="0">
            <a:solidFill>
              <a:sysClr val="window" lastClr="FFFFFF"/>
            </a:solidFill>
            <a:latin typeface="Calibri" panose="020F0502020204030204"/>
            <a:ea typeface="+mn-ea"/>
            <a:cs typeface="+mn-cs"/>
          </a:endParaRPr>
        </a:p>
      </dgm:t>
    </dgm:pt>
    <dgm:pt modelId="{A9E5ECE0-D4D1-42BC-8231-D6F525221427}" type="parTrans" cxnId="{27B6B9E5-1A9F-4545-A445-7B1579DCD959}">
      <dgm:prSet/>
      <dgm:spPr/>
      <dgm:t>
        <a:bodyPr/>
        <a:lstStyle/>
        <a:p>
          <a:endParaRPr lang="es-HN"/>
        </a:p>
      </dgm:t>
    </dgm:pt>
    <dgm:pt modelId="{F5E0A602-83BF-4BC8-9CE5-B6DD7AB4D6AA}" type="sibTrans" cxnId="{27B6B9E5-1A9F-4545-A445-7B1579DCD959}">
      <dgm:prSet/>
      <dgm:spPr/>
      <dgm:t>
        <a:bodyPr/>
        <a:lstStyle/>
        <a:p>
          <a:endParaRPr lang="es-HN"/>
        </a:p>
      </dgm:t>
    </dgm:pt>
    <dgm:pt modelId="{6951E6DD-8A9A-45B9-9D75-4363C02E947F}">
      <dgm:prSet phldrT="[Texto]" custT="1"/>
      <dgm:spPr>
        <a:xfrm>
          <a:off x="1209974" y="1132496"/>
          <a:ext cx="6669307" cy="4035390"/>
        </a:xfrm>
        <a:prstGeom prst="rect">
          <a:avLst/>
        </a:prstGeom>
        <a:solidFill>
          <a:srgbClr val="0070C0"/>
        </a:solidFill>
        <a:ln w="12700" cap="flat" cmpd="sng" algn="ctr">
          <a:solidFill>
            <a:sysClr val="window" lastClr="FFFFFF">
              <a:hueOff val="0"/>
              <a:satOff val="0"/>
              <a:lumOff val="0"/>
              <a:alphaOff val="0"/>
            </a:sysClr>
          </a:solidFill>
          <a:prstDash val="solid"/>
          <a:miter lim="800000"/>
        </a:ln>
        <a:effectLst/>
      </dgm:spPr>
      <dgm:t>
        <a:bodyPr/>
        <a:lstStyle/>
        <a:p>
          <a:pPr>
            <a:buChar char="•"/>
          </a:pPr>
          <a:endParaRPr lang="es-HN" sz="2000" dirty="0">
            <a:solidFill>
              <a:sysClr val="window" lastClr="FFFFFF"/>
            </a:solidFill>
            <a:latin typeface="Calibri" panose="020F0502020204030204"/>
            <a:ea typeface="+mn-ea"/>
            <a:cs typeface="+mn-cs"/>
          </a:endParaRPr>
        </a:p>
      </dgm:t>
    </dgm:pt>
    <dgm:pt modelId="{663E345A-A65D-40D2-A9FE-F5EC0A639D3D}" type="parTrans" cxnId="{CBA1B28E-D82F-4925-BEA6-9830E94DBD9F}">
      <dgm:prSet/>
      <dgm:spPr/>
      <dgm:t>
        <a:bodyPr/>
        <a:lstStyle/>
        <a:p>
          <a:endParaRPr lang="es-HN"/>
        </a:p>
      </dgm:t>
    </dgm:pt>
    <dgm:pt modelId="{AB128F29-4CA0-44C8-992F-6B1A4C9D0C69}" type="sibTrans" cxnId="{CBA1B28E-D82F-4925-BEA6-9830E94DBD9F}">
      <dgm:prSet/>
      <dgm:spPr/>
      <dgm:t>
        <a:bodyPr/>
        <a:lstStyle/>
        <a:p>
          <a:endParaRPr lang="es-HN"/>
        </a:p>
      </dgm:t>
    </dgm:pt>
    <dgm:pt modelId="{1F2869CF-6B36-44C0-A1D9-B494EB6BF961}">
      <dgm:prSet custT="1"/>
      <dgm:spPr>
        <a:xfrm>
          <a:off x="1209974" y="1132496"/>
          <a:ext cx="6669307" cy="4035390"/>
        </a:xfrm>
        <a:prstGeom prst="rect">
          <a:avLst/>
        </a:prstGeom>
        <a:solidFill>
          <a:srgbClr val="0070C0"/>
        </a:solidFill>
        <a:ln w="12700" cap="flat" cmpd="sng" algn="ctr">
          <a:solidFill>
            <a:sysClr val="window" lastClr="FFFFFF">
              <a:hueOff val="0"/>
              <a:satOff val="0"/>
              <a:lumOff val="0"/>
              <a:alphaOff val="0"/>
            </a:sysClr>
          </a:solidFill>
          <a:prstDash val="solid"/>
          <a:miter lim="800000"/>
        </a:ln>
        <a:effectLst/>
      </dgm:spPr>
      <dgm:t>
        <a:bodyPr/>
        <a:lstStyle/>
        <a:p>
          <a:pPr>
            <a:buChar char="•"/>
          </a:pPr>
          <a:endParaRPr lang="es-HN" sz="2000" dirty="0">
            <a:solidFill>
              <a:sysClr val="window" lastClr="FFFFFF"/>
            </a:solidFill>
            <a:latin typeface="Calibri" panose="020F0502020204030204"/>
            <a:ea typeface="+mn-ea"/>
            <a:cs typeface="+mn-cs"/>
          </a:endParaRPr>
        </a:p>
      </dgm:t>
    </dgm:pt>
    <dgm:pt modelId="{A0A04836-0719-4C50-A026-EF343F0167FB}" type="parTrans" cxnId="{B97AD9AF-0A22-440E-92A8-D4B048E360F1}">
      <dgm:prSet/>
      <dgm:spPr/>
      <dgm:t>
        <a:bodyPr/>
        <a:lstStyle/>
        <a:p>
          <a:endParaRPr lang="es-HN"/>
        </a:p>
      </dgm:t>
    </dgm:pt>
    <dgm:pt modelId="{66EE7CEC-AC37-47E1-A94A-0F4E046987C6}" type="sibTrans" cxnId="{B97AD9AF-0A22-440E-92A8-D4B048E360F1}">
      <dgm:prSet/>
      <dgm:spPr/>
      <dgm:t>
        <a:bodyPr/>
        <a:lstStyle/>
        <a:p>
          <a:endParaRPr lang="es-HN"/>
        </a:p>
      </dgm:t>
    </dgm:pt>
    <dgm:pt modelId="{61786A85-1EEB-494F-85E4-AFB6D3C82B76}">
      <dgm:prSet custT="1"/>
      <dgm:spPr>
        <a:xfrm>
          <a:off x="1209974" y="1132496"/>
          <a:ext cx="6669307" cy="4035390"/>
        </a:xfrm>
        <a:prstGeom prst="rect">
          <a:avLst/>
        </a:prstGeom>
        <a:solidFill>
          <a:srgbClr val="0070C0"/>
        </a:solidFill>
        <a:ln w="12700" cap="flat" cmpd="sng" algn="ctr">
          <a:solidFill>
            <a:sysClr val="window" lastClr="FFFFFF">
              <a:hueOff val="0"/>
              <a:satOff val="0"/>
              <a:lumOff val="0"/>
              <a:alphaOff val="0"/>
            </a:sysClr>
          </a:solidFill>
          <a:prstDash val="solid"/>
          <a:miter lim="800000"/>
        </a:ln>
        <a:effectLst/>
      </dgm:spPr>
      <dgm:t>
        <a:bodyPr/>
        <a:lstStyle/>
        <a:p>
          <a:pPr>
            <a:buChar char="•"/>
          </a:pPr>
          <a:endParaRPr lang="es-HN" sz="2000" dirty="0">
            <a:solidFill>
              <a:sysClr val="window" lastClr="FFFFFF"/>
            </a:solidFill>
            <a:latin typeface="Calibri" panose="020F0502020204030204"/>
            <a:ea typeface="+mn-ea"/>
            <a:cs typeface="+mn-cs"/>
          </a:endParaRPr>
        </a:p>
      </dgm:t>
    </dgm:pt>
    <dgm:pt modelId="{D808DC5D-7EE3-464F-815B-FDCB73197FD6}" type="parTrans" cxnId="{242EBB1A-777B-4105-8754-1E42902B87C5}">
      <dgm:prSet/>
      <dgm:spPr/>
      <dgm:t>
        <a:bodyPr/>
        <a:lstStyle/>
        <a:p>
          <a:endParaRPr lang="es-HN"/>
        </a:p>
      </dgm:t>
    </dgm:pt>
    <dgm:pt modelId="{F4F56AA0-5904-425D-B86B-CC08B13887C4}" type="sibTrans" cxnId="{242EBB1A-777B-4105-8754-1E42902B87C5}">
      <dgm:prSet/>
      <dgm:spPr/>
      <dgm:t>
        <a:bodyPr/>
        <a:lstStyle/>
        <a:p>
          <a:endParaRPr lang="es-HN"/>
        </a:p>
      </dgm:t>
    </dgm:pt>
    <dgm:pt modelId="{209A8E35-C5EE-46D2-9E3A-5DD1278E2174}">
      <dgm:prSet custT="1"/>
      <dgm:spPr>
        <a:xfrm>
          <a:off x="1209974" y="1132496"/>
          <a:ext cx="6669307" cy="4035390"/>
        </a:xfrm>
        <a:prstGeom prst="rect">
          <a:avLst/>
        </a:prstGeom>
        <a:solidFill>
          <a:srgbClr val="0070C0"/>
        </a:solidFill>
        <a:ln w="12700" cap="flat" cmpd="sng" algn="ctr">
          <a:solidFill>
            <a:sysClr val="window" lastClr="FFFFFF">
              <a:hueOff val="0"/>
              <a:satOff val="0"/>
              <a:lumOff val="0"/>
              <a:alphaOff val="0"/>
            </a:sysClr>
          </a:solidFill>
          <a:prstDash val="solid"/>
          <a:miter lim="800000"/>
        </a:ln>
        <a:effectLst/>
      </dgm:spPr>
      <dgm:t>
        <a:bodyPr/>
        <a:lstStyle/>
        <a:p>
          <a:pPr>
            <a:buChar char="•"/>
          </a:pPr>
          <a:endParaRPr lang="es-HN" sz="2000" dirty="0">
            <a:solidFill>
              <a:sysClr val="window" lastClr="FFFFFF"/>
            </a:solidFill>
            <a:latin typeface="Calibri" panose="020F0502020204030204"/>
            <a:ea typeface="+mn-ea"/>
            <a:cs typeface="+mn-cs"/>
          </a:endParaRPr>
        </a:p>
      </dgm:t>
    </dgm:pt>
    <dgm:pt modelId="{544D6E07-A3B6-4A5C-ADD3-8BDAAB7322B0}" type="parTrans" cxnId="{1C414FF7-6C59-4DCA-ADE6-017731709919}">
      <dgm:prSet/>
      <dgm:spPr/>
      <dgm:t>
        <a:bodyPr/>
        <a:lstStyle/>
        <a:p>
          <a:endParaRPr lang="es-HN"/>
        </a:p>
      </dgm:t>
    </dgm:pt>
    <dgm:pt modelId="{DF4666F0-E090-4FA8-A37D-7E61DEC9E3C0}" type="sibTrans" cxnId="{1C414FF7-6C59-4DCA-ADE6-017731709919}">
      <dgm:prSet/>
      <dgm:spPr/>
      <dgm:t>
        <a:bodyPr/>
        <a:lstStyle/>
        <a:p>
          <a:endParaRPr lang="es-HN"/>
        </a:p>
      </dgm:t>
    </dgm:pt>
    <dgm:pt modelId="{575D040C-BCAB-41BE-84B4-5DDEB4A435DF}">
      <dgm:prSet custT="1"/>
      <dgm:spPr/>
      <dgm:t>
        <a:bodyPr/>
        <a:lstStyle/>
        <a:p>
          <a:pPr>
            <a:buChar char="•"/>
          </a:pPr>
          <a:r>
            <a:rPr lang="es-ES" sz="1900" dirty="0">
              <a:solidFill>
                <a:sysClr val="window" lastClr="FFFFFF"/>
              </a:solidFill>
              <a:latin typeface="Calibri" panose="020F0502020204030204"/>
              <a:ea typeface="+mn-ea"/>
              <a:cs typeface="+mn-cs"/>
            </a:rPr>
            <a:t>Introducir los conceptos y criterios que permitan medir de forma cuantitativa el </a:t>
          </a:r>
          <a:r>
            <a:rPr lang="es-HN" sz="1900" dirty="0">
              <a:solidFill>
                <a:sysClr val="window" lastClr="FFFFFF"/>
              </a:solidFill>
              <a:latin typeface="Calibri" panose="020F0502020204030204"/>
              <a:ea typeface="+mn-ea"/>
              <a:cs typeface="+mn-cs"/>
            </a:rPr>
            <a:t>rendimiento de los procesadores.</a:t>
          </a:r>
        </a:p>
      </dgm:t>
    </dgm:pt>
    <dgm:pt modelId="{B4C6CB8C-D353-491B-89F0-003B3019C686}" type="parTrans" cxnId="{9961E100-6419-4159-B542-B4ED4D96F966}">
      <dgm:prSet/>
      <dgm:spPr/>
      <dgm:t>
        <a:bodyPr/>
        <a:lstStyle/>
        <a:p>
          <a:endParaRPr lang="es-HN"/>
        </a:p>
      </dgm:t>
    </dgm:pt>
    <dgm:pt modelId="{C7B92550-3D3D-4192-B6BF-A4690DC7CA4C}" type="sibTrans" cxnId="{9961E100-6419-4159-B542-B4ED4D96F966}">
      <dgm:prSet/>
      <dgm:spPr/>
      <dgm:t>
        <a:bodyPr/>
        <a:lstStyle/>
        <a:p>
          <a:endParaRPr lang="es-HN"/>
        </a:p>
      </dgm:t>
    </dgm:pt>
    <dgm:pt modelId="{42C03E72-D188-45D7-83F8-DB10E6944D77}">
      <dgm:prSet custT="1"/>
      <dgm:spPr/>
      <dgm:t>
        <a:bodyPr/>
        <a:lstStyle/>
        <a:p>
          <a:pPr>
            <a:buChar char="•"/>
          </a:pPr>
          <a:r>
            <a:rPr lang="es-HN" sz="1900" dirty="0">
              <a:solidFill>
                <a:sysClr val="window" lastClr="FFFFFF"/>
              </a:solidFill>
              <a:latin typeface="Calibri" panose="020F0502020204030204"/>
              <a:ea typeface="+mn-ea"/>
              <a:cs typeface="+mn-cs"/>
            </a:rPr>
            <a:t>Programas de prueba o Benchmarks.</a:t>
          </a:r>
        </a:p>
      </dgm:t>
    </dgm:pt>
    <dgm:pt modelId="{0562278D-A4D7-4226-A89A-7B1AD1542970}" type="parTrans" cxnId="{E1BFE45C-49C3-424F-AC36-D52AAA416C09}">
      <dgm:prSet/>
      <dgm:spPr/>
      <dgm:t>
        <a:bodyPr/>
        <a:lstStyle/>
        <a:p>
          <a:endParaRPr lang="es-HN"/>
        </a:p>
      </dgm:t>
    </dgm:pt>
    <dgm:pt modelId="{559215FD-28FD-4F3E-A39F-6D7A29C48DBD}" type="sibTrans" cxnId="{E1BFE45C-49C3-424F-AC36-D52AAA416C09}">
      <dgm:prSet/>
      <dgm:spPr/>
      <dgm:t>
        <a:bodyPr/>
        <a:lstStyle/>
        <a:p>
          <a:endParaRPr lang="es-HN"/>
        </a:p>
      </dgm:t>
    </dgm:pt>
    <dgm:pt modelId="{C1565462-4513-442E-8F21-DD6EF8F1BCEF}">
      <dgm:prSet custT="1"/>
      <dgm:spPr/>
      <dgm:t>
        <a:bodyPr/>
        <a:lstStyle/>
        <a:p>
          <a:pPr>
            <a:buChar char="•"/>
          </a:pPr>
          <a:r>
            <a:rPr lang="es-HN" sz="1900" dirty="0">
              <a:solidFill>
                <a:sysClr val="window" lastClr="FFFFFF"/>
              </a:solidFill>
              <a:latin typeface="Calibri" panose="020F0502020204030204"/>
              <a:ea typeface="+mn-ea"/>
              <a:cs typeface="+mn-cs"/>
            </a:rPr>
            <a:t>Comparación del rendimiento.</a:t>
          </a:r>
        </a:p>
      </dgm:t>
    </dgm:pt>
    <dgm:pt modelId="{65860608-5B38-4DA6-8935-3D9F17BD3DD7}" type="parTrans" cxnId="{B58F44FC-18CF-4974-A17A-FB05E487828B}">
      <dgm:prSet/>
      <dgm:spPr/>
      <dgm:t>
        <a:bodyPr/>
        <a:lstStyle/>
        <a:p>
          <a:endParaRPr lang="es-HN"/>
        </a:p>
      </dgm:t>
    </dgm:pt>
    <dgm:pt modelId="{30530C16-D8BC-451A-8530-468C22AF77BA}" type="sibTrans" cxnId="{B58F44FC-18CF-4974-A17A-FB05E487828B}">
      <dgm:prSet/>
      <dgm:spPr/>
      <dgm:t>
        <a:bodyPr/>
        <a:lstStyle/>
        <a:p>
          <a:endParaRPr lang="es-HN"/>
        </a:p>
      </dgm:t>
    </dgm:pt>
    <dgm:pt modelId="{5F112AED-CD36-4074-B597-FCF69BDCF6E8}">
      <dgm:prSet custT="1"/>
      <dgm:spPr/>
      <dgm:t>
        <a:bodyPr/>
        <a:lstStyle/>
        <a:p>
          <a:pPr>
            <a:buChar char="•"/>
          </a:pPr>
          <a:r>
            <a:rPr lang="es-HN" sz="1900" dirty="0">
              <a:solidFill>
                <a:sysClr val="window" lastClr="FFFFFF"/>
              </a:solidFill>
              <a:latin typeface="Calibri" panose="020F0502020204030204"/>
              <a:ea typeface="+mn-ea"/>
              <a:cs typeface="+mn-cs"/>
            </a:rPr>
            <a:t>Media aritmética y geométrica</a:t>
          </a:r>
        </a:p>
      </dgm:t>
    </dgm:pt>
    <dgm:pt modelId="{0D012163-AE5E-4715-A2CF-6A7557A63859}" type="parTrans" cxnId="{A3F9004D-BD88-4A1C-8B1E-687793F2EA2C}">
      <dgm:prSet/>
      <dgm:spPr/>
      <dgm:t>
        <a:bodyPr/>
        <a:lstStyle/>
        <a:p>
          <a:endParaRPr lang="es-HN"/>
        </a:p>
      </dgm:t>
    </dgm:pt>
    <dgm:pt modelId="{B7AF70E0-8D5D-4B38-8C8E-3B8CD4C42175}" type="sibTrans" cxnId="{A3F9004D-BD88-4A1C-8B1E-687793F2EA2C}">
      <dgm:prSet/>
      <dgm:spPr/>
      <dgm:t>
        <a:bodyPr/>
        <a:lstStyle/>
        <a:p>
          <a:endParaRPr lang="es-HN"/>
        </a:p>
      </dgm:t>
    </dgm:pt>
    <dgm:pt modelId="{CC27379B-A4A1-4C26-8681-2092EF26A417}">
      <dgm:prSet custT="1"/>
      <dgm:spPr/>
      <dgm:t>
        <a:bodyPr/>
        <a:lstStyle/>
        <a:p>
          <a:pPr>
            <a:buChar char="•"/>
          </a:pPr>
          <a:r>
            <a:rPr lang="es-HN" sz="1900" dirty="0">
              <a:solidFill>
                <a:sysClr val="window" lastClr="FFFFFF"/>
              </a:solidFill>
              <a:latin typeface="Calibri" panose="020F0502020204030204"/>
              <a:ea typeface="+mn-ea"/>
              <a:cs typeface="+mn-cs"/>
            </a:rPr>
            <a:t>Ley de Amdahl </a:t>
          </a:r>
        </a:p>
      </dgm:t>
    </dgm:pt>
    <dgm:pt modelId="{B536BEAD-ADD8-462E-B3E7-548247E3DB62}" type="parTrans" cxnId="{9685BF45-2F26-490C-9E1D-9DED04B3FE3B}">
      <dgm:prSet/>
      <dgm:spPr/>
      <dgm:t>
        <a:bodyPr/>
        <a:lstStyle/>
        <a:p>
          <a:endParaRPr lang="es-HN"/>
        </a:p>
      </dgm:t>
    </dgm:pt>
    <dgm:pt modelId="{9FCBD967-3106-4D27-82F3-F47E585093F3}" type="sibTrans" cxnId="{9685BF45-2F26-490C-9E1D-9DED04B3FE3B}">
      <dgm:prSet/>
      <dgm:spPr/>
      <dgm:t>
        <a:bodyPr/>
        <a:lstStyle/>
        <a:p>
          <a:endParaRPr lang="es-HN"/>
        </a:p>
      </dgm:t>
    </dgm:pt>
    <dgm:pt modelId="{327C72B1-BB22-4705-B4F7-44A48D201FB5}">
      <dgm:prSet custT="1"/>
      <dgm:spPr/>
      <dgm:t>
        <a:bodyPr/>
        <a:lstStyle/>
        <a:p>
          <a:pPr>
            <a:buChar char="•"/>
          </a:pPr>
          <a:r>
            <a:rPr lang="es-ES" sz="1900" dirty="0">
              <a:solidFill>
                <a:sysClr val="window" lastClr="FFFFFF"/>
              </a:solidFill>
              <a:latin typeface="Calibri" panose="020F0502020204030204"/>
              <a:ea typeface="+mn-ea"/>
              <a:cs typeface="+mn-cs"/>
            </a:rPr>
            <a:t>Unidades de medida del rendimiento global (MIPS, MIPS RELATIVOS, MFLOPS).</a:t>
          </a:r>
          <a:endParaRPr lang="es-HN" sz="1900" dirty="0">
            <a:solidFill>
              <a:sysClr val="window" lastClr="FFFFFF"/>
            </a:solidFill>
            <a:latin typeface="Calibri" panose="020F0502020204030204"/>
            <a:ea typeface="+mn-ea"/>
            <a:cs typeface="+mn-cs"/>
          </a:endParaRPr>
        </a:p>
      </dgm:t>
    </dgm:pt>
    <dgm:pt modelId="{7E0C7EF6-F194-435E-AA22-4FDB76BB67A4}" type="parTrans" cxnId="{D0276115-3F6F-45BF-B32F-1CB205F6189D}">
      <dgm:prSet/>
      <dgm:spPr/>
      <dgm:t>
        <a:bodyPr/>
        <a:lstStyle/>
        <a:p>
          <a:endParaRPr lang="es-HN"/>
        </a:p>
      </dgm:t>
    </dgm:pt>
    <dgm:pt modelId="{25FF4FEA-0703-4E59-B67D-308AFDFED307}" type="sibTrans" cxnId="{D0276115-3F6F-45BF-B32F-1CB205F6189D}">
      <dgm:prSet/>
      <dgm:spPr/>
      <dgm:t>
        <a:bodyPr/>
        <a:lstStyle/>
        <a:p>
          <a:endParaRPr lang="es-HN"/>
        </a:p>
      </dgm:t>
    </dgm:pt>
    <dgm:pt modelId="{519FFB00-48D7-4775-BAFA-0B1FD5432AB4}" type="pres">
      <dgm:prSet presAssocID="{9E89F814-BEE6-471F-A3C5-D46821D4406E}" presName="linearFlow" presStyleCnt="0">
        <dgm:presLayoutVars>
          <dgm:dir/>
          <dgm:animLvl val="lvl"/>
          <dgm:resizeHandles/>
        </dgm:presLayoutVars>
      </dgm:prSet>
      <dgm:spPr/>
    </dgm:pt>
    <dgm:pt modelId="{285BF934-9CD0-485F-A129-014FF2E3253D}" type="pres">
      <dgm:prSet presAssocID="{BACC56F2-ADE1-4F9A-8C8F-942415595BCB}" presName="compositeNode" presStyleCnt="0">
        <dgm:presLayoutVars>
          <dgm:bulletEnabled val="1"/>
        </dgm:presLayoutVars>
      </dgm:prSet>
      <dgm:spPr/>
    </dgm:pt>
    <dgm:pt modelId="{F1C9603F-0C93-461C-B2D4-A2F087154718}" type="pres">
      <dgm:prSet presAssocID="{BACC56F2-ADE1-4F9A-8C8F-942415595BCB}" presName="image" presStyleLbl="fgImgPlace1" presStyleIdx="0" presStyleCnt="1"/>
      <dgm:spPr>
        <a:xfrm>
          <a:off x="356334" y="5690"/>
          <a:ext cx="1707280" cy="17072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3000" r="-43000"/>
          </a:stretch>
        </a:blipFill>
        <a:ln w="12700" cap="flat" cmpd="sng" algn="ctr">
          <a:solidFill>
            <a:sysClr val="window" lastClr="FFFFFF">
              <a:hueOff val="0"/>
              <a:satOff val="0"/>
              <a:lumOff val="0"/>
              <a:alphaOff val="0"/>
            </a:sysClr>
          </a:solidFill>
          <a:prstDash val="solid"/>
          <a:miter lim="800000"/>
        </a:ln>
        <a:effectLst/>
      </dgm:spPr>
    </dgm:pt>
    <dgm:pt modelId="{4C8A6519-578A-4CC7-8E78-091B50D2E526}" type="pres">
      <dgm:prSet presAssocID="{BACC56F2-ADE1-4F9A-8C8F-942415595BCB}" presName="childNode" presStyleLbl="node1" presStyleIdx="0" presStyleCnt="1">
        <dgm:presLayoutVars>
          <dgm:bulletEnabled val="1"/>
        </dgm:presLayoutVars>
      </dgm:prSet>
      <dgm:spPr/>
    </dgm:pt>
    <dgm:pt modelId="{7BD4A4D6-1412-4C4C-8C33-928294CEF200}" type="pres">
      <dgm:prSet presAssocID="{BACC56F2-ADE1-4F9A-8C8F-942415595BCB}" presName="parentNode" presStyleLbl="revTx" presStyleIdx="0" presStyleCnt="1">
        <dgm:presLayoutVars>
          <dgm:chMax val="0"/>
          <dgm:bulletEnabled val="1"/>
        </dgm:presLayoutVars>
      </dgm:prSet>
      <dgm:spPr/>
    </dgm:pt>
  </dgm:ptLst>
  <dgm:cxnLst>
    <dgm:cxn modelId="{9961E100-6419-4159-B542-B4ED4D96F966}" srcId="{BACC56F2-ADE1-4F9A-8C8F-942415595BCB}" destId="{575D040C-BCAB-41BE-84B4-5DDEB4A435DF}" srcOrd="1" destOrd="0" parTransId="{B4C6CB8C-D353-491B-89F0-003B3019C686}" sibTransId="{C7B92550-3D3D-4192-B6BF-A4690DC7CA4C}"/>
    <dgm:cxn modelId="{8973B305-CAF6-43FB-AFBE-FA0D244EE144}" type="presOf" srcId="{5846E759-8996-42D7-9E2F-4142880D04A4}" destId="{4C8A6519-578A-4CC7-8E78-091B50D2E526}" srcOrd="0" destOrd="11" presId="urn:microsoft.com/office/officeart/2005/8/layout/hList2"/>
    <dgm:cxn modelId="{891A0906-08B1-4FB2-A87C-00A64566AA93}" type="presOf" srcId="{1F2869CF-6B36-44C0-A1D9-B494EB6BF961}" destId="{4C8A6519-578A-4CC7-8E78-091B50D2E526}" srcOrd="0" destOrd="9" presId="urn:microsoft.com/office/officeart/2005/8/layout/hList2"/>
    <dgm:cxn modelId="{D0276115-3F6F-45BF-B32F-1CB205F6189D}" srcId="{BACC56F2-ADE1-4F9A-8C8F-942415595BCB}" destId="{327C72B1-BB22-4705-B4F7-44A48D201FB5}" srcOrd="4" destOrd="0" parTransId="{7E0C7EF6-F194-435E-AA22-4FDB76BB67A4}" sibTransId="{25FF4FEA-0703-4E59-B67D-308AFDFED307}"/>
    <dgm:cxn modelId="{242EBB1A-777B-4105-8754-1E42902B87C5}" srcId="{BACC56F2-ADE1-4F9A-8C8F-942415595BCB}" destId="{61786A85-1EEB-494F-85E4-AFB6D3C82B76}" srcOrd="8" destOrd="0" parTransId="{D808DC5D-7EE3-464F-815B-FDCB73197FD6}" sibTransId="{F4F56AA0-5904-425D-B86B-CC08B13887C4}"/>
    <dgm:cxn modelId="{FC852F2F-0FBC-42EB-A6E6-DEFD29C0A9C9}" type="presOf" srcId="{6951E6DD-8A9A-45B9-9D75-4363C02E947F}" destId="{4C8A6519-578A-4CC7-8E78-091B50D2E526}" srcOrd="0" destOrd="10" presId="urn:microsoft.com/office/officeart/2005/8/layout/hList2"/>
    <dgm:cxn modelId="{E1BFE45C-49C3-424F-AC36-D52AAA416C09}" srcId="{BACC56F2-ADE1-4F9A-8C8F-942415595BCB}" destId="{42C03E72-D188-45D7-83F8-DB10E6944D77}" srcOrd="5" destOrd="0" parTransId="{0562278D-A4D7-4226-A89A-7B1AD1542970}" sibTransId="{559215FD-28FD-4F3E-A39F-6D7A29C48DBD}"/>
    <dgm:cxn modelId="{908A0A60-2E0B-4136-97AF-5B308220A7E0}" type="presOf" srcId="{BACC56F2-ADE1-4F9A-8C8F-942415595BCB}" destId="{7BD4A4D6-1412-4C4C-8C33-928294CEF200}" srcOrd="0" destOrd="0" presId="urn:microsoft.com/office/officeart/2005/8/layout/hList2"/>
    <dgm:cxn modelId="{9685BF45-2F26-490C-9E1D-9DED04B3FE3B}" srcId="{BACC56F2-ADE1-4F9A-8C8F-942415595BCB}" destId="{CC27379B-A4A1-4C26-8681-2092EF26A417}" srcOrd="3" destOrd="0" parTransId="{B536BEAD-ADD8-462E-B3E7-548247E3DB62}" sibTransId="{9FCBD967-3106-4D27-82F3-F47E585093F3}"/>
    <dgm:cxn modelId="{6443176B-1F35-4B16-8E27-0CBAB01291F4}" type="presOf" srcId="{575D040C-BCAB-41BE-84B4-5DDEB4A435DF}" destId="{4C8A6519-578A-4CC7-8E78-091B50D2E526}" srcOrd="0" destOrd="1" presId="urn:microsoft.com/office/officeart/2005/8/layout/hList2"/>
    <dgm:cxn modelId="{CD5FF94C-60F3-4B2C-9825-C90CEC417E9F}" type="presOf" srcId="{42C03E72-D188-45D7-83F8-DB10E6944D77}" destId="{4C8A6519-578A-4CC7-8E78-091B50D2E526}" srcOrd="0" destOrd="5" presId="urn:microsoft.com/office/officeart/2005/8/layout/hList2"/>
    <dgm:cxn modelId="{A3F9004D-BD88-4A1C-8B1E-687793F2EA2C}" srcId="{BACC56F2-ADE1-4F9A-8C8F-942415595BCB}" destId="{5F112AED-CD36-4074-B597-FCF69BDCF6E8}" srcOrd="6" destOrd="0" parTransId="{0D012163-AE5E-4715-A2CF-6A7557A63859}" sibTransId="{B7AF70E0-8D5D-4B38-8C8E-3B8CD4C42175}"/>
    <dgm:cxn modelId="{62625E79-D4F0-403E-A225-F70F43E88054}" type="presOf" srcId="{61786A85-1EEB-494F-85E4-AFB6D3C82B76}" destId="{4C8A6519-578A-4CC7-8E78-091B50D2E526}" srcOrd="0" destOrd="8" presId="urn:microsoft.com/office/officeart/2005/8/layout/hList2"/>
    <dgm:cxn modelId="{CAA4D87B-E7CE-40E6-AEE6-79401C681626}" type="presOf" srcId="{209A8E35-C5EE-46D2-9E3A-5DD1278E2174}" destId="{4C8A6519-578A-4CC7-8E78-091B50D2E526}" srcOrd="0" destOrd="7" presId="urn:microsoft.com/office/officeart/2005/8/layout/hList2"/>
    <dgm:cxn modelId="{CBA1B28E-D82F-4925-BEA6-9830E94DBD9F}" srcId="{BACC56F2-ADE1-4F9A-8C8F-942415595BCB}" destId="{6951E6DD-8A9A-45B9-9D75-4363C02E947F}" srcOrd="10" destOrd="0" parTransId="{663E345A-A65D-40D2-A9FE-F5EC0A639D3D}" sibTransId="{AB128F29-4CA0-44C8-992F-6B1A4C9D0C69}"/>
    <dgm:cxn modelId="{A7C9809A-E10E-4535-AAAF-605AD99B48B8}" type="presOf" srcId="{C1565462-4513-442E-8F21-DD6EF8F1BCEF}" destId="{4C8A6519-578A-4CC7-8E78-091B50D2E526}" srcOrd="0" destOrd="2" presId="urn:microsoft.com/office/officeart/2005/8/layout/hList2"/>
    <dgm:cxn modelId="{ECE61BA0-C93D-4F72-9C69-9D7E43ABF10A}" type="presOf" srcId="{327C72B1-BB22-4705-B4F7-44A48D201FB5}" destId="{4C8A6519-578A-4CC7-8E78-091B50D2E526}" srcOrd="0" destOrd="4" presId="urn:microsoft.com/office/officeart/2005/8/layout/hList2"/>
    <dgm:cxn modelId="{3EEEBCA5-F9D5-472E-BEB3-20ABDC8F271A}" srcId="{BACC56F2-ADE1-4F9A-8C8F-942415595BCB}" destId="{4A689372-AE26-4C59-99A5-BF41459BAF4A}" srcOrd="0" destOrd="0" parTransId="{4C16247F-D2C7-4B9C-954F-0C5A9360244F}" sibTransId="{353F2853-5EAB-49C0-989C-2E0BA9A3692E}"/>
    <dgm:cxn modelId="{0CD4E2A6-B522-46DB-87F9-9B68FF4E0E89}" srcId="{9E89F814-BEE6-471F-A3C5-D46821D4406E}" destId="{BACC56F2-ADE1-4F9A-8C8F-942415595BCB}" srcOrd="0" destOrd="0" parTransId="{30C69E4E-98B7-4663-976B-DD8C058E1722}" sibTransId="{A1C1D31B-1C78-485C-BDED-841E0DFE8B66}"/>
    <dgm:cxn modelId="{B4937CA8-B9AA-4E46-97FF-2218378599A4}" type="presOf" srcId="{5F112AED-CD36-4074-B597-FCF69BDCF6E8}" destId="{4C8A6519-578A-4CC7-8E78-091B50D2E526}" srcOrd="0" destOrd="6" presId="urn:microsoft.com/office/officeart/2005/8/layout/hList2"/>
    <dgm:cxn modelId="{B97AD9AF-0A22-440E-92A8-D4B048E360F1}" srcId="{BACC56F2-ADE1-4F9A-8C8F-942415595BCB}" destId="{1F2869CF-6B36-44C0-A1D9-B494EB6BF961}" srcOrd="9" destOrd="0" parTransId="{A0A04836-0719-4C50-A026-EF343F0167FB}" sibTransId="{66EE7CEC-AC37-47E1-A94A-0F4E046987C6}"/>
    <dgm:cxn modelId="{869773CE-75E0-4E5F-B0F8-B388B7C35EFC}" type="presOf" srcId="{9E89F814-BEE6-471F-A3C5-D46821D4406E}" destId="{519FFB00-48D7-4775-BAFA-0B1FD5432AB4}" srcOrd="0" destOrd="0" presId="urn:microsoft.com/office/officeart/2005/8/layout/hList2"/>
    <dgm:cxn modelId="{84DB42CF-80BB-4502-A8E8-DB86330C58C9}" type="presOf" srcId="{4A689372-AE26-4C59-99A5-BF41459BAF4A}" destId="{4C8A6519-578A-4CC7-8E78-091B50D2E526}" srcOrd="0" destOrd="0" presId="urn:microsoft.com/office/officeart/2005/8/layout/hList2"/>
    <dgm:cxn modelId="{27B6B9E5-1A9F-4545-A445-7B1579DCD959}" srcId="{BACC56F2-ADE1-4F9A-8C8F-942415595BCB}" destId="{5846E759-8996-42D7-9E2F-4142880D04A4}" srcOrd="11" destOrd="0" parTransId="{A9E5ECE0-D4D1-42BC-8231-D6F525221427}" sibTransId="{F5E0A602-83BF-4BC8-9CE5-B6DD7AB4D6AA}"/>
    <dgm:cxn modelId="{8BFCD8E9-883C-46D3-B9E0-3BF155989AC9}" type="presOf" srcId="{CC27379B-A4A1-4C26-8681-2092EF26A417}" destId="{4C8A6519-578A-4CC7-8E78-091B50D2E526}" srcOrd="0" destOrd="3" presId="urn:microsoft.com/office/officeart/2005/8/layout/hList2"/>
    <dgm:cxn modelId="{1C414FF7-6C59-4DCA-ADE6-017731709919}" srcId="{BACC56F2-ADE1-4F9A-8C8F-942415595BCB}" destId="{209A8E35-C5EE-46D2-9E3A-5DD1278E2174}" srcOrd="7" destOrd="0" parTransId="{544D6E07-A3B6-4A5C-ADD3-8BDAAB7322B0}" sibTransId="{DF4666F0-E090-4FA8-A37D-7E61DEC9E3C0}"/>
    <dgm:cxn modelId="{B58F44FC-18CF-4974-A17A-FB05E487828B}" srcId="{BACC56F2-ADE1-4F9A-8C8F-942415595BCB}" destId="{C1565462-4513-442E-8F21-DD6EF8F1BCEF}" srcOrd="2" destOrd="0" parTransId="{65860608-5B38-4DA6-8935-3D9F17BD3DD7}" sibTransId="{30530C16-D8BC-451A-8530-468C22AF77BA}"/>
    <dgm:cxn modelId="{5E28D99D-A13A-4A4D-827B-12AF65A835CD}" type="presParOf" srcId="{519FFB00-48D7-4775-BAFA-0B1FD5432AB4}" destId="{285BF934-9CD0-485F-A129-014FF2E3253D}" srcOrd="0" destOrd="0" presId="urn:microsoft.com/office/officeart/2005/8/layout/hList2"/>
    <dgm:cxn modelId="{F10FA441-8C65-4522-8641-F364007C9FD5}" type="presParOf" srcId="{285BF934-9CD0-485F-A129-014FF2E3253D}" destId="{F1C9603F-0C93-461C-B2D4-A2F087154718}" srcOrd="0" destOrd="0" presId="urn:microsoft.com/office/officeart/2005/8/layout/hList2"/>
    <dgm:cxn modelId="{D377E5BF-4941-41C4-8F5D-E482B0564641}" type="presParOf" srcId="{285BF934-9CD0-485F-A129-014FF2E3253D}" destId="{4C8A6519-578A-4CC7-8E78-091B50D2E526}" srcOrd="1" destOrd="0" presId="urn:microsoft.com/office/officeart/2005/8/layout/hList2"/>
    <dgm:cxn modelId="{F70DFD9E-3F60-429E-9822-28221EA51C46}" type="presParOf" srcId="{285BF934-9CD0-485F-A129-014FF2E3253D}" destId="{7BD4A4D6-1412-4C4C-8C33-928294CEF200}"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9EA7F7-C71F-4FD4-9F64-A8C474BD1944}" type="doc">
      <dgm:prSet loTypeId="urn:microsoft.com/office/officeart/2005/8/layout/hList2" loCatId="picture" qsTypeId="urn:microsoft.com/office/officeart/2005/8/quickstyle/3d1" qsCatId="3D" csTypeId="urn:microsoft.com/office/officeart/2005/8/colors/accent1_2" csCatId="accent1" phldr="1"/>
      <dgm:spPr/>
      <dgm:t>
        <a:bodyPr/>
        <a:lstStyle/>
        <a:p>
          <a:endParaRPr lang="es-HN"/>
        </a:p>
      </dgm:t>
    </dgm:pt>
    <dgm:pt modelId="{C4970E64-DA0E-4403-B961-1085649EA4A3}">
      <dgm:prSet phldrT="[Texto]"/>
      <dgm:spPr/>
      <dgm:t>
        <a:bodyPr/>
        <a:lstStyle/>
        <a:p>
          <a:endParaRPr lang="es-HN"/>
        </a:p>
        <a:p>
          <a:endParaRPr lang="es-HN"/>
        </a:p>
      </dgm:t>
    </dgm:pt>
    <dgm:pt modelId="{08BEAD3E-AAD6-4992-AB3D-031CAE5759B0}" type="parTrans" cxnId="{A7C3EB2F-BD70-4803-8203-21AC190C69B0}">
      <dgm:prSet/>
      <dgm:spPr/>
      <dgm:t>
        <a:bodyPr/>
        <a:lstStyle/>
        <a:p>
          <a:endParaRPr lang="es-HN"/>
        </a:p>
      </dgm:t>
    </dgm:pt>
    <dgm:pt modelId="{92256874-9194-40B5-8C53-37C18064AFE9}" type="sibTrans" cxnId="{A7C3EB2F-BD70-4803-8203-21AC190C69B0}">
      <dgm:prSet/>
      <dgm:spPr/>
      <dgm:t>
        <a:bodyPr/>
        <a:lstStyle/>
        <a:p>
          <a:endParaRPr lang="es-HN"/>
        </a:p>
      </dgm:t>
    </dgm:pt>
    <dgm:pt modelId="{C53F7547-2195-4167-B4A3-1E2D3AA2EBCE}">
      <dgm:prSet custT="1"/>
      <dgm:spPr>
        <a:solidFill>
          <a:srgbClr val="0070C0"/>
        </a:solidFill>
      </dgm:spPr>
      <dgm:t>
        <a:bodyPr/>
        <a:lstStyle/>
        <a:p>
          <a:endParaRPr lang="es-HN" sz="2000" dirty="0">
            <a:solidFill>
              <a:schemeClr val="bg1"/>
            </a:solidFill>
          </a:endParaRPr>
        </a:p>
      </dgm:t>
    </dgm:pt>
    <dgm:pt modelId="{009DA4CD-3C74-4744-9B7E-F6E0641655ED}" type="parTrans" cxnId="{061CF700-5845-49D9-915B-68E8686661B2}">
      <dgm:prSet/>
      <dgm:spPr/>
      <dgm:t>
        <a:bodyPr/>
        <a:lstStyle/>
        <a:p>
          <a:endParaRPr lang="es-HN"/>
        </a:p>
      </dgm:t>
    </dgm:pt>
    <dgm:pt modelId="{F41DD720-2D62-4A22-9523-4F523C845A17}" type="sibTrans" cxnId="{061CF700-5845-49D9-915B-68E8686661B2}">
      <dgm:prSet/>
      <dgm:spPr/>
      <dgm:t>
        <a:bodyPr/>
        <a:lstStyle/>
        <a:p>
          <a:endParaRPr lang="es-HN"/>
        </a:p>
      </dgm:t>
    </dgm:pt>
    <dgm:pt modelId="{00C73E17-2525-4BCE-9254-E85C10774C9E}">
      <dgm:prSet custT="1"/>
      <dgm:spPr>
        <a:solidFill>
          <a:srgbClr val="0070C0"/>
        </a:solidFill>
      </dgm:spPr>
      <dgm:t>
        <a:bodyPr/>
        <a:lstStyle/>
        <a:p>
          <a:r>
            <a:rPr lang="es-ES" sz="2000" dirty="0">
              <a:solidFill>
                <a:schemeClr val="bg1"/>
              </a:solidFill>
            </a:rPr>
            <a:t>Se define rendimiento de un sistema como la capacidad que tiene dicho sistema para realizar un trabajo en un determinado tiempo. Es inversamente proporcional al tiempo, es decir, cuanto mayor sea el tiempo que necesite, menor será el rendimiento.</a:t>
          </a:r>
          <a:endParaRPr lang="es-HN" sz="2000" dirty="0">
            <a:solidFill>
              <a:schemeClr val="bg1"/>
            </a:solidFill>
          </a:endParaRPr>
        </a:p>
      </dgm:t>
    </dgm:pt>
    <dgm:pt modelId="{399C3374-98E3-45D4-9957-546F252BF30E}" type="parTrans" cxnId="{98C6991F-DF44-4570-A49E-63926C171002}">
      <dgm:prSet/>
      <dgm:spPr/>
      <dgm:t>
        <a:bodyPr/>
        <a:lstStyle/>
        <a:p>
          <a:endParaRPr lang="es-HN"/>
        </a:p>
      </dgm:t>
    </dgm:pt>
    <dgm:pt modelId="{900A37BB-2123-423D-A891-0B32CB7A5033}" type="sibTrans" cxnId="{98C6991F-DF44-4570-A49E-63926C171002}">
      <dgm:prSet/>
      <dgm:spPr/>
      <dgm:t>
        <a:bodyPr/>
        <a:lstStyle/>
        <a:p>
          <a:endParaRPr lang="es-HN"/>
        </a:p>
      </dgm:t>
    </dgm:pt>
    <dgm:pt modelId="{949BD1AC-0B0A-4492-8840-37CEA62145D6}">
      <dgm:prSet custT="1"/>
      <dgm:spPr/>
      <dgm:t>
        <a:bodyPr/>
        <a:lstStyle/>
        <a:p>
          <a:r>
            <a:rPr lang="es-ES" sz="2000" dirty="0">
              <a:solidFill>
                <a:schemeClr val="bg1"/>
              </a:solidFill>
            </a:rPr>
            <a:t>Las computadoras ejecutan las instrucciones que componen los programas, por lo tanto el rendimiento de un computador está relacionado con el tiempo que tarda en ejecutar los programas. De esto se deduce que el tiempo es la medida del rendimiento de un computador.</a:t>
          </a:r>
          <a:endParaRPr lang="es-HN" sz="2000" dirty="0">
            <a:solidFill>
              <a:schemeClr val="bg1"/>
            </a:solidFill>
          </a:endParaRPr>
        </a:p>
      </dgm:t>
    </dgm:pt>
    <dgm:pt modelId="{5FDB75E6-FBEB-40B7-B6B2-613D50B3BF07}" type="parTrans" cxnId="{3B6958E1-318E-41FB-BEB6-5D424843C6B7}">
      <dgm:prSet/>
      <dgm:spPr/>
      <dgm:t>
        <a:bodyPr/>
        <a:lstStyle/>
        <a:p>
          <a:endParaRPr lang="es-HN"/>
        </a:p>
      </dgm:t>
    </dgm:pt>
    <dgm:pt modelId="{4B6EB52C-3974-4092-B020-2336458B6D8A}" type="sibTrans" cxnId="{3B6958E1-318E-41FB-BEB6-5D424843C6B7}">
      <dgm:prSet/>
      <dgm:spPr/>
      <dgm:t>
        <a:bodyPr/>
        <a:lstStyle/>
        <a:p>
          <a:endParaRPr lang="es-HN"/>
        </a:p>
      </dgm:t>
    </dgm:pt>
    <dgm:pt modelId="{02BC0768-C128-4693-B08B-3BFED9DE35CA}">
      <dgm:prSet custT="1"/>
      <dgm:spPr/>
      <dgm:t>
        <a:bodyPr/>
        <a:lstStyle/>
        <a:p>
          <a:endParaRPr lang="es-HN" sz="2000" dirty="0">
            <a:solidFill>
              <a:schemeClr val="bg1"/>
            </a:solidFill>
          </a:endParaRPr>
        </a:p>
      </dgm:t>
    </dgm:pt>
    <dgm:pt modelId="{3A4E2B98-A01F-4F91-A298-FA5A0183BECF}" type="parTrans" cxnId="{15295B55-D57C-4BF3-8FEE-2E04152B4931}">
      <dgm:prSet/>
      <dgm:spPr/>
      <dgm:t>
        <a:bodyPr/>
        <a:lstStyle/>
        <a:p>
          <a:endParaRPr lang="es-HN"/>
        </a:p>
      </dgm:t>
    </dgm:pt>
    <dgm:pt modelId="{D6B1160B-E98D-4FAA-A8D5-99613457A0A0}" type="sibTrans" cxnId="{15295B55-D57C-4BF3-8FEE-2E04152B4931}">
      <dgm:prSet/>
      <dgm:spPr/>
      <dgm:t>
        <a:bodyPr/>
        <a:lstStyle/>
        <a:p>
          <a:endParaRPr lang="es-HN"/>
        </a:p>
      </dgm:t>
    </dgm:pt>
    <dgm:pt modelId="{578D57C2-AAA8-4171-9715-B521D18748E1}" type="pres">
      <dgm:prSet presAssocID="{389EA7F7-C71F-4FD4-9F64-A8C474BD1944}" presName="linearFlow" presStyleCnt="0">
        <dgm:presLayoutVars>
          <dgm:dir/>
          <dgm:animLvl val="lvl"/>
          <dgm:resizeHandles/>
        </dgm:presLayoutVars>
      </dgm:prSet>
      <dgm:spPr/>
    </dgm:pt>
    <dgm:pt modelId="{418991E1-EBA0-4315-97A9-066ED1920706}" type="pres">
      <dgm:prSet presAssocID="{C4970E64-DA0E-4403-B961-1085649EA4A3}" presName="compositeNode" presStyleCnt="0">
        <dgm:presLayoutVars>
          <dgm:bulletEnabled val="1"/>
        </dgm:presLayoutVars>
      </dgm:prSet>
      <dgm:spPr/>
    </dgm:pt>
    <dgm:pt modelId="{D58CB33F-344A-48F5-BA08-A919C99B26B4}" type="pres">
      <dgm:prSet presAssocID="{C4970E64-DA0E-4403-B961-1085649EA4A3}" presName="image" presStyleLbl="fgImgPlace1" presStyleIdx="0" presStyleCnt="1"/>
      <dgm:spPr>
        <a:blipFill rotWithShape="1">
          <a:blip xmlns:r="http://schemas.openxmlformats.org/officeDocument/2006/relationships" r:embed="rId1"/>
          <a:srcRect/>
          <a:stretch>
            <a:fillRect l="-17000" r="-17000"/>
          </a:stretch>
        </a:blipFill>
      </dgm:spPr>
    </dgm:pt>
    <dgm:pt modelId="{8176F4DC-9491-47C8-BB38-035D8DCB5334}" type="pres">
      <dgm:prSet presAssocID="{C4970E64-DA0E-4403-B961-1085649EA4A3}" presName="childNode" presStyleLbl="node1" presStyleIdx="0" presStyleCnt="1">
        <dgm:presLayoutVars>
          <dgm:bulletEnabled val="1"/>
        </dgm:presLayoutVars>
      </dgm:prSet>
      <dgm:spPr/>
    </dgm:pt>
    <dgm:pt modelId="{FC7E376D-C7F0-479D-B19F-A2E0EFCD2ACC}" type="pres">
      <dgm:prSet presAssocID="{C4970E64-DA0E-4403-B961-1085649EA4A3}" presName="parentNode" presStyleLbl="revTx" presStyleIdx="0" presStyleCnt="1" custLinFactNeighborX="6973" custLinFactNeighborY="-738">
        <dgm:presLayoutVars>
          <dgm:chMax val="0"/>
          <dgm:bulletEnabled val="1"/>
        </dgm:presLayoutVars>
      </dgm:prSet>
      <dgm:spPr/>
    </dgm:pt>
  </dgm:ptLst>
  <dgm:cxnLst>
    <dgm:cxn modelId="{061CF700-5845-49D9-915B-68E8686661B2}" srcId="{C4970E64-DA0E-4403-B961-1085649EA4A3}" destId="{C53F7547-2195-4167-B4A3-1E2D3AA2EBCE}" srcOrd="3" destOrd="0" parTransId="{009DA4CD-3C74-4744-9B7E-F6E0641655ED}" sibTransId="{F41DD720-2D62-4A22-9523-4F523C845A17}"/>
    <dgm:cxn modelId="{8447AE05-FA7B-4ABC-9981-2ACE49F19649}" type="presOf" srcId="{00C73E17-2525-4BCE-9254-E85C10774C9E}" destId="{8176F4DC-9491-47C8-BB38-035D8DCB5334}" srcOrd="0" destOrd="0" presId="urn:microsoft.com/office/officeart/2005/8/layout/hList2"/>
    <dgm:cxn modelId="{A9A69406-8899-42E5-829E-D75B62FB72C4}" type="presOf" srcId="{949BD1AC-0B0A-4492-8840-37CEA62145D6}" destId="{8176F4DC-9491-47C8-BB38-035D8DCB5334}" srcOrd="0" destOrd="2" presId="urn:microsoft.com/office/officeart/2005/8/layout/hList2"/>
    <dgm:cxn modelId="{98C6991F-DF44-4570-A49E-63926C171002}" srcId="{C4970E64-DA0E-4403-B961-1085649EA4A3}" destId="{00C73E17-2525-4BCE-9254-E85C10774C9E}" srcOrd="0" destOrd="0" parTransId="{399C3374-98E3-45D4-9957-546F252BF30E}" sibTransId="{900A37BB-2123-423D-A891-0B32CB7A5033}"/>
    <dgm:cxn modelId="{A7C3EB2F-BD70-4803-8203-21AC190C69B0}" srcId="{389EA7F7-C71F-4FD4-9F64-A8C474BD1944}" destId="{C4970E64-DA0E-4403-B961-1085649EA4A3}" srcOrd="0" destOrd="0" parTransId="{08BEAD3E-AAD6-4992-AB3D-031CAE5759B0}" sibTransId="{92256874-9194-40B5-8C53-37C18064AFE9}"/>
    <dgm:cxn modelId="{FA38A263-59F0-4180-AC38-F7BEB85CD607}" type="presOf" srcId="{02BC0768-C128-4693-B08B-3BFED9DE35CA}" destId="{8176F4DC-9491-47C8-BB38-035D8DCB5334}" srcOrd="0" destOrd="1" presId="urn:microsoft.com/office/officeart/2005/8/layout/hList2"/>
    <dgm:cxn modelId="{15295B55-D57C-4BF3-8FEE-2E04152B4931}" srcId="{C4970E64-DA0E-4403-B961-1085649EA4A3}" destId="{02BC0768-C128-4693-B08B-3BFED9DE35CA}" srcOrd="1" destOrd="0" parTransId="{3A4E2B98-A01F-4F91-A298-FA5A0183BECF}" sibTransId="{D6B1160B-E98D-4FAA-A8D5-99613457A0A0}"/>
    <dgm:cxn modelId="{4C02FAA3-5792-4FB4-8F35-F9865F7B166F}" type="presOf" srcId="{C4970E64-DA0E-4403-B961-1085649EA4A3}" destId="{FC7E376D-C7F0-479D-B19F-A2E0EFCD2ACC}" srcOrd="0" destOrd="0" presId="urn:microsoft.com/office/officeart/2005/8/layout/hList2"/>
    <dgm:cxn modelId="{DEDCC3B6-9BEC-4A95-8A37-17F9AFE9293C}" type="presOf" srcId="{389EA7F7-C71F-4FD4-9F64-A8C474BD1944}" destId="{578D57C2-AAA8-4171-9715-B521D18748E1}" srcOrd="0" destOrd="0" presId="urn:microsoft.com/office/officeart/2005/8/layout/hList2"/>
    <dgm:cxn modelId="{1F19FFC1-0977-4CF3-9F27-50C123ADBAD9}" type="presOf" srcId="{C53F7547-2195-4167-B4A3-1E2D3AA2EBCE}" destId="{8176F4DC-9491-47C8-BB38-035D8DCB5334}" srcOrd="0" destOrd="3" presId="urn:microsoft.com/office/officeart/2005/8/layout/hList2"/>
    <dgm:cxn modelId="{3B6958E1-318E-41FB-BEB6-5D424843C6B7}" srcId="{C4970E64-DA0E-4403-B961-1085649EA4A3}" destId="{949BD1AC-0B0A-4492-8840-37CEA62145D6}" srcOrd="2" destOrd="0" parTransId="{5FDB75E6-FBEB-40B7-B6B2-613D50B3BF07}" sibTransId="{4B6EB52C-3974-4092-B020-2336458B6D8A}"/>
    <dgm:cxn modelId="{B25CDB3E-B308-4DA4-AA15-C4129FA76E0B}" type="presParOf" srcId="{578D57C2-AAA8-4171-9715-B521D18748E1}" destId="{418991E1-EBA0-4315-97A9-066ED1920706}" srcOrd="0" destOrd="0" presId="urn:microsoft.com/office/officeart/2005/8/layout/hList2"/>
    <dgm:cxn modelId="{6BECC1A0-B420-4C6C-8E37-416DDB98B3EB}" type="presParOf" srcId="{418991E1-EBA0-4315-97A9-066ED1920706}" destId="{D58CB33F-344A-48F5-BA08-A919C99B26B4}" srcOrd="0" destOrd="0" presId="urn:microsoft.com/office/officeart/2005/8/layout/hList2"/>
    <dgm:cxn modelId="{5317853D-A692-4319-8803-CC00991C3D1F}" type="presParOf" srcId="{418991E1-EBA0-4315-97A9-066ED1920706}" destId="{8176F4DC-9491-47C8-BB38-035D8DCB5334}" srcOrd="1" destOrd="0" presId="urn:microsoft.com/office/officeart/2005/8/layout/hList2"/>
    <dgm:cxn modelId="{1DD3F353-009A-4ACE-8A3A-74CB6B073623}" type="presParOf" srcId="{418991E1-EBA0-4315-97A9-066ED1920706}" destId="{FC7E376D-C7F0-479D-B19F-A2E0EFCD2AC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9EA7F7-C71F-4FD4-9F64-A8C474BD1944}" type="doc">
      <dgm:prSet loTypeId="urn:microsoft.com/office/officeart/2005/8/layout/hList2" loCatId="picture" qsTypeId="urn:microsoft.com/office/officeart/2005/8/quickstyle/3d1" qsCatId="3D" csTypeId="urn:microsoft.com/office/officeart/2005/8/colors/accent1_2" csCatId="accent1" phldr="1"/>
      <dgm:spPr/>
      <dgm:t>
        <a:bodyPr/>
        <a:lstStyle/>
        <a:p>
          <a:endParaRPr lang="es-HN"/>
        </a:p>
      </dgm:t>
    </dgm:pt>
    <dgm:pt modelId="{C4970E64-DA0E-4403-B961-1085649EA4A3}">
      <dgm:prSet phldrT="[Texto]"/>
      <dgm:spPr/>
      <dgm:t>
        <a:bodyPr/>
        <a:lstStyle/>
        <a:p>
          <a:endParaRPr lang="es-HN"/>
        </a:p>
        <a:p>
          <a:endParaRPr lang="es-HN"/>
        </a:p>
      </dgm:t>
    </dgm:pt>
    <dgm:pt modelId="{08BEAD3E-AAD6-4992-AB3D-031CAE5759B0}" type="parTrans" cxnId="{A7C3EB2F-BD70-4803-8203-21AC190C69B0}">
      <dgm:prSet/>
      <dgm:spPr/>
      <dgm:t>
        <a:bodyPr/>
        <a:lstStyle/>
        <a:p>
          <a:endParaRPr lang="es-HN"/>
        </a:p>
      </dgm:t>
    </dgm:pt>
    <dgm:pt modelId="{92256874-9194-40B5-8C53-37C18064AFE9}" type="sibTrans" cxnId="{A7C3EB2F-BD70-4803-8203-21AC190C69B0}">
      <dgm:prSet/>
      <dgm:spPr/>
      <dgm:t>
        <a:bodyPr/>
        <a:lstStyle/>
        <a:p>
          <a:endParaRPr lang="es-HN"/>
        </a:p>
      </dgm:t>
    </dgm:pt>
    <dgm:pt modelId="{C53F7547-2195-4167-B4A3-1E2D3AA2EBCE}">
      <dgm:prSet custT="1"/>
      <dgm:spPr>
        <a:solidFill>
          <a:srgbClr val="0070C0"/>
        </a:solidFill>
      </dgm:spPr>
      <dgm:t>
        <a:bodyPr/>
        <a:lstStyle/>
        <a:p>
          <a:endParaRPr lang="es-HN" sz="2000" dirty="0">
            <a:solidFill>
              <a:schemeClr val="bg1"/>
            </a:solidFill>
          </a:endParaRPr>
        </a:p>
      </dgm:t>
    </dgm:pt>
    <dgm:pt modelId="{009DA4CD-3C74-4744-9B7E-F6E0641655ED}" type="parTrans" cxnId="{061CF700-5845-49D9-915B-68E8686661B2}">
      <dgm:prSet/>
      <dgm:spPr/>
      <dgm:t>
        <a:bodyPr/>
        <a:lstStyle/>
        <a:p>
          <a:endParaRPr lang="es-HN"/>
        </a:p>
      </dgm:t>
    </dgm:pt>
    <dgm:pt modelId="{F41DD720-2D62-4A22-9523-4F523C845A17}" type="sibTrans" cxnId="{061CF700-5845-49D9-915B-68E8686661B2}">
      <dgm:prSet/>
      <dgm:spPr/>
      <dgm:t>
        <a:bodyPr/>
        <a:lstStyle/>
        <a:p>
          <a:endParaRPr lang="es-HN"/>
        </a:p>
      </dgm:t>
    </dgm:pt>
    <dgm:pt modelId="{00C73E17-2525-4BCE-9254-E85C10774C9E}">
      <dgm:prSet custT="1"/>
      <dgm:spPr>
        <a:solidFill>
          <a:srgbClr val="0070C0"/>
        </a:solidFill>
      </dgm:spPr>
      <dgm:t>
        <a:bodyPr/>
        <a:lstStyle/>
        <a:p>
          <a:r>
            <a:rPr lang="es-ES" sz="2000" dirty="0">
              <a:solidFill>
                <a:schemeClr val="bg1"/>
              </a:solidFill>
            </a:rPr>
            <a:t>La tasa de reloj depende de la organización de hardware y de la tecnología de implementación.</a:t>
          </a:r>
          <a:endParaRPr lang="es-HN" sz="2000" dirty="0">
            <a:solidFill>
              <a:schemeClr val="bg1"/>
            </a:solidFill>
          </a:endParaRPr>
        </a:p>
      </dgm:t>
    </dgm:pt>
    <dgm:pt modelId="{399C3374-98E3-45D4-9957-546F252BF30E}" type="parTrans" cxnId="{98C6991F-DF44-4570-A49E-63926C171002}">
      <dgm:prSet/>
      <dgm:spPr/>
      <dgm:t>
        <a:bodyPr/>
        <a:lstStyle/>
        <a:p>
          <a:endParaRPr lang="es-HN"/>
        </a:p>
      </dgm:t>
    </dgm:pt>
    <dgm:pt modelId="{900A37BB-2123-423D-A891-0B32CB7A5033}" type="sibTrans" cxnId="{98C6991F-DF44-4570-A49E-63926C171002}">
      <dgm:prSet/>
      <dgm:spPr/>
      <dgm:t>
        <a:bodyPr/>
        <a:lstStyle/>
        <a:p>
          <a:endParaRPr lang="es-HN"/>
        </a:p>
      </dgm:t>
    </dgm:pt>
    <dgm:pt modelId="{16E15DAF-A8A1-41AF-860D-D1B4B076FBFA}">
      <dgm:prSet custT="1"/>
      <dgm:spPr>
        <a:solidFill>
          <a:srgbClr val="0070C0"/>
        </a:solidFill>
      </dgm:spPr>
      <dgm:t>
        <a:bodyPr/>
        <a:lstStyle/>
        <a:p>
          <a:endParaRPr lang="es-HN" sz="2000" dirty="0">
            <a:solidFill>
              <a:schemeClr val="bg1"/>
            </a:solidFill>
          </a:endParaRPr>
        </a:p>
      </dgm:t>
    </dgm:pt>
    <dgm:pt modelId="{6364AE2E-FABC-439A-B549-10D56E9FBCC9}" type="parTrans" cxnId="{3EEB2FB3-2FD6-4F3A-B7F3-BE00ADBF3102}">
      <dgm:prSet/>
      <dgm:spPr/>
      <dgm:t>
        <a:bodyPr/>
        <a:lstStyle/>
        <a:p>
          <a:endParaRPr lang="es-HN"/>
        </a:p>
      </dgm:t>
    </dgm:pt>
    <dgm:pt modelId="{76CA80A3-E328-4A55-AF70-DE91ED44F0B1}" type="sibTrans" cxnId="{3EEB2FB3-2FD6-4F3A-B7F3-BE00ADBF3102}">
      <dgm:prSet/>
      <dgm:spPr/>
      <dgm:t>
        <a:bodyPr/>
        <a:lstStyle/>
        <a:p>
          <a:endParaRPr lang="es-HN"/>
        </a:p>
      </dgm:t>
    </dgm:pt>
    <dgm:pt modelId="{4F23F43F-C11A-45F4-B153-5D21908A27DF}">
      <dgm:prSet custT="1"/>
      <dgm:spPr/>
      <dgm:t>
        <a:bodyPr/>
        <a:lstStyle/>
        <a:p>
          <a:r>
            <a:rPr lang="es-ES" sz="2000" dirty="0">
              <a:solidFill>
                <a:schemeClr val="bg1"/>
              </a:solidFill>
            </a:rPr>
            <a:t>Si la tasa de reloj de un procesador se mejora por un factor X, el rendimiento quizá mejorará pero no necesariamente por el mismo factor.</a:t>
          </a:r>
          <a:endParaRPr lang="es-HN" sz="2000" dirty="0">
            <a:solidFill>
              <a:schemeClr val="bg1"/>
            </a:solidFill>
          </a:endParaRPr>
        </a:p>
      </dgm:t>
    </dgm:pt>
    <dgm:pt modelId="{D25A7FC7-4EFA-4C3F-9B49-F3B06D84B183}" type="parTrans" cxnId="{F609D85A-26C7-4417-BB3E-4DF961586428}">
      <dgm:prSet/>
      <dgm:spPr/>
      <dgm:t>
        <a:bodyPr/>
        <a:lstStyle/>
        <a:p>
          <a:endParaRPr lang="es-HN"/>
        </a:p>
      </dgm:t>
    </dgm:pt>
    <dgm:pt modelId="{286BF92F-ED2A-49CE-A8B2-475E931008A4}" type="sibTrans" cxnId="{F609D85A-26C7-4417-BB3E-4DF961586428}">
      <dgm:prSet/>
      <dgm:spPr/>
      <dgm:t>
        <a:bodyPr/>
        <a:lstStyle/>
        <a:p>
          <a:endParaRPr lang="es-HN"/>
        </a:p>
      </dgm:t>
    </dgm:pt>
    <dgm:pt modelId="{3C631439-CF6E-4750-A195-97944A0C9F3D}">
      <dgm:prSet custT="1"/>
      <dgm:spPr/>
      <dgm:t>
        <a:bodyPr/>
        <a:lstStyle/>
        <a:p>
          <a:r>
            <a:rPr lang="es-HN" sz="2000" dirty="0">
              <a:solidFill>
                <a:schemeClr val="bg1"/>
              </a:solidFill>
            </a:rPr>
            <a:t>El </a:t>
          </a:r>
          <a:r>
            <a:rPr lang="es-ES" sz="2000" dirty="0">
              <a:solidFill>
                <a:schemeClr val="bg1"/>
              </a:solidFill>
            </a:rPr>
            <a:t>rendimiento se mejora en un factor X sólo si los CPI permanecen iguales.</a:t>
          </a:r>
          <a:r>
            <a:rPr lang="es-HN" sz="2000" dirty="0">
              <a:solidFill>
                <a:schemeClr val="bg1"/>
              </a:solidFill>
            </a:rPr>
            <a:t> Sin embargo, elevar </a:t>
          </a:r>
          <a:r>
            <a:rPr lang="es-ES" sz="2000" dirty="0">
              <a:solidFill>
                <a:schemeClr val="bg1"/>
              </a:solidFill>
            </a:rPr>
            <a:t>las tasas de reloj con frecuencia se acompaña con un aumento en los CPI.</a:t>
          </a:r>
          <a:endParaRPr lang="es-HN" sz="2000" dirty="0">
            <a:solidFill>
              <a:schemeClr val="bg1"/>
            </a:solidFill>
          </a:endParaRPr>
        </a:p>
      </dgm:t>
    </dgm:pt>
    <dgm:pt modelId="{50D482D6-2D4C-434F-A997-7EB63446F2E1}" type="parTrans" cxnId="{3D23C2F3-5D55-457E-86AC-156E14E44D00}">
      <dgm:prSet/>
      <dgm:spPr/>
      <dgm:t>
        <a:bodyPr/>
        <a:lstStyle/>
        <a:p>
          <a:endParaRPr lang="es-HN"/>
        </a:p>
      </dgm:t>
    </dgm:pt>
    <dgm:pt modelId="{BE69638F-1418-4B0B-BE54-8C836B4351A0}" type="sibTrans" cxnId="{3D23C2F3-5D55-457E-86AC-156E14E44D00}">
      <dgm:prSet/>
      <dgm:spPr/>
      <dgm:t>
        <a:bodyPr/>
        <a:lstStyle/>
        <a:p>
          <a:endParaRPr lang="es-HN"/>
        </a:p>
      </dgm:t>
    </dgm:pt>
    <dgm:pt modelId="{4851F59D-59BB-4D71-9E3A-73569214C925}">
      <dgm:prSet custT="1"/>
      <dgm:spPr/>
      <dgm:t>
        <a:bodyPr/>
        <a:lstStyle/>
        <a:p>
          <a:r>
            <a:rPr lang="es-ES" sz="2000" dirty="0">
              <a:solidFill>
                <a:schemeClr val="bg1"/>
              </a:solidFill>
            </a:rPr>
            <a:t>El efecto de la tasa de reloj en el rendimiento es incluso más difícil de juzgar cuando se comparan máquinas </a:t>
          </a:r>
          <a:r>
            <a:rPr lang="es-HN" sz="2000" dirty="0">
              <a:solidFill>
                <a:schemeClr val="bg1"/>
              </a:solidFill>
            </a:rPr>
            <a:t>con diferentes arquitecturas de conjunto de instrucciones.</a:t>
          </a:r>
        </a:p>
      </dgm:t>
    </dgm:pt>
    <dgm:pt modelId="{1059C1AA-8C68-474B-BA39-9870BE336652}" type="parTrans" cxnId="{9F52F544-DD2D-4B6E-95D5-1E15B2AE7900}">
      <dgm:prSet/>
      <dgm:spPr/>
      <dgm:t>
        <a:bodyPr/>
        <a:lstStyle/>
        <a:p>
          <a:endParaRPr lang="es-HN"/>
        </a:p>
      </dgm:t>
    </dgm:pt>
    <dgm:pt modelId="{3D1972E0-9BF6-4789-9ADF-026E0020ADF4}" type="sibTrans" cxnId="{9F52F544-DD2D-4B6E-95D5-1E15B2AE7900}">
      <dgm:prSet/>
      <dgm:spPr/>
      <dgm:t>
        <a:bodyPr/>
        <a:lstStyle/>
        <a:p>
          <a:endParaRPr lang="es-HN"/>
        </a:p>
      </dgm:t>
    </dgm:pt>
    <dgm:pt modelId="{578D57C2-AAA8-4171-9715-B521D18748E1}" type="pres">
      <dgm:prSet presAssocID="{389EA7F7-C71F-4FD4-9F64-A8C474BD1944}" presName="linearFlow" presStyleCnt="0">
        <dgm:presLayoutVars>
          <dgm:dir/>
          <dgm:animLvl val="lvl"/>
          <dgm:resizeHandles/>
        </dgm:presLayoutVars>
      </dgm:prSet>
      <dgm:spPr/>
    </dgm:pt>
    <dgm:pt modelId="{418991E1-EBA0-4315-97A9-066ED1920706}" type="pres">
      <dgm:prSet presAssocID="{C4970E64-DA0E-4403-B961-1085649EA4A3}" presName="compositeNode" presStyleCnt="0">
        <dgm:presLayoutVars>
          <dgm:bulletEnabled val="1"/>
        </dgm:presLayoutVars>
      </dgm:prSet>
      <dgm:spPr/>
    </dgm:pt>
    <dgm:pt modelId="{D58CB33F-344A-48F5-BA08-A919C99B26B4}" type="pres">
      <dgm:prSet presAssocID="{C4970E64-DA0E-4403-B961-1085649EA4A3}" presName="image" presStyleLbl="fgImgPlace1" presStyleIdx="0" presStyleCnt="1"/>
      <dgm:spPr>
        <a:blipFill>
          <a:blip xmlns:r="http://schemas.openxmlformats.org/officeDocument/2006/relationships" r:embed="rId1"/>
          <a:srcRect/>
          <a:stretch>
            <a:fillRect l="-23000" r="-23000"/>
          </a:stretch>
        </a:blipFill>
      </dgm:spPr>
    </dgm:pt>
    <dgm:pt modelId="{8176F4DC-9491-47C8-BB38-035D8DCB5334}" type="pres">
      <dgm:prSet presAssocID="{C4970E64-DA0E-4403-B961-1085649EA4A3}" presName="childNode" presStyleLbl="node1" presStyleIdx="0" presStyleCnt="1">
        <dgm:presLayoutVars>
          <dgm:bulletEnabled val="1"/>
        </dgm:presLayoutVars>
      </dgm:prSet>
      <dgm:spPr/>
    </dgm:pt>
    <dgm:pt modelId="{FC7E376D-C7F0-479D-B19F-A2E0EFCD2ACC}" type="pres">
      <dgm:prSet presAssocID="{C4970E64-DA0E-4403-B961-1085649EA4A3}" presName="parentNode" presStyleLbl="revTx" presStyleIdx="0" presStyleCnt="1" custLinFactNeighborX="6973" custLinFactNeighborY="-738">
        <dgm:presLayoutVars>
          <dgm:chMax val="0"/>
          <dgm:bulletEnabled val="1"/>
        </dgm:presLayoutVars>
      </dgm:prSet>
      <dgm:spPr/>
    </dgm:pt>
  </dgm:ptLst>
  <dgm:cxnLst>
    <dgm:cxn modelId="{061CF700-5845-49D9-915B-68E8686661B2}" srcId="{C4970E64-DA0E-4403-B961-1085649EA4A3}" destId="{C53F7547-2195-4167-B4A3-1E2D3AA2EBCE}" srcOrd="5" destOrd="0" parTransId="{009DA4CD-3C74-4744-9B7E-F6E0641655ED}" sibTransId="{F41DD720-2D62-4A22-9523-4F523C845A17}"/>
    <dgm:cxn modelId="{CA6C1B04-B2DE-43B5-9251-B5EA629C0349}" type="presOf" srcId="{3C631439-CF6E-4750-A195-97944A0C9F3D}" destId="{8176F4DC-9491-47C8-BB38-035D8DCB5334}" srcOrd="0" destOrd="2" presId="urn:microsoft.com/office/officeart/2005/8/layout/hList2"/>
    <dgm:cxn modelId="{8447AE05-FA7B-4ABC-9981-2ACE49F19649}" type="presOf" srcId="{00C73E17-2525-4BCE-9254-E85C10774C9E}" destId="{8176F4DC-9491-47C8-BB38-035D8DCB5334}" srcOrd="0" destOrd="0" presId="urn:microsoft.com/office/officeart/2005/8/layout/hList2"/>
    <dgm:cxn modelId="{98C6991F-DF44-4570-A49E-63926C171002}" srcId="{C4970E64-DA0E-4403-B961-1085649EA4A3}" destId="{00C73E17-2525-4BCE-9254-E85C10774C9E}" srcOrd="0" destOrd="0" parTransId="{399C3374-98E3-45D4-9957-546F252BF30E}" sibTransId="{900A37BB-2123-423D-A891-0B32CB7A5033}"/>
    <dgm:cxn modelId="{9727542A-CCD2-4C48-8887-795FC521D94C}" type="presOf" srcId="{4F23F43F-C11A-45F4-B153-5D21908A27DF}" destId="{8176F4DC-9491-47C8-BB38-035D8DCB5334}" srcOrd="0" destOrd="1" presId="urn:microsoft.com/office/officeart/2005/8/layout/hList2"/>
    <dgm:cxn modelId="{A7C3EB2F-BD70-4803-8203-21AC190C69B0}" srcId="{389EA7F7-C71F-4FD4-9F64-A8C474BD1944}" destId="{C4970E64-DA0E-4403-B961-1085649EA4A3}" srcOrd="0" destOrd="0" parTransId="{08BEAD3E-AAD6-4992-AB3D-031CAE5759B0}" sibTransId="{92256874-9194-40B5-8C53-37C18064AFE9}"/>
    <dgm:cxn modelId="{84B8D73A-8092-4659-94A3-39A79966C253}" type="presOf" srcId="{16E15DAF-A8A1-41AF-860D-D1B4B076FBFA}" destId="{8176F4DC-9491-47C8-BB38-035D8DCB5334}" srcOrd="0" destOrd="4" presId="urn:microsoft.com/office/officeart/2005/8/layout/hList2"/>
    <dgm:cxn modelId="{9F52F544-DD2D-4B6E-95D5-1E15B2AE7900}" srcId="{C4970E64-DA0E-4403-B961-1085649EA4A3}" destId="{4851F59D-59BB-4D71-9E3A-73569214C925}" srcOrd="3" destOrd="0" parTransId="{1059C1AA-8C68-474B-BA39-9870BE336652}" sibTransId="{3D1972E0-9BF6-4789-9ADF-026E0020ADF4}"/>
    <dgm:cxn modelId="{F609D85A-26C7-4417-BB3E-4DF961586428}" srcId="{C4970E64-DA0E-4403-B961-1085649EA4A3}" destId="{4F23F43F-C11A-45F4-B153-5D21908A27DF}" srcOrd="1" destOrd="0" parTransId="{D25A7FC7-4EFA-4C3F-9B49-F3B06D84B183}" sibTransId="{286BF92F-ED2A-49CE-A8B2-475E931008A4}"/>
    <dgm:cxn modelId="{4C02FAA3-5792-4FB4-8F35-F9865F7B166F}" type="presOf" srcId="{C4970E64-DA0E-4403-B961-1085649EA4A3}" destId="{FC7E376D-C7F0-479D-B19F-A2E0EFCD2ACC}" srcOrd="0" destOrd="0" presId="urn:microsoft.com/office/officeart/2005/8/layout/hList2"/>
    <dgm:cxn modelId="{66045BB0-6B11-497F-9C27-20DEEEC1EB32}" type="presOf" srcId="{4851F59D-59BB-4D71-9E3A-73569214C925}" destId="{8176F4DC-9491-47C8-BB38-035D8DCB5334}" srcOrd="0" destOrd="3" presId="urn:microsoft.com/office/officeart/2005/8/layout/hList2"/>
    <dgm:cxn modelId="{3EEB2FB3-2FD6-4F3A-B7F3-BE00ADBF3102}" srcId="{C4970E64-DA0E-4403-B961-1085649EA4A3}" destId="{16E15DAF-A8A1-41AF-860D-D1B4B076FBFA}" srcOrd="4" destOrd="0" parTransId="{6364AE2E-FABC-439A-B549-10D56E9FBCC9}" sibTransId="{76CA80A3-E328-4A55-AF70-DE91ED44F0B1}"/>
    <dgm:cxn modelId="{DEDCC3B6-9BEC-4A95-8A37-17F9AFE9293C}" type="presOf" srcId="{389EA7F7-C71F-4FD4-9F64-A8C474BD1944}" destId="{578D57C2-AAA8-4171-9715-B521D18748E1}" srcOrd="0" destOrd="0" presId="urn:microsoft.com/office/officeart/2005/8/layout/hList2"/>
    <dgm:cxn modelId="{1F19FFC1-0977-4CF3-9F27-50C123ADBAD9}" type="presOf" srcId="{C53F7547-2195-4167-B4A3-1E2D3AA2EBCE}" destId="{8176F4DC-9491-47C8-BB38-035D8DCB5334}" srcOrd="0" destOrd="5" presId="urn:microsoft.com/office/officeart/2005/8/layout/hList2"/>
    <dgm:cxn modelId="{3D23C2F3-5D55-457E-86AC-156E14E44D00}" srcId="{C4970E64-DA0E-4403-B961-1085649EA4A3}" destId="{3C631439-CF6E-4750-A195-97944A0C9F3D}" srcOrd="2" destOrd="0" parTransId="{50D482D6-2D4C-434F-A997-7EB63446F2E1}" sibTransId="{BE69638F-1418-4B0B-BE54-8C836B4351A0}"/>
    <dgm:cxn modelId="{B25CDB3E-B308-4DA4-AA15-C4129FA76E0B}" type="presParOf" srcId="{578D57C2-AAA8-4171-9715-B521D18748E1}" destId="{418991E1-EBA0-4315-97A9-066ED1920706}" srcOrd="0" destOrd="0" presId="urn:microsoft.com/office/officeart/2005/8/layout/hList2"/>
    <dgm:cxn modelId="{6BECC1A0-B420-4C6C-8E37-416DDB98B3EB}" type="presParOf" srcId="{418991E1-EBA0-4315-97A9-066ED1920706}" destId="{D58CB33F-344A-48F5-BA08-A919C99B26B4}" srcOrd="0" destOrd="0" presId="urn:microsoft.com/office/officeart/2005/8/layout/hList2"/>
    <dgm:cxn modelId="{5317853D-A692-4319-8803-CC00991C3D1F}" type="presParOf" srcId="{418991E1-EBA0-4315-97A9-066ED1920706}" destId="{8176F4DC-9491-47C8-BB38-035D8DCB5334}" srcOrd="1" destOrd="0" presId="urn:microsoft.com/office/officeart/2005/8/layout/hList2"/>
    <dgm:cxn modelId="{1DD3F353-009A-4ACE-8A3A-74CB6B073623}" type="presParOf" srcId="{418991E1-EBA0-4315-97A9-066ED1920706}" destId="{FC7E376D-C7F0-479D-B19F-A2E0EFCD2AC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9EA7F7-C71F-4FD4-9F64-A8C474BD1944}" type="doc">
      <dgm:prSet loTypeId="urn:microsoft.com/office/officeart/2005/8/layout/hList2" loCatId="picture" qsTypeId="urn:microsoft.com/office/officeart/2005/8/quickstyle/3d1" qsCatId="3D" csTypeId="urn:microsoft.com/office/officeart/2005/8/colors/accent1_2" csCatId="accent1" phldr="1"/>
      <dgm:spPr/>
      <dgm:t>
        <a:bodyPr/>
        <a:lstStyle/>
        <a:p>
          <a:endParaRPr lang="es-HN"/>
        </a:p>
      </dgm:t>
    </dgm:pt>
    <dgm:pt modelId="{C4970E64-DA0E-4403-B961-1085649EA4A3}">
      <dgm:prSet phldrT="[Texto]"/>
      <dgm:spPr/>
      <dgm:t>
        <a:bodyPr/>
        <a:lstStyle/>
        <a:p>
          <a:endParaRPr lang="es-HN"/>
        </a:p>
        <a:p>
          <a:endParaRPr lang="es-HN"/>
        </a:p>
      </dgm:t>
    </dgm:pt>
    <dgm:pt modelId="{08BEAD3E-AAD6-4992-AB3D-031CAE5759B0}" type="parTrans" cxnId="{A7C3EB2F-BD70-4803-8203-21AC190C69B0}">
      <dgm:prSet/>
      <dgm:spPr/>
      <dgm:t>
        <a:bodyPr/>
        <a:lstStyle/>
        <a:p>
          <a:endParaRPr lang="es-HN"/>
        </a:p>
      </dgm:t>
    </dgm:pt>
    <dgm:pt modelId="{92256874-9194-40B5-8C53-37C18064AFE9}" type="sibTrans" cxnId="{A7C3EB2F-BD70-4803-8203-21AC190C69B0}">
      <dgm:prSet/>
      <dgm:spPr/>
      <dgm:t>
        <a:bodyPr/>
        <a:lstStyle/>
        <a:p>
          <a:endParaRPr lang="es-HN"/>
        </a:p>
      </dgm:t>
    </dgm:pt>
    <dgm:pt modelId="{C2D8459E-8720-40D7-828F-DBA247B5B5F3}">
      <dgm:prSet custT="1"/>
      <dgm:spPr>
        <a:solidFill>
          <a:srgbClr val="0070C0"/>
        </a:solidFill>
      </dgm:spPr>
      <dgm:t>
        <a:bodyPr/>
        <a:lstStyle/>
        <a:p>
          <a:r>
            <a:rPr lang="es-HN" sz="2000" dirty="0">
              <a:solidFill>
                <a:schemeClr val="bg1"/>
              </a:solidFill>
            </a:rPr>
            <a:t>El tiempo es la medida del rendimiento de un computador.</a:t>
          </a:r>
        </a:p>
      </dgm:t>
    </dgm:pt>
    <dgm:pt modelId="{7E5A7FCD-4082-4139-97FF-CC45F5986766}" type="parTrans" cxnId="{C14839CA-A8D9-4C3E-9A3A-10560B962BDE}">
      <dgm:prSet/>
      <dgm:spPr/>
      <dgm:t>
        <a:bodyPr/>
        <a:lstStyle/>
        <a:p>
          <a:endParaRPr lang="es-HN"/>
        </a:p>
      </dgm:t>
    </dgm:pt>
    <dgm:pt modelId="{40E684B4-652E-4C50-A3E3-E9CD0DE94651}" type="sibTrans" cxnId="{C14839CA-A8D9-4C3E-9A3A-10560B962BDE}">
      <dgm:prSet/>
      <dgm:spPr/>
      <dgm:t>
        <a:bodyPr/>
        <a:lstStyle/>
        <a:p>
          <a:endParaRPr lang="es-HN"/>
        </a:p>
      </dgm:t>
    </dgm:pt>
    <dgm:pt modelId="{6F5C4D0B-D463-4C43-A5B5-A3185EAD1106}">
      <dgm:prSet custT="1"/>
      <dgm:spPr>
        <a:solidFill>
          <a:srgbClr val="0070C0"/>
        </a:solidFill>
      </dgm:spPr>
      <dgm:t>
        <a:bodyPr/>
        <a:lstStyle/>
        <a:p>
          <a:r>
            <a:rPr lang="es-HN" sz="2000" dirty="0">
              <a:solidFill>
                <a:schemeClr val="bg1"/>
              </a:solidFill>
            </a:rPr>
            <a:t>El computador que ejecuta la misma cantidad de trabajo en el menor tiempo es el más rápido.</a:t>
          </a:r>
        </a:p>
      </dgm:t>
    </dgm:pt>
    <dgm:pt modelId="{574D70DA-312E-46EE-A0E5-06E39BAE16DC}" type="parTrans" cxnId="{2C51DC91-A94D-4A90-9B9E-E7738259A035}">
      <dgm:prSet/>
      <dgm:spPr/>
      <dgm:t>
        <a:bodyPr/>
        <a:lstStyle/>
        <a:p>
          <a:endParaRPr lang="es-HN"/>
        </a:p>
      </dgm:t>
    </dgm:pt>
    <dgm:pt modelId="{D2F100B8-A1DF-4EE6-9A51-5922A1356564}" type="sibTrans" cxnId="{2C51DC91-A94D-4A90-9B9E-E7738259A035}">
      <dgm:prSet/>
      <dgm:spPr/>
      <dgm:t>
        <a:bodyPr/>
        <a:lstStyle/>
        <a:p>
          <a:endParaRPr lang="es-HN"/>
        </a:p>
      </dgm:t>
    </dgm:pt>
    <dgm:pt modelId="{DDFDFCE8-D25D-419A-9F27-A06E64DB8D4E}">
      <dgm:prSet custT="1"/>
      <dgm:spPr>
        <a:solidFill>
          <a:srgbClr val="0070C0"/>
        </a:solidFill>
      </dgm:spPr>
      <dgm:t>
        <a:bodyPr/>
        <a:lstStyle/>
        <a:p>
          <a:r>
            <a:rPr lang="es-HN" sz="2000" dirty="0">
              <a:solidFill>
                <a:schemeClr val="bg1"/>
              </a:solidFill>
            </a:rPr>
            <a:t>El tiempo de ejecución de un programa se mide en segundos.</a:t>
          </a:r>
        </a:p>
      </dgm:t>
    </dgm:pt>
    <dgm:pt modelId="{12AEBD9F-F070-4DE1-9647-B4D8E683AB26}" type="parTrans" cxnId="{195A0DC2-F804-4191-84DA-ED9845559D13}">
      <dgm:prSet/>
      <dgm:spPr/>
      <dgm:t>
        <a:bodyPr/>
        <a:lstStyle/>
        <a:p>
          <a:endParaRPr lang="es-HN"/>
        </a:p>
      </dgm:t>
    </dgm:pt>
    <dgm:pt modelId="{76575054-07E0-4513-917B-FACFF7EA0409}" type="sibTrans" cxnId="{195A0DC2-F804-4191-84DA-ED9845559D13}">
      <dgm:prSet/>
      <dgm:spPr/>
      <dgm:t>
        <a:bodyPr/>
        <a:lstStyle/>
        <a:p>
          <a:endParaRPr lang="es-HN"/>
        </a:p>
      </dgm:t>
    </dgm:pt>
    <dgm:pt modelId="{C53F7547-2195-4167-B4A3-1E2D3AA2EBCE}">
      <dgm:prSet custT="1"/>
      <dgm:spPr>
        <a:solidFill>
          <a:srgbClr val="0070C0"/>
        </a:solidFill>
      </dgm:spPr>
      <dgm:t>
        <a:bodyPr/>
        <a:lstStyle/>
        <a:p>
          <a:endParaRPr lang="es-HN" sz="2000" dirty="0">
            <a:solidFill>
              <a:schemeClr val="bg1"/>
            </a:solidFill>
          </a:endParaRPr>
        </a:p>
      </dgm:t>
    </dgm:pt>
    <dgm:pt modelId="{009DA4CD-3C74-4744-9B7E-F6E0641655ED}" type="parTrans" cxnId="{061CF700-5845-49D9-915B-68E8686661B2}">
      <dgm:prSet/>
      <dgm:spPr/>
      <dgm:t>
        <a:bodyPr/>
        <a:lstStyle/>
        <a:p>
          <a:endParaRPr lang="es-HN"/>
        </a:p>
      </dgm:t>
    </dgm:pt>
    <dgm:pt modelId="{F41DD720-2D62-4A22-9523-4F523C845A17}" type="sibTrans" cxnId="{061CF700-5845-49D9-915B-68E8686661B2}">
      <dgm:prSet/>
      <dgm:spPr/>
      <dgm:t>
        <a:bodyPr/>
        <a:lstStyle/>
        <a:p>
          <a:endParaRPr lang="es-HN"/>
        </a:p>
      </dgm:t>
    </dgm:pt>
    <dgm:pt modelId="{D310CC98-261C-49B7-83BF-04A406BD6806}">
      <dgm:prSet custT="1"/>
      <dgm:spPr>
        <a:solidFill>
          <a:srgbClr val="0070C0"/>
        </a:solidFill>
      </dgm:spPr>
      <dgm:t>
        <a:bodyPr/>
        <a:lstStyle/>
        <a:p>
          <a:r>
            <a:rPr lang="es-HN" sz="2000" dirty="0">
              <a:solidFill>
                <a:schemeClr val="bg1"/>
              </a:solidFill>
            </a:rPr>
            <a:t>La definición más sencilla de tiempo se llama tiempo de reloj (wall clock time), tiempo de respuesta (response time) o tiempo transcurrido (elapsed time). Estos términos se refieren al tiempo total que tarda una tarea en completarse.</a:t>
          </a:r>
        </a:p>
      </dgm:t>
    </dgm:pt>
    <dgm:pt modelId="{197ABF49-6EBC-41E9-8C41-8C987D79E914}" type="parTrans" cxnId="{1F042D05-79F1-42BA-9769-B8ABBBFA6E3C}">
      <dgm:prSet/>
      <dgm:spPr/>
      <dgm:t>
        <a:bodyPr/>
        <a:lstStyle/>
        <a:p>
          <a:endParaRPr lang="es-HN"/>
        </a:p>
      </dgm:t>
    </dgm:pt>
    <dgm:pt modelId="{E7BEE6CA-F0A3-4AE5-826D-610A5CC35326}" type="sibTrans" cxnId="{1F042D05-79F1-42BA-9769-B8ABBBFA6E3C}">
      <dgm:prSet/>
      <dgm:spPr/>
      <dgm:t>
        <a:bodyPr/>
        <a:lstStyle/>
        <a:p>
          <a:endParaRPr lang="es-HN"/>
        </a:p>
      </dgm:t>
    </dgm:pt>
    <dgm:pt modelId="{00C73E17-2525-4BCE-9254-E85C10774C9E}">
      <dgm:prSet custT="1"/>
      <dgm:spPr>
        <a:solidFill>
          <a:srgbClr val="0070C0"/>
        </a:solidFill>
      </dgm:spPr>
      <dgm:t>
        <a:bodyPr/>
        <a:lstStyle/>
        <a:p>
          <a:r>
            <a:rPr lang="es-HN" sz="2000" dirty="0">
              <a:solidFill>
                <a:schemeClr val="bg1"/>
              </a:solidFill>
            </a:rPr>
            <a:t>Estos términos se refieren al tiempo total que tarda una tarea en completarse</a:t>
          </a:r>
        </a:p>
      </dgm:t>
    </dgm:pt>
    <dgm:pt modelId="{399C3374-98E3-45D4-9957-546F252BF30E}" type="parTrans" cxnId="{98C6991F-DF44-4570-A49E-63926C171002}">
      <dgm:prSet/>
      <dgm:spPr/>
      <dgm:t>
        <a:bodyPr/>
        <a:lstStyle/>
        <a:p>
          <a:endParaRPr lang="es-HN"/>
        </a:p>
      </dgm:t>
    </dgm:pt>
    <dgm:pt modelId="{900A37BB-2123-423D-A891-0B32CB7A5033}" type="sibTrans" cxnId="{98C6991F-DF44-4570-A49E-63926C171002}">
      <dgm:prSet/>
      <dgm:spPr/>
      <dgm:t>
        <a:bodyPr/>
        <a:lstStyle/>
        <a:p>
          <a:endParaRPr lang="es-HN"/>
        </a:p>
      </dgm:t>
    </dgm:pt>
    <dgm:pt modelId="{578D57C2-AAA8-4171-9715-B521D18748E1}" type="pres">
      <dgm:prSet presAssocID="{389EA7F7-C71F-4FD4-9F64-A8C474BD1944}" presName="linearFlow" presStyleCnt="0">
        <dgm:presLayoutVars>
          <dgm:dir/>
          <dgm:animLvl val="lvl"/>
          <dgm:resizeHandles/>
        </dgm:presLayoutVars>
      </dgm:prSet>
      <dgm:spPr/>
    </dgm:pt>
    <dgm:pt modelId="{418991E1-EBA0-4315-97A9-066ED1920706}" type="pres">
      <dgm:prSet presAssocID="{C4970E64-DA0E-4403-B961-1085649EA4A3}" presName="compositeNode" presStyleCnt="0">
        <dgm:presLayoutVars>
          <dgm:bulletEnabled val="1"/>
        </dgm:presLayoutVars>
      </dgm:prSet>
      <dgm:spPr/>
    </dgm:pt>
    <dgm:pt modelId="{D58CB33F-344A-48F5-BA08-A919C99B26B4}" type="pres">
      <dgm:prSet presAssocID="{C4970E64-DA0E-4403-B961-1085649EA4A3}" presName="image" presStyleLbl="fgImgPlace1" presStyleIdx="0" presStyleCnt="1"/>
      <dgm:spPr>
        <a:blipFill rotWithShape="1">
          <a:blip xmlns:r="http://schemas.openxmlformats.org/officeDocument/2006/relationships" r:embed="rId1"/>
          <a:stretch>
            <a:fillRect/>
          </a:stretch>
        </a:blipFill>
      </dgm:spPr>
    </dgm:pt>
    <dgm:pt modelId="{8176F4DC-9491-47C8-BB38-035D8DCB5334}" type="pres">
      <dgm:prSet presAssocID="{C4970E64-DA0E-4403-B961-1085649EA4A3}" presName="childNode" presStyleLbl="node1" presStyleIdx="0" presStyleCnt="1">
        <dgm:presLayoutVars>
          <dgm:bulletEnabled val="1"/>
        </dgm:presLayoutVars>
      </dgm:prSet>
      <dgm:spPr/>
    </dgm:pt>
    <dgm:pt modelId="{FC7E376D-C7F0-479D-B19F-A2E0EFCD2ACC}" type="pres">
      <dgm:prSet presAssocID="{C4970E64-DA0E-4403-B961-1085649EA4A3}" presName="parentNode" presStyleLbl="revTx" presStyleIdx="0" presStyleCnt="1" custLinFactNeighborX="6973" custLinFactNeighborY="-738">
        <dgm:presLayoutVars>
          <dgm:chMax val="0"/>
          <dgm:bulletEnabled val="1"/>
        </dgm:presLayoutVars>
      </dgm:prSet>
      <dgm:spPr/>
    </dgm:pt>
  </dgm:ptLst>
  <dgm:cxnLst>
    <dgm:cxn modelId="{061CF700-5845-49D9-915B-68E8686661B2}" srcId="{C4970E64-DA0E-4403-B961-1085649EA4A3}" destId="{C53F7547-2195-4167-B4A3-1E2D3AA2EBCE}" srcOrd="5" destOrd="0" parTransId="{009DA4CD-3C74-4744-9B7E-F6E0641655ED}" sibTransId="{F41DD720-2D62-4A22-9523-4F523C845A17}"/>
    <dgm:cxn modelId="{1F042D05-79F1-42BA-9769-B8ABBBFA6E3C}" srcId="{C4970E64-DA0E-4403-B961-1085649EA4A3}" destId="{D310CC98-261C-49B7-83BF-04A406BD6806}" srcOrd="4" destOrd="0" parTransId="{197ABF49-6EBC-41E9-8C41-8C987D79E914}" sibTransId="{E7BEE6CA-F0A3-4AE5-826D-610A5CC35326}"/>
    <dgm:cxn modelId="{8447AE05-FA7B-4ABC-9981-2ACE49F19649}" type="presOf" srcId="{00C73E17-2525-4BCE-9254-E85C10774C9E}" destId="{8176F4DC-9491-47C8-BB38-035D8DCB5334}" srcOrd="0" destOrd="0" presId="urn:microsoft.com/office/officeart/2005/8/layout/hList2"/>
    <dgm:cxn modelId="{98C6991F-DF44-4570-A49E-63926C171002}" srcId="{C4970E64-DA0E-4403-B961-1085649EA4A3}" destId="{00C73E17-2525-4BCE-9254-E85C10774C9E}" srcOrd="0" destOrd="0" parTransId="{399C3374-98E3-45D4-9957-546F252BF30E}" sibTransId="{900A37BB-2123-423D-A891-0B32CB7A5033}"/>
    <dgm:cxn modelId="{A7C3EB2F-BD70-4803-8203-21AC190C69B0}" srcId="{389EA7F7-C71F-4FD4-9F64-A8C474BD1944}" destId="{C4970E64-DA0E-4403-B961-1085649EA4A3}" srcOrd="0" destOrd="0" parTransId="{08BEAD3E-AAD6-4992-AB3D-031CAE5759B0}" sibTransId="{92256874-9194-40B5-8C53-37C18064AFE9}"/>
    <dgm:cxn modelId="{AE612F31-F680-4DDF-A87F-20E754469375}" type="presOf" srcId="{C2D8459E-8720-40D7-828F-DBA247B5B5F3}" destId="{8176F4DC-9491-47C8-BB38-035D8DCB5334}" srcOrd="0" destOrd="1" presId="urn:microsoft.com/office/officeart/2005/8/layout/hList2"/>
    <dgm:cxn modelId="{9351FE43-A159-4978-BE35-AA405CB5C347}" type="presOf" srcId="{D310CC98-261C-49B7-83BF-04A406BD6806}" destId="{8176F4DC-9491-47C8-BB38-035D8DCB5334}" srcOrd="0" destOrd="4" presId="urn:microsoft.com/office/officeart/2005/8/layout/hList2"/>
    <dgm:cxn modelId="{CA004D70-73FE-4259-9C45-2B67B784C2E6}" type="presOf" srcId="{6F5C4D0B-D463-4C43-A5B5-A3185EAD1106}" destId="{8176F4DC-9491-47C8-BB38-035D8DCB5334}" srcOrd="0" destOrd="2" presId="urn:microsoft.com/office/officeart/2005/8/layout/hList2"/>
    <dgm:cxn modelId="{CE2F9285-276B-4FF1-A8F2-F31AEC8B684C}" type="presOf" srcId="{DDFDFCE8-D25D-419A-9F27-A06E64DB8D4E}" destId="{8176F4DC-9491-47C8-BB38-035D8DCB5334}" srcOrd="0" destOrd="3" presId="urn:microsoft.com/office/officeart/2005/8/layout/hList2"/>
    <dgm:cxn modelId="{2C51DC91-A94D-4A90-9B9E-E7738259A035}" srcId="{C4970E64-DA0E-4403-B961-1085649EA4A3}" destId="{6F5C4D0B-D463-4C43-A5B5-A3185EAD1106}" srcOrd="2" destOrd="0" parTransId="{574D70DA-312E-46EE-A0E5-06E39BAE16DC}" sibTransId="{D2F100B8-A1DF-4EE6-9A51-5922A1356564}"/>
    <dgm:cxn modelId="{4C02FAA3-5792-4FB4-8F35-F9865F7B166F}" type="presOf" srcId="{C4970E64-DA0E-4403-B961-1085649EA4A3}" destId="{FC7E376D-C7F0-479D-B19F-A2E0EFCD2ACC}" srcOrd="0" destOrd="0" presId="urn:microsoft.com/office/officeart/2005/8/layout/hList2"/>
    <dgm:cxn modelId="{DEDCC3B6-9BEC-4A95-8A37-17F9AFE9293C}" type="presOf" srcId="{389EA7F7-C71F-4FD4-9F64-A8C474BD1944}" destId="{578D57C2-AAA8-4171-9715-B521D18748E1}" srcOrd="0" destOrd="0" presId="urn:microsoft.com/office/officeart/2005/8/layout/hList2"/>
    <dgm:cxn modelId="{1F19FFC1-0977-4CF3-9F27-50C123ADBAD9}" type="presOf" srcId="{C53F7547-2195-4167-B4A3-1E2D3AA2EBCE}" destId="{8176F4DC-9491-47C8-BB38-035D8DCB5334}" srcOrd="0" destOrd="5" presId="urn:microsoft.com/office/officeart/2005/8/layout/hList2"/>
    <dgm:cxn modelId="{195A0DC2-F804-4191-84DA-ED9845559D13}" srcId="{C4970E64-DA0E-4403-B961-1085649EA4A3}" destId="{DDFDFCE8-D25D-419A-9F27-A06E64DB8D4E}" srcOrd="3" destOrd="0" parTransId="{12AEBD9F-F070-4DE1-9647-B4D8E683AB26}" sibTransId="{76575054-07E0-4513-917B-FACFF7EA0409}"/>
    <dgm:cxn modelId="{C14839CA-A8D9-4C3E-9A3A-10560B962BDE}" srcId="{C4970E64-DA0E-4403-B961-1085649EA4A3}" destId="{C2D8459E-8720-40D7-828F-DBA247B5B5F3}" srcOrd="1" destOrd="0" parTransId="{7E5A7FCD-4082-4139-97FF-CC45F5986766}" sibTransId="{40E684B4-652E-4C50-A3E3-E9CD0DE94651}"/>
    <dgm:cxn modelId="{B25CDB3E-B308-4DA4-AA15-C4129FA76E0B}" type="presParOf" srcId="{578D57C2-AAA8-4171-9715-B521D18748E1}" destId="{418991E1-EBA0-4315-97A9-066ED1920706}" srcOrd="0" destOrd="0" presId="urn:microsoft.com/office/officeart/2005/8/layout/hList2"/>
    <dgm:cxn modelId="{6BECC1A0-B420-4C6C-8E37-416DDB98B3EB}" type="presParOf" srcId="{418991E1-EBA0-4315-97A9-066ED1920706}" destId="{D58CB33F-344A-48F5-BA08-A919C99B26B4}" srcOrd="0" destOrd="0" presId="urn:microsoft.com/office/officeart/2005/8/layout/hList2"/>
    <dgm:cxn modelId="{5317853D-A692-4319-8803-CC00991C3D1F}" type="presParOf" srcId="{418991E1-EBA0-4315-97A9-066ED1920706}" destId="{8176F4DC-9491-47C8-BB38-035D8DCB5334}" srcOrd="1" destOrd="0" presId="urn:microsoft.com/office/officeart/2005/8/layout/hList2"/>
    <dgm:cxn modelId="{1DD3F353-009A-4ACE-8A3A-74CB6B073623}" type="presParOf" srcId="{418991E1-EBA0-4315-97A9-066ED1920706}" destId="{FC7E376D-C7F0-479D-B19F-A2E0EFCD2AC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9EA7F7-C71F-4FD4-9F64-A8C474BD1944}" type="doc">
      <dgm:prSet loTypeId="urn:microsoft.com/office/officeart/2005/8/layout/hList2" loCatId="picture" qsTypeId="urn:microsoft.com/office/officeart/2005/8/quickstyle/3d1" qsCatId="3D" csTypeId="urn:microsoft.com/office/officeart/2005/8/colors/accent1_2" csCatId="accent1" phldr="1"/>
      <dgm:spPr/>
      <dgm:t>
        <a:bodyPr/>
        <a:lstStyle/>
        <a:p>
          <a:endParaRPr lang="es-HN"/>
        </a:p>
      </dgm:t>
    </dgm:pt>
    <dgm:pt modelId="{C4970E64-DA0E-4403-B961-1085649EA4A3}">
      <dgm:prSet phldrT="[Texto]"/>
      <dgm:spPr/>
      <dgm:t>
        <a:bodyPr/>
        <a:lstStyle/>
        <a:p>
          <a:endParaRPr lang="es-HN"/>
        </a:p>
        <a:p>
          <a:endParaRPr lang="es-HN"/>
        </a:p>
      </dgm:t>
    </dgm:pt>
    <dgm:pt modelId="{08BEAD3E-AAD6-4992-AB3D-031CAE5759B0}" type="parTrans" cxnId="{A7C3EB2F-BD70-4803-8203-21AC190C69B0}">
      <dgm:prSet/>
      <dgm:spPr/>
      <dgm:t>
        <a:bodyPr/>
        <a:lstStyle/>
        <a:p>
          <a:endParaRPr lang="es-HN"/>
        </a:p>
      </dgm:t>
    </dgm:pt>
    <dgm:pt modelId="{92256874-9194-40B5-8C53-37C18064AFE9}" type="sibTrans" cxnId="{A7C3EB2F-BD70-4803-8203-21AC190C69B0}">
      <dgm:prSet/>
      <dgm:spPr/>
      <dgm:t>
        <a:bodyPr/>
        <a:lstStyle/>
        <a:p>
          <a:endParaRPr lang="es-HN"/>
        </a:p>
      </dgm:t>
    </dgm:pt>
    <dgm:pt modelId="{C53F7547-2195-4167-B4A3-1E2D3AA2EBCE}">
      <dgm:prSet custT="1"/>
      <dgm:spPr>
        <a:solidFill>
          <a:srgbClr val="0070C0"/>
        </a:solidFill>
      </dgm:spPr>
      <dgm:t>
        <a:bodyPr/>
        <a:lstStyle/>
        <a:p>
          <a:endParaRPr lang="es-HN" sz="2000" dirty="0">
            <a:solidFill>
              <a:schemeClr val="bg1"/>
            </a:solidFill>
          </a:endParaRPr>
        </a:p>
      </dgm:t>
    </dgm:pt>
    <dgm:pt modelId="{009DA4CD-3C74-4744-9B7E-F6E0641655ED}" type="parTrans" cxnId="{061CF700-5845-49D9-915B-68E8686661B2}">
      <dgm:prSet/>
      <dgm:spPr/>
      <dgm:t>
        <a:bodyPr/>
        <a:lstStyle/>
        <a:p>
          <a:endParaRPr lang="es-HN"/>
        </a:p>
      </dgm:t>
    </dgm:pt>
    <dgm:pt modelId="{F41DD720-2D62-4A22-9523-4F523C845A17}" type="sibTrans" cxnId="{061CF700-5845-49D9-915B-68E8686661B2}">
      <dgm:prSet/>
      <dgm:spPr/>
      <dgm:t>
        <a:bodyPr/>
        <a:lstStyle/>
        <a:p>
          <a:endParaRPr lang="es-HN"/>
        </a:p>
      </dgm:t>
    </dgm:pt>
    <dgm:pt modelId="{00C73E17-2525-4BCE-9254-E85C10774C9E}">
      <dgm:prSet custT="1"/>
      <dgm:spPr>
        <a:solidFill>
          <a:srgbClr val="0070C0"/>
        </a:solidFill>
      </dgm:spPr>
      <dgm:t>
        <a:bodyPr/>
        <a:lstStyle/>
        <a:p>
          <a:r>
            <a:rPr lang="es-HN" sz="2400" dirty="0">
              <a:solidFill>
                <a:schemeClr val="bg1"/>
              </a:solidFill>
            </a:rPr>
            <a:t>La medida base de rendimiento </a:t>
          </a:r>
          <a:r>
            <a:rPr lang="es-ES" sz="2400" dirty="0">
              <a:solidFill>
                <a:schemeClr val="bg1"/>
              </a:solidFill>
            </a:rPr>
            <a:t>será el tiempo de ejecución de la CPU (seg/programa). </a:t>
          </a:r>
          <a:endParaRPr lang="es-HN" sz="2400" dirty="0">
            <a:solidFill>
              <a:schemeClr val="bg1"/>
            </a:solidFill>
          </a:endParaRPr>
        </a:p>
      </dgm:t>
    </dgm:pt>
    <dgm:pt modelId="{399C3374-98E3-45D4-9957-546F252BF30E}" type="parTrans" cxnId="{98C6991F-DF44-4570-A49E-63926C171002}">
      <dgm:prSet/>
      <dgm:spPr/>
      <dgm:t>
        <a:bodyPr/>
        <a:lstStyle/>
        <a:p>
          <a:endParaRPr lang="es-HN"/>
        </a:p>
      </dgm:t>
    </dgm:pt>
    <dgm:pt modelId="{900A37BB-2123-423D-A891-0B32CB7A5033}" type="sibTrans" cxnId="{98C6991F-DF44-4570-A49E-63926C171002}">
      <dgm:prSet/>
      <dgm:spPr/>
      <dgm:t>
        <a:bodyPr/>
        <a:lstStyle/>
        <a:p>
          <a:endParaRPr lang="es-HN"/>
        </a:p>
      </dgm:t>
    </dgm:pt>
    <dgm:pt modelId="{6C7FE1BF-9DB2-4033-8963-7189378E602C}">
      <dgm:prSet custT="1"/>
      <dgm:spPr>
        <a:solidFill>
          <a:srgbClr val="0070C0"/>
        </a:solidFill>
      </dgm:spPr>
      <dgm:t>
        <a:bodyPr/>
        <a:lstStyle/>
        <a:p>
          <a:r>
            <a:rPr lang="es-HN" sz="2400" dirty="0">
              <a:solidFill>
                <a:schemeClr val="bg1"/>
              </a:solidFill>
            </a:rPr>
            <a:t>Periodo de la CPU (</a:t>
          </a:r>
          <a:r>
            <a:rPr lang="el-GR" sz="2400" dirty="0">
              <a:solidFill>
                <a:schemeClr val="bg1"/>
              </a:solidFill>
              <a:latin typeface="Cambria Math" panose="02040503050406030204" pitchFamily="18" charset="0"/>
              <a:ea typeface="Cambria Math" panose="02040503050406030204" pitchFamily="18" charset="0"/>
            </a:rPr>
            <a:t>τ</a:t>
          </a:r>
          <a:r>
            <a:rPr lang="es-ES" sz="2400" dirty="0">
              <a:solidFill>
                <a:schemeClr val="bg1"/>
              </a:solidFill>
              <a:latin typeface="Cambria Math" panose="02040503050406030204" pitchFamily="18" charset="0"/>
              <a:ea typeface="Cambria Math" panose="02040503050406030204" pitchFamily="18" charset="0"/>
            </a:rPr>
            <a:t>).</a:t>
          </a:r>
          <a:endParaRPr lang="es-HN" sz="2400" dirty="0">
            <a:solidFill>
              <a:schemeClr val="bg1"/>
            </a:solidFill>
          </a:endParaRPr>
        </a:p>
      </dgm:t>
    </dgm:pt>
    <dgm:pt modelId="{47AC6086-3C25-4638-980F-8CC54893599F}" type="parTrans" cxnId="{D5F2739F-8F94-4C8C-A654-311F202589BA}">
      <dgm:prSet/>
      <dgm:spPr/>
      <dgm:t>
        <a:bodyPr/>
        <a:lstStyle/>
        <a:p>
          <a:endParaRPr lang="es-HN"/>
        </a:p>
      </dgm:t>
    </dgm:pt>
    <dgm:pt modelId="{D552DFA8-C30F-45A9-8A6E-C201C57EC216}" type="sibTrans" cxnId="{D5F2739F-8F94-4C8C-A654-311F202589BA}">
      <dgm:prSet/>
      <dgm:spPr/>
      <dgm:t>
        <a:bodyPr/>
        <a:lstStyle/>
        <a:p>
          <a:endParaRPr lang="es-HN"/>
        </a:p>
      </dgm:t>
    </dgm:pt>
    <dgm:pt modelId="{A7C96ACD-8369-45F5-8BE2-4A55FF2208DE}">
      <dgm:prSet custT="1"/>
      <dgm:spPr>
        <a:solidFill>
          <a:srgbClr val="0070C0"/>
        </a:solidFill>
      </dgm:spPr>
      <dgm:t>
        <a:bodyPr/>
        <a:lstStyle/>
        <a:p>
          <a:endParaRPr lang="es-HN" sz="2000" dirty="0">
            <a:solidFill>
              <a:schemeClr val="bg1"/>
            </a:solidFill>
          </a:endParaRPr>
        </a:p>
      </dgm:t>
    </dgm:pt>
    <dgm:pt modelId="{C55D6FEC-03B0-494C-A185-EE652475FF15}" type="parTrans" cxnId="{E8858AA8-CE50-4485-A70E-9B3CF740897D}">
      <dgm:prSet/>
      <dgm:spPr/>
      <dgm:t>
        <a:bodyPr/>
        <a:lstStyle/>
        <a:p>
          <a:endParaRPr lang="es-HN"/>
        </a:p>
      </dgm:t>
    </dgm:pt>
    <dgm:pt modelId="{AF735923-0CFE-441B-9923-AEDD44BC964D}" type="sibTrans" cxnId="{E8858AA8-CE50-4485-A70E-9B3CF740897D}">
      <dgm:prSet/>
      <dgm:spPr/>
      <dgm:t>
        <a:bodyPr/>
        <a:lstStyle/>
        <a:p>
          <a:endParaRPr lang="es-HN"/>
        </a:p>
      </dgm:t>
    </dgm:pt>
    <mc:AlternateContent xmlns:mc="http://schemas.openxmlformats.org/markup-compatibility/2006" xmlns:a14="http://schemas.microsoft.com/office/drawing/2010/main">
      <mc:Choice Requires="a14">
        <dgm:pt modelId="{46EAE2FD-C603-428E-B43A-A2FC0339B4E5}">
          <dgm:prSet custT="1"/>
          <dgm:spPr>
            <a:solidFill>
              <a:srgbClr val="0070C0"/>
            </a:solidFill>
          </dgm:spPr>
          <dgm:t>
            <a:bodyPr/>
            <a:lstStyle/>
            <a:p>
              <a:pPr>
                <a:buNone/>
              </a:pPr>
              <a14:m>
                <m:oMathPara xmlns:m="http://schemas.openxmlformats.org/officeDocument/2006/math">
                  <m:oMathParaPr>
                    <m:jc m:val="center"/>
                  </m:oMathParaPr>
                  <m:oMath xmlns:m="http://schemas.openxmlformats.org/officeDocument/2006/math">
                    <m:sSub>
                      <m:sSubPr>
                        <m:ctrlPr>
                          <a:rPr lang="es-HN" sz="2000" i="1" smtClean="0">
                            <a:solidFill>
                              <a:schemeClr val="bg1"/>
                            </a:solidFill>
                            <a:latin typeface="Cambria Math" panose="02040503050406030204" pitchFamily="18" charset="0"/>
                          </a:rPr>
                        </m:ctrlPr>
                      </m:sSubPr>
                      <m:e>
                        <m:r>
                          <m:rPr>
                            <m:sty m:val="p"/>
                          </m:rPr>
                          <a:rPr lang="el-GR" sz="2000" i="0" smtClean="0">
                            <a:solidFill>
                              <a:schemeClr val="bg1"/>
                            </a:solidFill>
                            <a:latin typeface="Cambria Math" panose="02040503050406030204" pitchFamily="18" charset="0"/>
                          </a:rPr>
                          <m:t>η</m:t>
                        </m:r>
                      </m:e>
                      <m:sub>
                        <m:r>
                          <m:rPr>
                            <m:sty m:val="p"/>
                          </m:rPr>
                          <a:rPr lang="es-ES" sz="2000" b="0" i="0" smtClean="0">
                            <a:solidFill>
                              <a:schemeClr val="bg1"/>
                            </a:solidFill>
                            <a:latin typeface="Cambria Math" panose="02040503050406030204" pitchFamily="18" charset="0"/>
                          </a:rPr>
                          <m:t>programa</m:t>
                        </m:r>
                      </m:sub>
                    </m:sSub>
                    <m:r>
                      <a:rPr lang="es-HN" sz="2000" i="0" smtClean="0">
                        <a:solidFill>
                          <a:schemeClr val="bg1"/>
                        </a:solidFill>
                        <a:latin typeface="Cambria Math" panose="02040503050406030204" pitchFamily="18" charset="0"/>
                        <a:ea typeface="Cambria Math" panose="02040503050406030204" pitchFamily="18" charset="0"/>
                      </a:rPr>
                      <m:t>=</m:t>
                    </m:r>
                    <m:f>
                      <m:fPr>
                        <m:ctrlPr>
                          <a:rPr lang="es-HN" sz="2000" i="1" smtClean="0">
                            <a:solidFill>
                              <a:schemeClr val="bg1"/>
                            </a:solidFill>
                            <a:latin typeface="Cambria Math" panose="02040503050406030204" pitchFamily="18" charset="0"/>
                            <a:ea typeface="Cambria Math" panose="02040503050406030204" pitchFamily="18" charset="0"/>
                          </a:rPr>
                        </m:ctrlPr>
                      </m:fPr>
                      <m:num>
                        <m:r>
                          <a:rPr lang="es-ES" sz="2000" b="0" i="0" smtClean="0">
                            <a:solidFill>
                              <a:schemeClr val="bg1"/>
                            </a:solidFill>
                            <a:latin typeface="Cambria Math" panose="02040503050406030204" pitchFamily="18" charset="0"/>
                            <a:ea typeface="Cambria Math" panose="02040503050406030204" pitchFamily="18" charset="0"/>
                          </a:rPr>
                          <m:t>1</m:t>
                        </m:r>
                      </m:num>
                      <m:den>
                        <m:r>
                          <m:rPr>
                            <m:sty m:val="p"/>
                          </m:rPr>
                          <a:rPr lang="es-ES" sz="2000" b="0" i="0" smtClean="0">
                            <a:solidFill>
                              <a:schemeClr val="bg1"/>
                            </a:solidFill>
                            <a:latin typeface="Cambria Math" panose="02040503050406030204" pitchFamily="18" charset="0"/>
                            <a:ea typeface="Cambria Math" panose="02040503050406030204" pitchFamily="18" charset="0"/>
                          </a:rPr>
                          <m:t>Tiempo</m:t>
                        </m:r>
                        <m:r>
                          <a:rPr lang="es-ES" sz="2000" b="0" i="0" smtClean="0">
                            <a:solidFill>
                              <a:schemeClr val="bg1"/>
                            </a:solidFill>
                            <a:latin typeface="Cambria Math" panose="02040503050406030204" pitchFamily="18" charset="0"/>
                            <a:ea typeface="Cambria Math" panose="02040503050406030204" pitchFamily="18" charset="0"/>
                          </a:rPr>
                          <m:t> </m:t>
                        </m:r>
                        <m:r>
                          <m:rPr>
                            <m:sty m:val="p"/>
                          </m:rPr>
                          <a:rPr lang="es-ES" sz="2000" b="0" i="0" smtClean="0">
                            <a:solidFill>
                              <a:schemeClr val="bg1"/>
                            </a:solidFill>
                            <a:latin typeface="Cambria Math" panose="02040503050406030204" pitchFamily="18" charset="0"/>
                            <a:ea typeface="Cambria Math" panose="02040503050406030204" pitchFamily="18" charset="0"/>
                          </a:rPr>
                          <m:t>de</m:t>
                        </m:r>
                        <m:r>
                          <a:rPr lang="es-ES" sz="2000" b="0" i="0" smtClean="0">
                            <a:solidFill>
                              <a:schemeClr val="bg1"/>
                            </a:solidFill>
                            <a:latin typeface="Cambria Math" panose="02040503050406030204" pitchFamily="18" charset="0"/>
                            <a:ea typeface="Cambria Math" panose="02040503050406030204" pitchFamily="18" charset="0"/>
                          </a:rPr>
                          <m:t> </m:t>
                        </m:r>
                        <m:r>
                          <m:rPr>
                            <m:sty m:val="p"/>
                          </m:rPr>
                          <a:rPr lang="es-ES" sz="2000" b="0" i="0" smtClean="0">
                            <a:solidFill>
                              <a:schemeClr val="bg1"/>
                            </a:solidFill>
                            <a:latin typeface="Cambria Math" panose="02040503050406030204" pitchFamily="18" charset="0"/>
                            <a:ea typeface="Cambria Math" panose="02040503050406030204" pitchFamily="18" charset="0"/>
                          </a:rPr>
                          <m:t>Programa</m:t>
                        </m:r>
                      </m:den>
                    </m:f>
                  </m:oMath>
                </m:oMathPara>
              </a14:m>
              <a:endParaRPr lang="es-HN" sz="2000" i="0" dirty="0">
                <a:solidFill>
                  <a:schemeClr val="bg1"/>
                </a:solidFill>
              </a:endParaRPr>
            </a:p>
          </dgm:t>
        </dgm:pt>
      </mc:Choice>
      <mc:Fallback xmlns="">
        <dgm:pt modelId="{46EAE2FD-C603-428E-B43A-A2FC0339B4E5}">
          <dgm:prSet custT="1"/>
          <dgm:spPr>
            <a:solidFill>
              <a:srgbClr val="0070C0"/>
            </a:solidFill>
          </dgm:spPr>
          <dgm:t>
            <a:bodyPr/>
            <a:lstStyle/>
            <a:p>
              <a:pPr>
                <a:buNone/>
              </a:pPr>
              <a:r>
                <a:rPr lang="el-GR" sz="2000" i="0">
                  <a:solidFill>
                    <a:schemeClr val="bg1"/>
                  </a:solidFill>
                  <a:latin typeface="Cambria Math" panose="02040503050406030204" pitchFamily="18" charset="0"/>
                </a:rPr>
                <a:t>η</a:t>
              </a:r>
              <a:r>
                <a:rPr lang="es-HN" sz="2000" i="0">
                  <a:solidFill>
                    <a:schemeClr val="bg1"/>
                  </a:solidFill>
                  <a:latin typeface="Cambria Math" panose="02040503050406030204" pitchFamily="18" charset="0"/>
                </a:rPr>
                <a:t>_</a:t>
              </a:r>
              <a:r>
                <a:rPr lang="es-ES" sz="2000" b="0" i="0">
                  <a:solidFill>
                    <a:schemeClr val="bg1"/>
                  </a:solidFill>
                  <a:latin typeface="Cambria Math" panose="02040503050406030204" pitchFamily="18" charset="0"/>
                </a:rPr>
                <a:t>programa</a:t>
              </a:r>
              <a:r>
                <a:rPr lang="es-HN" sz="2000" i="0">
                  <a:solidFill>
                    <a:schemeClr val="bg1"/>
                  </a:solidFill>
                  <a:latin typeface="Cambria Math" panose="02040503050406030204" pitchFamily="18" charset="0"/>
                  <a:ea typeface="Cambria Math" panose="02040503050406030204" pitchFamily="18" charset="0"/>
                </a:rPr>
                <a:t>=</a:t>
              </a:r>
              <a:r>
                <a:rPr lang="es-ES" sz="2000" b="0" i="0">
                  <a:solidFill>
                    <a:schemeClr val="bg1"/>
                  </a:solidFill>
                  <a:latin typeface="Cambria Math" panose="02040503050406030204" pitchFamily="18" charset="0"/>
                  <a:ea typeface="Cambria Math" panose="02040503050406030204" pitchFamily="18" charset="0"/>
                </a:rPr>
                <a:t>1</a:t>
              </a:r>
              <a:r>
                <a:rPr lang="es-HN" sz="2000" b="0" i="0">
                  <a:solidFill>
                    <a:schemeClr val="bg1"/>
                  </a:solidFill>
                  <a:latin typeface="Cambria Math" panose="02040503050406030204" pitchFamily="18" charset="0"/>
                  <a:ea typeface="Cambria Math" panose="02040503050406030204" pitchFamily="18" charset="0"/>
                </a:rPr>
                <a:t>/(</a:t>
              </a:r>
              <a:r>
                <a:rPr lang="es-ES" sz="2000" b="0" i="0">
                  <a:solidFill>
                    <a:schemeClr val="bg1"/>
                  </a:solidFill>
                  <a:latin typeface="Cambria Math" panose="02040503050406030204" pitchFamily="18" charset="0"/>
                  <a:ea typeface="Cambria Math" panose="02040503050406030204" pitchFamily="18" charset="0"/>
                </a:rPr>
                <a:t>Tiempo de Programa</a:t>
              </a:r>
              <a:r>
                <a:rPr lang="es-HN" sz="2000" b="0" i="0">
                  <a:solidFill>
                    <a:schemeClr val="bg1"/>
                  </a:solidFill>
                  <a:latin typeface="Cambria Math" panose="02040503050406030204" pitchFamily="18" charset="0"/>
                  <a:ea typeface="Cambria Math" panose="02040503050406030204" pitchFamily="18" charset="0"/>
                </a:rPr>
                <a:t>)</a:t>
              </a:r>
              <a:endParaRPr lang="es-HN" sz="2000" i="0" dirty="0">
                <a:solidFill>
                  <a:schemeClr val="bg1"/>
                </a:solidFill>
              </a:endParaRPr>
            </a:p>
          </dgm:t>
        </dgm:pt>
      </mc:Fallback>
    </mc:AlternateContent>
    <dgm:pt modelId="{8F837A36-5A37-4094-810B-7399C6BFCAA0}" type="parTrans" cxnId="{05DC9046-7F87-4FBD-BB26-F561B48A176F}">
      <dgm:prSet/>
      <dgm:spPr/>
      <dgm:t>
        <a:bodyPr/>
        <a:lstStyle/>
        <a:p>
          <a:endParaRPr lang="es-HN"/>
        </a:p>
      </dgm:t>
    </dgm:pt>
    <dgm:pt modelId="{F2267894-5A5C-43A6-93D5-FF84460F3F3A}" type="sibTrans" cxnId="{05DC9046-7F87-4FBD-BB26-F561B48A176F}">
      <dgm:prSet/>
      <dgm:spPr/>
      <dgm:t>
        <a:bodyPr/>
        <a:lstStyle/>
        <a:p>
          <a:endParaRPr lang="es-HN"/>
        </a:p>
      </dgm:t>
    </dgm:pt>
    <dgm:pt modelId="{2668BBEF-DF23-4F71-8193-F64021010079}">
      <dgm:prSet custT="1"/>
      <dgm:spPr>
        <a:solidFill>
          <a:srgbClr val="0070C0"/>
        </a:solidFill>
      </dgm:spPr>
      <dgm:t>
        <a:bodyPr/>
        <a:lstStyle/>
        <a:p>
          <a:r>
            <a:rPr lang="es-HN" sz="2400" dirty="0">
              <a:solidFill>
                <a:schemeClr val="bg1"/>
              </a:solidFill>
            </a:rPr>
            <a:t>Ciclos por instrucción (CPI).</a:t>
          </a:r>
        </a:p>
      </dgm:t>
    </dgm:pt>
    <dgm:pt modelId="{EC9DFCAC-6E01-413B-9099-7D4F58313010}" type="parTrans" cxnId="{8D71A14E-B490-4C56-9144-42E9C5AB46BE}">
      <dgm:prSet/>
      <dgm:spPr/>
      <dgm:t>
        <a:bodyPr/>
        <a:lstStyle/>
        <a:p>
          <a:endParaRPr lang="es-HN"/>
        </a:p>
      </dgm:t>
    </dgm:pt>
    <dgm:pt modelId="{9129459A-25E0-4FBD-99D1-0B462B4D1816}" type="sibTrans" cxnId="{8D71A14E-B490-4C56-9144-42E9C5AB46BE}">
      <dgm:prSet/>
      <dgm:spPr/>
      <dgm:t>
        <a:bodyPr/>
        <a:lstStyle/>
        <a:p>
          <a:endParaRPr lang="es-HN"/>
        </a:p>
      </dgm:t>
    </dgm:pt>
    <dgm:pt modelId="{72AD886E-BE61-46FD-A2FB-D7EABAECE167}">
      <dgm:prSet custT="1"/>
      <dgm:spPr>
        <a:solidFill>
          <a:srgbClr val="0070C0"/>
        </a:solidFill>
      </dgm:spPr>
      <dgm:t>
        <a:bodyPr/>
        <a:lstStyle/>
        <a:p>
          <a:r>
            <a:rPr lang="es-ES" sz="2400" dirty="0">
              <a:solidFill>
                <a:schemeClr val="bg1"/>
              </a:solidFill>
            </a:rPr>
            <a:t>Número de instrucciones del programa (IC ó NI).</a:t>
          </a:r>
          <a:endParaRPr lang="es-HN" sz="2400" dirty="0">
            <a:solidFill>
              <a:schemeClr val="bg1"/>
            </a:solidFill>
          </a:endParaRPr>
        </a:p>
      </dgm:t>
    </dgm:pt>
    <dgm:pt modelId="{E4DB827A-B4D4-499E-878F-F0ADC077E42A}" type="parTrans" cxnId="{70B97296-A090-4F66-B65C-8AFC038A4443}">
      <dgm:prSet/>
      <dgm:spPr/>
      <dgm:t>
        <a:bodyPr/>
        <a:lstStyle/>
        <a:p>
          <a:endParaRPr lang="es-HN"/>
        </a:p>
      </dgm:t>
    </dgm:pt>
    <dgm:pt modelId="{759F1AC5-5BF2-43BC-B726-C01DD221AADD}" type="sibTrans" cxnId="{70B97296-A090-4F66-B65C-8AFC038A4443}">
      <dgm:prSet/>
      <dgm:spPr/>
      <dgm:t>
        <a:bodyPr/>
        <a:lstStyle/>
        <a:p>
          <a:endParaRPr lang="es-HN"/>
        </a:p>
      </dgm:t>
    </dgm:pt>
    <dgm:pt modelId="{355F6D95-08EA-4F09-A88B-13C0AF3542F1}">
      <dgm:prSet custT="1"/>
      <dgm:spPr>
        <a:solidFill>
          <a:srgbClr val="0070C0"/>
        </a:solidFill>
      </dgm:spPr>
      <dgm:t>
        <a:bodyPr/>
        <a:lstStyle/>
        <a:p>
          <a:endParaRPr lang="es-HN" sz="2400" dirty="0">
            <a:solidFill>
              <a:schemeClr val="bg1"/>
            </a:solidFill>
          </a:endParaRPr>
        </a:p>
      </dgm:t>
    </dgm:pt>
    <dgm:pt modelId="{094379C4-0665-4E1D-BFF7-2AF332169B57}" type="parTrans" cxnId="{A3271F91-2460-4473-81FE-DF01A33FB430}">
      <dgm:prSet/>
      <dgm:spPr/>
      <dgm:t>
        <a:bodyPr/>
        <a:lstStyle/>
        <a:p>
          <a:endParaRPr lang="es-HN"/>
        </a:p>
      </dgm:t>
    </dgm:pt>
    <dgm:pt modelId="{78AE5F7D-72D8-4D88-A56A-032BFF49F21B}" type="sibTrans" cxnId="{A3271F91-2460-4473-81FE-DF01A33FB430}">
      <dgm:prSet/>
      <dgm:spPr/>
      <dgm:t>
        <a:bodyPr/>
        <a:lstStyle/>
        <a:p>
          <a:endParaRPr lang="es-HN"/>
        </a:p>
      </dgm:t>
    </dgm:pt>
    <dgm:pt modelId="{578D57C2-AAA8-4171-9715-B521D18748E1}" type="pres">
      <dgm:prSet presAssocID="{389EA7F7-C71F-4FD4-9F64-A8C474BD1944}" presName="linearFlow" presStyleCnt="0">
        <dgm:presLayoutVars>
          <dgm:dir/>
          <dgm:animLvl val="lvl"/>
          <dgm:resizeHandles/>
        </dgm:presLayoutVars>
      </dgm:prSet>
      <dgm:spPr/>
    </dgm:pt>
    <dgm:pt modelId="{418991E1-EBA0-4315-97A9-066ED1920706}" type="pres">
      <dgm:prSet presAssocID="{C4970E64-DA0E-4403-B961-1085649EA4A3}" presName="compositeNode" presStyleCnt="0">
        <dgm:presLayoutVars>
          <dgm:bulletEnabled val="1"/>
        </dgm:presLayoutVars>
      </dgm:prSet>
      <dgm:spPr/>
    </dgm:pt>
    <dgm:pt modelId="{D58CB33F-344A-48F5-BA08-A919C99B26B4}" type="pres">
      <dgm:prSet presAssocID="{C4970E64-DA0E-4403-B961-1085649EA4A3}"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8176F4DC-9491-47C8-BB38-035D8DCB5334}" type="pres">
      <dgm:prSet presAssocID="{C4970E64-DA0E-4403-B961-1085649EA4A3}" presName="childNode" presStyleLbl="node1" presStyleIdx="0" presStyleCnt="1">
        <dgm:presLayoutVars>
          <dgm:bulletEnabled val="1"/>
        </dgm:presLayoutVars>
      </dgm:prSet>
      <dgm:spPr/>
    </dgm:pt>
    <dgm:pt modelId="{FC7E376D-C7F0-479D-B19F-A2E0EFCD2ACC}" type="pres">
      <dgm:prSet presAssocID="{C4970E64-DA0E-4403-B961-1085649EA4A3}" presName="parentNode" presStyleLbl="revTx" presStyleIdx="0" presStyleCnt="1" custLinFactNeighborX="6973" custLinFactNeighborY="-738">
        <dgm:presLayoutVars>
          <dgm:chMax val="0"/>
          <dgm:bulletEnabled val="1"/>
        </dgm:presLayoutVars>
      </dgm:prSet>
      <dgm:spPr/>
    </dgm:pt>
  </dgm:ptLst>
  <dgm:cxnLst>
    <dgm:cxn modelId="{061CF700-5845-49D9-915B-68E8686661B2}" srcId="{C4970E64-DA0E-4403-B961-1085649EA4A3}" destId="{C53F7547-2195-4167-B4A3-1E2D3AA2EBCE}" srcOrd="7" destOrd="0" parTransId="{009DA4CD-3C74-4744-9B7E-F6E0641655ED}" sibTransId="{F41DD720-2D62-4A22-9523-4F523C845A17}"/>
    <dgm:cxn modelId="{8447AE05-FA7B-4ABC-9981-2ACE49F19649}" type="presOf" srcId="{00C73E17-2525-4BCE-9254-E85C10774C9E}" destId="{8176F4DC-9491-47C8-BB38-035D8DCB5334}" srcOrd="0" destOrd="0" presId="urn:microsoft.com/office/officeart/2005/8/layout/hList2"/>
    <dgm:cxn modelId="{98C6991F-DF44-4570-A49E-63926C171002}" srcId="{C4970E64-DA0E-4403-B961-1085649EA4A3}" destId="{00C73E17-2525-4BCE-9254-E85C10774C9E}" srcOrd="0" destOrd="0" parTransId="{399C3374-98E3-45D4-9957-546F252BF30E}" sibTransId="{900A37BB-2123-423D-A891-0B32CB7A5033}"/>
    <dgm:cxn modelId="{A7C3EB2F-BD70-4803-8203-21AC190C69B0}" srcId="{389EA7F7-C71F-4FD4-9F64-A8C474BD1944}" destId="{C4970E64-DA0E-4403-B961-1085649EA4A3}" srcOrd="0" destOrd="0" parTransId="{08BEAD3E-AAD6-4992-AB3D-031CAE5759B0}" sibTransId="{92256874-9194-40B5-8C53-37C18064AFE9}"/>
    <dgm:cxn modelId="{05DC9046-7F87-4FBD-BB26-F561B48A176F}" srcId="{C4970E64-DA0E-4403-B961-1085649EA4A3}" destId="{46EAE2FD-C603-428E-B43A-A2FC0339B4E5}" srcOrd="5" destOrd="0" parTransId="{8F837A36-5A37-4094-810B-7399C6BFCAA0}" sibTransId="{F2267894-5A5C-43A6-93D5-FF84460F3F3A}"/>
    <dgm:cxn modelId="{8D71A14E-B490-4C56-9144-42E9C5AB46BE}" srcId="{C4970E64-DA0E-4403-B961-1085649EA4A3}" destId="{2668BBEF-DF23-4F71-8193-F64021010079}" srcOrd="2" destOrd="0" parTransId="{EC9DFCAC-6E01-413B-9099-7D4F58313010}" sibTransId="{9129459A-25E0-4FBD-99D1-0B462B4D1816}"/>
    <dgm:cxn modelId="{A3271F91-2460-4473-81FE-DF01A33FB430}" srcId="{C4970E64-DA0E-4403-B961-1085649EA4A3}" destId="{355F6D95-08EA-4F09-A88B-13C0AF3542F1}" srcOrd="4" destOrd="0" parTransId="{094379C4-0665-4E1D-BFF7-2AF332169B57}" sibTransId="{78AE5F7D-72D8-4D88-A56A-032BFF49F21B}"/>
    <dgm:cxn modelId="{70B97296-A090-4F66-B65C-8AFC038A4443}" srcId="{C4970E64-DA0E-4403-B961-1085649EA4A3}" destId="{72AD886E-BE61-46FD-A2FB-D7EABAECE167}" srcOrd="3" destOrd="0" parTransId="{E4DB827A-B4D4-499E-878F-F0ADC077E42A}" sibTransId="{759F1AC5-5BF2-43BC-B726-C01DD221AADD}"/>
    <dgm:cxn modelId="{D5F2739F-8F94-4C8C-A654-311F202589BA}" srcId="{C4970E64-DA0E-4403-B961-1085649EA4A3}" destId="{6C7FE1BF-9DB2-4033-8963-7189378E602C}" srcOrd="1" destOrd="0" parTransId="{47AC6086-3C25-4638-980F-8CC54893599F}" sibTransId="{D552DFA8-C30F-45A9-8A6E-C201C57EC216}"/>
    <dgm:cxn modelId="{2A50E9A0-9E4E-4F4D-9663-88F8E12AC31F}" type="presOf" srcId="{72AD886E-BE61-46FD-A2FB-D7EABAECE167}" destId="{8176F4DC-9491-47C8-BB38-035D8DCB5334}" srcOrd="0" destOrd="3" presId="urn:microsoft.com/office/officeart/2005/8/layout/hList2"/>
    <dgm:cxn modelId="{4C02FAA3-5792-4FB4-8F35-F9865F7B166F}" type="presOf" srcId="{C4970E64-DA0E-4403-B961-1085649EA4A3}" destId="{FC7E376D-C7F0-479D-B19F-A2E0EFCD2ACC}" srcOrd="0" destOrd="0" presId="urn:microsoft.com/office/officeart/2005/8/layout/hList2"/>
    <dgm:cxn modelId="{E8858AA8-CE50-4485-A70E-9B3CF740897D}" srcId="{C4970E64-DA0E-4403-B961-1085649EA4A3}" destId="{A7C96ACD-8369-45F5-8BE2-4A55FF2208DE}" srcOrd="6" destOrd="0" parTransId="{C55D6FEC-03B0-494C-A185-EE652475FF15}" sibTransId="{AF735923-0CFE-441B-9923-AEDD44BC964D}"/>
    <dgm:cxn modelId="{02D71AB0-E09D-4ADA-8E09-42F2CA3CBBEF}" type="presOf" srcId="{2668BBEF-DF23-4F71-8193-F64021010079}" destId="{8176F4DC-9491-47C8-BB38-035D8DCB5334}" srcOrd="0" destOrd="2" presId="urn:microsoft.com/office/officeart/2005/8/layout/hList2"/>
    <dgm:cxn modelId="{DEDCC3B6-9BEC-4A95-8A37-17F9AFE9293C}" type="presOf" srcId="{389EA7F7-C71F-4FD4-9F64-A8C474BD1944}" destId="{578D57C2-AAA8-4171-9715-B521D18748E1}" srcOrd="0" destOrd="0" presId="urn:microsoft.com/office/officeart/2005/8/layout/hList2"/>
    <dgm:cxn modelId="{1F19FFC1-0977-4CF3-9F27-50C123ADBAD9}" type="presOf" srcId="{C53F7547-2195-4167-B4A3-1E2D3AA2EBCE}" destId="{8176F4DC-9491-47C8-BB38-035D8DCB5334}" srcOrd="0" destOrd="7" presId="urn:microsoft.com/office/officeart/2005/8/layout/hList2"/>
    <dgm:cxn modelId="{B55A9AD7-686F-4479-B79E-B4C882ACA1C2}" type="presOf" srcId="{6C7FE1BF-9DB2-4033-8963-7189378E602C}" destId="{8176F4DC-9491-47C8-BB38-035D8DCB5334}" srcOrd="0" destOrd="1" presId="urn:microsoft.com/office/officeart/2005/8/layout/hList2"/>
    <dgm:cxn modelId="{E9B5ADD7-581C-47D6-8F3D-45ED41F425B5}" type="presOf" srcId="{A7C96ACD-8369-45F5-8BE2-4A55FF2208DE}" destId="{8176F4DC-9491-47C8-BB38-035D8DCB5334}" srcOrd="0" destOrd="6" presId="urn:microsoft.com/office/officeart/2005/8/layout/hList2"/>
    <dgm:cxn modelId="{B3015ED8-5AEA-4D54-8C08-61A1D850160A}" type="presOf" srcId="{46EAE2FD-C603-428E-B43A-A2FC0339B4E5}" destId="{8176F4DC-9491-47C8-BB38-035D8DCB5334}" srcOrd="0" destOrd="5" presId="urn:microsoft.com/office/officeart/2005/8/layout/hList2"/>
    <dgm:cxn modelId="{3CF847F7-D073-4795-9FB5-9DE313A318FB}" type="presOf" srcId="{355F6D95-08EA-4F09-A88B-13C0AF3542F1}" destId="{8176F4DC-9491-47C8-BB38-035D8DCB5334}" srcOrd="0" destOrd="4" presId="urn:microsoft.com/office/officeart/2005/8/layout/hList2"/>
    <dgm:cxn modelId="{B25CDB3E-B308-4DA4-AA15-C4129FA76E0B}" type="presParOf" srcId="{578D57C2-AAA8-4171-9715-B521D18748E1}" destId="{418991E1-EBA0-4315-97A9-066ED1920706}" srcOrd="0" destOrd="0" presId="urn:microsoft.com/office/officeart/2005/8/layout/hList2"/>
    <dgm:cxn modelId="{6BECC1A0-B420-4C6C-8E37-416DDB98B3EB}" type="presParOf" srcId="{418991E1-EBA0-4315-97A9-066ED1920706}" destId="{D58CB33F-344A-48F5-BA08-A919C99B26B4}" srcOrd="0" destOrd="0" presId="urn:microsoft.com/office/officeart/2005/8/layout/hList2"/>
    <dgm:cxn modelId="{5317853D-A692-4319-8803-CC00991C3D1F}" type="presParOf" srcId="{418991E1-EBA0-4315-97A9-066ED1920706}" destId="{8176F4DC-9491-47C8-BB38-035D8DCB5334}" srcOrd="1" destOrd="0" presId="urn:microsoft.com/office/officeart/2005/8/layout/hList2"/>
    <dgm:cxn modelId="{1DD3F353-009A-4ACE-8A3A-74CB6B073623}" type="presParOf" srcId="{418991E1-EBA0-4315-97A9-066ED1920706}" destId="{FC7E376D-C7F0-479D-B19F-A2E0EFCD2AC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89EA7F7-C71F-4FD4-9F64-A8C474BD1944}" type="doc">
      <dgm:prSet loTypeId="urn:microsoft.com/office/officeart/2005/8/layout/hList2" loCatId="picture" qsTypeId="urn:microsoft.com/office/officeart/2005/8/quickstyle/3d1" qsCatId="3D" csTypeId="urn:microsoft.com/office/officeart/2005/8/colors/accent1_2" csCatId="accent1" phldr="1"/>
      <dgm:spPr/>
      <dgm:t>
        <a:bodyPr/>
        <a:lstStyle/>
        <a:p>
          <a:endParaRPr lang="es-HN"/>
        </a:p>
      </dgm:t>
    </dgm:pt>
    <dgm:pt modelId="{C4970E64-DA0E-4403-B961-1085649EA4A3}">
      <dgm:prSet phldrT="[Texto]"/>
      <dgm:spPr/>
      <dgm:t>
        <a:bodyPr/>
        <a:lstStyle/>
        <a:p>
          <a:endParaRPr lang="es-HN"/>
        </a:p>
        <a:p>
          <a:endParaRPr lang="es-HN"/>
        </a:p>
      </dgm:t>
    </dgm:pt>
    <dgm:pt modelId="{08BEAD3E-AAD6-4992-AB3D-031CAE5759B0}" type="parTrans" cxnId="{A7C3EB2F-BD70-4803-8203-21AC190C69B0}">
      <dgm:prSet/>
      <dgm:spPr/>
      <dgm:t>
        <a:bodyPr/>
        <a:lstStyle/>
        <a:p>
          <a:endParaRPr lang="es-HN"/>
        </a:p>
      </dgm:t>
    </dgm:pt>
    <dgm:pt modelId="{92256874-9194-40B5-8C53-37C18064AFE9}" type="sibTrans" cxnId="{A7C3EB2F-BD70-4803-8203-21AC190C69B0}">
      <dgm:prSet/>
      <dgm:spPr/>
      <dgm:t>
        <a:bodyPr/>
        <a:lstStyle/>
        <a:p>
          <a:endParaRPr lang="es-HN"/>
        </a:p>
      </dgm:t>
    </dgm:pt>
    <dgm:pt modelId="{C53F7547-2195-4167-B4A3-1E2D3AA2EBCE}">
      <dgm:prSet custT="1"/>
      <dgm:spPr>
        <a:solidFill>
          <a:srgbClr val="0070C0"/>
        </a:solidFill>
      </dgm:spPr>
      <dgm:t>
        <a:bodyPr/>
        <a:lstStyle/>
        <a:p>
          <a:r>
            <a:rPr lang="es-HN">
              <a:noFill/>
            </a:rPr>
            <a:t> </a:t>
          </a:r>
        </a:p>
      </dgm:t>
    </dgm:pt>
    <dgm:pt modelId="{009DA4CD-3C74-4744-9B7E-F6E0641655ED}" type="parTrans" cxnId="{061CF700-5845-49D9-915B-68E8686661B2}">
      <dgm:prSet/>
      <dgm:spPr/>
      <dgm:t>
        <a:bodyPr/>
        <a:lstStyle/>
        <a:p>
          <a:endParaRPr lang="es-HN"/>
        </a:p>
      </dgm:t>
    </dgm:pt>
    <dgm:pt modelId="{F41DD720-2D62-4A22-9523-4F523C845A17}" type="sibTrans" cxnId="{061CF700-5845-49D9-915B-68E8686661B2}">
      <dgm:prSet/>
      <dgm:spPr/>
      <dgm:t>
        <a:bodyPr/>
        <a:lstStyle/>
        <a:p>
          <a:endParaRPr lang="es-HN"/>
        </a:p>
      </dgm:t>
    </dgm:pt>
    <dgm:pt modelId="{00C73E17-2525-4BCE-9254-E85C10774C9E}">
      <dgm:prSet custT="1"/>
      <dgm:spPr>
        <a:blipFill>
          <a:blip xmlns:r="http://schemas.openxmlformats.org/officeDocument/2006/relationships" r:embed="rId1"/>
          <a:stretch>
            <a:fillRect/>
          </a:stretch>
        </a:blipFill>
      </dgm:spPr>
      <dgm:t>
        <a:bodyPr/>
        <a:lstStyle/>
        <a:p>
          <a:r>
            <a:rPr lang="es-HN">
              <a:noFill/>
            </a:rPr>
            <a:t> </a:t>
          </a:r>
        </a:p>
      </dgm:t>
    </dgm:pt>
    <dgm:pt modelId="{399C3374-98E3-45D4-9957-546F252BF30E}" type="parTrans" cxnId="{98C6991F-DF44-4570-A49E-63926C171002}">
      <dgm:prSet/>
      <dgm:spPr/>
      <dgm:t>
        <a:bodyPr/>
        <a:lstStyle/>
        <a:p>
          <a:endParaRPr lang="es-HN"/>
        </a:p>
      </dgm:t>
    </dgm:pt>
    <dgm:pt modelId="{900A37BB-2123-423D-A891-0B32CB7A5033}" type="sibTrans" cxnId="{98C6991F-DF44-4570-A49E-63926C171002}">
      <dgm:prSet/>
      <dgm:spPr/>
      <dgm:t>
        <a:bodyPr/>
        <a:lstStyle/>
        <a:p>
          <a:endParaRPr lang="es-HN"/>
        </a:p>
      </dgm:t>
    </dgm:pt>
    <dgm:pt modelId="{6C7FE1BF-9DB2-4033-8963-7189378E602C}">
      <dgm:prSet custT="1"/>
      <dgm:spPr>
        <a:solidFill>
          <a:srgbClr val="0070C0"/>
        </a:solidFill>
      </dgm:spPr>
      <dgm:t>
        <a:bodyPr/>
        <a:lstStyle/>
        <a:p>
          <a:r>
            <a:rPr lang="es-HN">
              <a:noFill/>
            </a:rPr>
            <a:t> </a:t>
          </a:r>
        </a:p>
      </dgm:t>
    </dgm:pt>
    <dgm:pt modelId="{47AC6086-3C25-4638-980F-8CC54893599F}" type="parTrans" cxnId="{D5F2739F-8F94-4C8C-A654-311F202589BA}">
      <dgm:prSet/>
      <dgm:spPr/>
      <dgm:t>
        <a:bodyPr/>
        <a:lstStyle/>
        <a:p>
          <a:endParaRPr lang="es-HN"/>
        </a:p>
      </dgm:t>
    </dgm:pt>
    <dgm:pt modelId="{D552DFA8-C30F-45A9-8A6E-C201C57EC216}" type="sibTrans" cxnId="{D5F2739F-8F94-4C8C-A654-311F202589BA}">
      <dgm:prSet/>
      <dgm:spPr/>
      <dgm:t>
        <a:bodyPr/>
        <a:lstStyle/>
        <a:p>
          <a:endParaRPr lang="es-HN"/>
        </a:p>
      </dgm:t>
    </dgm:pt>
    <dgm:pt modelId="{A7C96ACD-8369-45F5-8BE2-4A55FF2208DE}">
      <dgm:prSet custT="1"/>
      <dgm:spPr>
        <a:solidFill>
          <a:srgbClr val="0070C0"/>
        </a:solidFill>
      </dgm:spPr>
      <dgm:t>
        <a:bodyPr/>
        <a:lstStyle/>
        <a:p>
          <a:r>
            <a:rPr lang="es-HN">
              <a:noFill/>
            </a:rPr>
            <a:t> </a:t>
          </a:r>
        </a:p>
      </dgm:t>
    </dgm:pt>
    <dgm:pt modelId="{C55D6FEC-03B0-494C-A185-EE652475FF15}" type="parTrans" cxnId="{E8858AA8-CE50-4485-A70E-9B3CF740897D}">
      <dgm:prSet/>
      <dgm:spPr/>
      <dgm:t>
        <a:bodyPr/>
        <a:lstStyle/>
        <a:p>
          <a:endParaRPr lang="es-HN"/>
        </a:p>
      </dgm:t>
    </dgm:pt>
    <dgm:pt modelId="{AF735923-0CFE-441B-9923-AEDD44BC964D}" type="sibTrans" cxnId="{E8858AA8-CE50-4485-A70E-9B3CF740897D}">
      <dgm:prSet/>
      <dgm:spPr/>
      <dgm:t>
        <a:bodyPr/>
        <a:lstStyle/>
        <a:p>
          <a:endParaRPr lang="es-HN"/>
        </a:p>
      </dgm:t>
    </dgm:pt>
    <dgm:pt modelId="{46EAE2FD-C603-428E-B43A-A2FC0339B4E5}">
      <dgm:prSet custT="1"/>
      <dgm:spPr>
        <a:solidFill>
          <a:srgbClr val="0070C0"/>
        </a:solidFill>
      </dgm:spPr>
      <dgm:t>
        <a:bodyPr/>
        <a:lstStyle/>
        <a:p>
          <a:r>
            <a:rPr lang="es-HN">
              <a:noFill/>
            </a:rPr>
            <a:t> </a:t>
          </a:r>
        </a:p>
      </dgm:t>
    </dgm:pt>
    <dgm:pt modelId="{8F837A36-5A37-4094-810B-7399C6BFCAA0}" type="parTrans" cxnId="{05DC9046-7F87-4FBD-BB26-F561B48A176F}">
      <dgm:prSet/>
      <dgm:spPr/>
      <dgm:t>
        <a:bodyPr/>
        <a:lstStyle/>
        <a:p>
          <a:endParaRPr lang="es-HN"/>
        </a:p>
      </dgm:t>
    </dgm:pt>
    <dgm:pt modelId="{F2267894-5A5C-43A6-93D5-FF84460F3F3A}" type="sibTrans" cxnId="{05DC9046-7F87-4FBD-BB26-F561B48A176F}">
      <dgm:prSet/>
      <dgm:spPr/>
      <dgm:t>
        <a:bodyPr/>
        <a:lstStyle/>
        <a:p>
          <a:endParaRPr lang="es-HN"/>
        </a:p>
      </dgm:t>
    </dgm:pt>
    <dgm:pt modelId="{2668BBEF-DF23-4F71-8193-F64021010079}">
      <dgm:prSet custT="1"/>
      <dgm:spPr>
        <a:solidFill>
          <a:srgbClr val="0070C0"/>
        </a:solidFill>
      </dgm:spPr>
      <dgm:t>
        <a:bodyPr/>
        <a:lstStyle/>
        <a:p>
          <a:r>
            <a:rPr lang="es-HN">
              <a:noFill/>
            </a:rPr>
            <a:t> </a:t>
          </a:r>
        </a:p>
      </dgm:t>
    </dgm:pt>
    <dgm:pt modelId="{EC9DFCAC-6E01-413B-9099-7D4F58313010}" type="parTrans" cxnId="{8D71A14E-B490-4C56-9144-42E9C5AB46BE}">
      <dgm:prSet/>
      <dgm:spPr/>
      <dgm:t>
        <a:bodyPr/>
        <a:lstStyle/>
        <a:p>
          <a:endParaRPr lang="es-HN"/>
        </a:p>
      </dgm:t>
    </dgm:pt>
    <dgm:pt modelId="{9129459A-25E0-4FBD-99D1-0B462B4D1816}" type="sibTrans" cxnId="{8D71A14E-B490-4C56-9144-42E9C5AB46BE}">
      <dgm:prSet/>
      <dgm:spPr/>
      <dgm:t>
        <a:bodyPr/>
        <a:lstStyle/>
        <a:p>
          <a:endParaRPr lang="es-HN"/>
        </a:p>
      </dgm:t>
    </dgm:pt>
    <dgm:pt modelId="{72AD886E-BE61-46FD-A2FB-D7EABAECE167}">
      <dgm:prSet custT="1"/>
      <dgm:spPr>
        <a:solidFill>
          <a:srgbClr val="0070C0"/>
        </a:solidFill>
      </dgm:spPr>
      <dgm:t>
        <a:bodyPr/>
        <a:lstStyle/>
        <a:p>
          <a:r>
            <a:rPr lang="es-HN">
              <a:noFill/>
            </a:rPr>
            <a:t> </a:t>
          </a:r>
        </a:p>
      </dgm:t>
    </dgm:pt>
    <dgm:pt modelId="{E4DB827A-B4D4-499E-878F-F0ADC077E42A}" type="parTrans" cxnId="{70B97296-A090-4F66-B65C-8AFC038A4443}">
      <dgm:prSet/>
      <dgm:spPr/>
      <dgm:t>
        <a:bodyPr/>
        <a:lstStyle/>
        <a:p>
          <a:endParaRPr lang="es-HN"/>
        </a:p>
      </dgm:t>
    </dgm:pt>
    <dgm:pt modelId="{759F1AC5-5BF2-43BC-B726-C01DD221AADD}" type="sibTrans" cxnId="{70B97296-A090-4F66-B65C-8AFC038A4443}">
      <dgm:prSet/>
      <dgm:spPr/>
      <dgm:t>
        <a:bodyPr/>
        <a:lstStyle/>
        <a:p>
          <a:endParaRPr lang="es-HN"/>
        </a:p>
      </dgm:t>
    </dgm:pt>
    <dgm:pt modelId="{355F6D95-08EA-4F09-A88B-13C0AF3542F1}">
      <dgm:prSet custT="1"/>
      <dgm:spPr>
        <a:solidFill>
          <a:srgbClr val="0070C0"/>
        </a:solidFill>
      </dgm:spPr>
      <dgm:t>
        <a:bodyPr/>
        <a:lstStyle/>
        <a:p>
          <a:r>
            <a:rPr lang="es-HN">
              <a:noFill/>
            </a:rPr>
            <a:t> </a:t>
          </a:r>
        </a:p>
      </dgm:t>
    </dgm:pt>
    <dgm:pt modelId="{094379C4-0665-4E1D-BFF7-2AF332169B57}" type="parTrans" cxnId="{A3271F91-2460-4473-81FE-DF01A33FB430}">
      <dgm:prSet/>
      <dgm:spPr/>
      <dgm:t>
        <a:bodyPr/>
        <a:lstStyle/>
        <a:p>
          <a:endParaRPr lang="es-HN"/>
        </a:p>
      </dgm:t>
    </dgm:pt>
    <dgm:pt modelId="{78AE5F7D-72D8-4D88-A56A-032BFF49F21B}" type="sibTrans" cxnId="{A3271F91-2460-4473-81FE-DF01A33FB430}">
      <dgm:prSet/>
      <dgm:spPr/>
      <dgm:t>
        <a:bodyPr/>
        <a:lstStyle/>
        <a:p>
          <a:endParaRPr lang="es-HN"/>
        </a:p>
      </dgm:t>
    </dgm:pt>
    <dgm:pt modelId="{578D57C2-AAA8-4171-9715-B521D18748E1}" type="pres">
      <dgm:prSet presAssocID="{389EA7F7-C71F-4FD4-9F64-A8C474BD1944}" presName="linearFlow" presStyleCnt="0">
        <dgm:presLayoutVars>
          <dgm:dir/>
          <dgm:animLvl val="lvl"/>
          <dgm:resizeHandles/>
        </dgm:presLayoutVars>
      </dgm:prSet>
      <dgm:spPr/>
    </dgm:pt>
    <dgm:pt modelId="{418991E1-EBA0-4315-97A9-066ED1920706}" type="pres">
      <dgm:prSet presAssocID="{C4970E64-DA0E-4403-B961-1085649EA4A3}" presName="compositeNode" presStyleCnt="0">
        <dgm:presLayoutVars>
          <dgm:bulletEnabled val="1"/>
        </dgm:presLayoutVars>
      </dgm:prSet>
      <dgm:spPr/>
    </dgm:pt>
    <dgm:pt modelId="{D58CB33F-344A-48F5-BA08-A919C99B26B4}" type="pres">
      <dgm:prSet presAssocID="{C4970E64-DA0E-4403-B961-1085649EA4A3}" presName="image" presStyleLbl="fgImgPlace1" presStyleIdx="0" presStyleCnt="1"/>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pt>
    <dgm:pt modelId="{8176F4DC-9491-47C8-BB38-035D8DCB5334}" type="pres">
      <dgm:prSet presAssocID="{C4970E64-DA0E-4403-B961-1085649EA4A3}" presName="childNode" presStyleLbl="node1" presStyleIdx="0" presStyleCnt="1">
        <dgm:presLayoutVars>
          <dgm:bulletEnabled val="1"/>
        </dgm:presLayoutVars>
      </dgm:prSet>
      <dgm:spPr/>
    </dgm:pt>
    <dgm:pt modelId="{FC7E376D-C7F0-479D-B19F-A2E0EFCD2ACC}" type="pres">
      <dgm:prSet presAssocID="{C4970E64-DA0E-4403-B961-1085649EA4A3}" presName="parentNode" presStyleLbl="revTx" presStyleIdx="0" presStyleCnt="1" custLinFactNeighborX="6973" custLinFactNeighborY="-738">
        <dgm:presLayoutVars>
          <dgm:chMax val="0"/>
          <dgm:bulletEnabled val="1"/>
        </dgm:presLayoutVars>
      </dgm:prSet>
      <dgm:spPr/>
    </dgm:pt>
  </dgm:ptLst>
  <dgm:cxnLst>
    <dgm:cxn modelId="{061CF700-5845-49D9-915B-68E8686661B2}" srcId="{C4970E64-DA0E-4403-B961-1085649EA4A3}" destId="{C53F7547-2195-4167-B4A3-1E2D3AA2EBCE}" srcOrd="7" destOrd="0" parTransId="{009DA4CD-3C74-4744-9B7E-F6E0641655ED}" sibTransId="{F41DD720-2D62-4A22-9523-4F523C845A17}"/>
    <dgm:cxn modelId="{8447AE05-FA7B-4ABC-9981-2ACE49F19649}" type="presOf" srcId="{00C73E17-2525-4BCE-9254-E85C10774C9E}" destId="{8176F4DC-9491-47C8-BB38-035D8DCB5334}" srcOrd="0" destOrd="0" presId="urn:microsoft.com/office/officeart/2005/8/layout/hList2"/>
    <dgm:cxn modelId="{98C6991F-DF44-4570-A49E-63926C171002}" srcId="{C4970E64-DA0E-4403-B961-1085649EA4A3}" destId="{00C73E17-2525-4BCE-9254-E85C10774C9E}" srcOrd="0" destOrd="0" parTransId="{399C3374-98E3-45D4-9957-546F252BF30E}" sibTransId="{900A37BB-2123-423D-A891-0B32CB7A5033}"/>
    <dgm:cxn modelId="{A7C3EB2F-BD70-4803-8203-21AC190C69B0}" srcId="{389EA7F7-C71F-4FD4-9F64-A8C474BD1944}" destId="{C4970E64-DA0E-4403-B961-1085649EA4A3}" srcOrd="0" destOrd="0" parTransId="{08BEAD3E-AAD6-4992-AB3D-031CAE5759B0}" sibTransId="{92256874-9194-40B5-8C53-37C18064AFE9}"/>
    <dgm:cxn modelId="{05DC9046-7F87-4FBD-BB26-F561B48A176F}" srcId="{C4970E64-DA0E-4403-B961-1085649EA4A3}" destId="{46EAE2FD-C603-428E-B43A-A2FC0339B4E5}" srcOrd="5" destOrd="0" parTransId="{8F837A36-5A37-4094-810B-7399C6BFCAA0}" sibTransId="{F2267894-5A5C-43A6-93D5-FF84460F3F3A}"/>
    <dgm:cxn modelId="{8D71A14E-B490-4C56-9144-42E9C5AB46BE}" srcId="{C4970E64-DA0E-4403-B961-1085649EA4A3}" destId="{2668BBEF-DF23-4F71-8193-F64021010079}" srcOrd="2" destOrd="0" parTransId="{EC9DFCAC-6E01-413B-9099-7D4F58313010}" sibTransId="{9129459A-25E0-4FBD-99D1-0B462B4D1816}"/>
    <dgm:cxn modelId="{A3271F91-2460-4473-81FE-DF01A33FB430}" srcId="{C4970E64-DA0E-4403-B961-1085649EA4A3}" destId="{355F6D95-08EA-4F09-A88B-13C0AF3542F1}" srcOrd="4" destOrd="0" parTransId="{094379C4-0665-4E1D-BFF7-2AF332169B57}" sibTransId="{78AE5F7D-72D8-4D88-A56A-032BFF49F21B}"/>
    <dgm:cxn modelId="{70B97296-A090-4F66-B65C-8AFC038A4443}" srcId="{C4970E64-DA0E-4403-B961-1085649EA4A3}" destId="{72AD886E-BE61-46FD-A2FB-D7EABAECE167}" srcOrd="3" destOrd="0" parTransId="{E4DB827A-B4D4-499E-878F-F0ADC077E42A}" sibTransId="{759F1AC5-5BF2-43BC-B726-C01DD221AADD}"/>
    <dgm:cxn modelId="{D5F2739F-8F94-4C8C-A654-311F202589BA}" srcId="{C4970E64-DA0E-4403-B961-1085649EA4A3}" destId="{6C7FE1BF-9DB2-4033-8963-7189378E602C}" srcOrd="1" destOrd="0" parTransId="{47AC6086-3C25-4638-980F-8CC54893599F}" sibTransId="{D552DFA8-C30F-45A9-8A6E-C201C57EC216}"/>
    <dgm:cxn modelId="{2A50E9A0-9E4E-4F4D-9663-88F8E12AC31F}" type="presOf" srcId="{72AD886E-BE61-46FD-A2FB-D7EABAECE167}" destId="{8176F4DC-9491-47C8-BB38-035D8DCB5334}" srcOrd="0" destOrd="3" presId="urn:microsoft.com/office/officeart/2005/8/layout/hList2"/>
    <dgm:cxn modelId="{4C02FAA3-5792-4FB4-8F35-F9865F7B166F}" type="presOf" srcId="{C4970E64-DA0E-4403-B961-1085649EA4A3}" destId="{FC7E376D-C7F0-479D-B19F-A2E0EFCD2ACC}" srcOrd="0" destOrd="0" presId="urn:microsoft.com/office/officeart/2005/8/layout/hList2"/>
    <dgm:cxn modelId="{E8858AA8-CE50-4485-A70E-9B3CF740897D}" srcId="{C4970E64-DA0E-4403-B961-1085649EA4A3}" destId="{A7C96ACD-8369-45F5-8BE2-4A55FF2208DE}" srcOrd="6" destOrd="0" parTransId="{C55D6FEC-03B0-494C-A185-EE652475FF15}" sibTransId="{AF735923-0CFE-441B-9923-AEDD44BC964D}"/>
    <dgm:cxn modelId="{02D71AB0-E09D-4ADA-8E09-42F2CA3CBBEF}" type="presOf" srcId="{2668BBEF-DF23-4F71-8193-F64021010079}" destId="{8176F4DC-9491-47C8-BB38-035D8DCB5334}" srcOrd="0" destOrd="2" presId="urn:microsoft.com/office/officeart/2005/8/layout/hList2"/>
    <dgm:cxn modelId="{DEDCC3B6-9BEC-4A95-8A37-17F9AFE9293C}" type="presOf" srcId="{389EA7F7-C71F-4FD4-9F64-A8C474BD1944}" destId="{578D57C2-AAA8-4171-9715-B521D18748E1}" srcOrd="0" destOrd="0" presId="urn:microsoft.com/office/officeart/2005/8/layout/hList2"/>
    <dgm:cxn modelId="{1F19FFC1-0977-4CF3-9F27-50C123ADBAD9}" type="presOf" srcId="{C53F7547-2195-4167-B4A3-1E2D3AA2EBCE}" destId="{8176F4DC-9491-47C8-BB38-035D8DCB5334}" srcOrd="0" destOrd="7" presId="urn:microsoft.com/office/officeart/2005/8/layout/hList2"/>
    <dgm:cxn modelId="{B55A9AD7-686F-4479-B79E-B4C882ACA1C2}" type="presOf" srcId="{6C7FE1BF-9DB2-4033-8963-7189378E602C}" destId="{8176F4DC-9491-47C8-BB38-035D8DCB5334}" srcOrd="0" destOrd="1" presId="urn:microsoft.com/office/officeart/2005/8/layout/hList2"/>
    <dgm:cxn modelId="{E9B5ADD7-581C-47D6-8F3D-45ED41F425B5}" type="presOf" srcId="{A7C96ACD-8369-45F5-8BE2-4A55FF2208DE}" destId="{8176F4DC-9491-47C8-BB38-035D8DCB5334}" srcOrd="0" destOrd="6" presId="urn:microsoft.com/office/officeart/2005/8/layout/hList2"/>
    <dgm:cxn modelId="{B3015ED8-5AEA-4D54-8C08-61A1D850160A}" type="presOf" srcId="{46EAE2FD-C603-428E-B43A-A2FC0339B4E5}" destId="{8176F4DC-9491-47C8-BB38-035D8DCB5334}" srcOrd="0" destOrd="5" presId="urn:microsoft.com/office/officeart/2005/8/layout/hList2"/>
    <dgm:cxn modelId="{3CF847F7-D073-4795-9FB5-9DE313A318FB}" type="presOf" srcId="{355F6D95-08EA-4F09-A88B-13C0AF3542F1}" destId="{8176F4DC-9491-47C8-BB38-035D8DCB5334}" srcOrd="0" destOrd="4" presId="urn:microsoft.com/office/officeart/2005/8/layout/hList2"/>
    <dgm:cxn modelId="{B25CDB3E-B308-4DA4-AA15-C4129FA76E0B}" type="presParOf" srcId="{578D57C2-AAA8-4171-9715-B521D18748E1}" destId="{418991E1-EBA0-4315-97A9-066ED1920706}" srcOrd="0" destOrd="0" presId="urn:microsoft.com/office/officeart/2005/8/layout/hList2"/>
    <dgm:cxn modelId="{6BECC1A0-B420-4C6C-8E37-416DDB98B3EB}" type="presParOf" srcId="{418991E1-EBA0-4315-97A9-066ED1920706}" destId="{D58CB33F-344A-48F5-BA08-A919C99B26B4}" srcOrd="0" destOrd="0" presId="urn:microsoft.com/office/officeart/2005/8/layout/hList2"/>
    <dgm:cxn modelId="{5317853D-A692-4319-8803-CC00991C3D1F}" type="presParOf" srcId="{418991E1-EBA0-4315-97A9-066ED1920706}" destId="{8176F4DC-9491-47C8-BB38-035D8DCB5334}" srcOrd="1" destOrd="0" presId="urn:microsoft.com/office/officeart/2005/8/layout/hList2"/>
    <dgm:cxn modelId="{1DD3F353-009A-4ACE-8A3A-74CB6B073623}" type="presParOf" srcId="{418991E1-EBA0-4315-97A9-066ED1920706}" destId="{FC7E376D-C7F0-479D-B19F-A2E0EFCD2AC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89EA7F7-C71F-4FD4-9F64-A8C474BD1944}" type="doc">
      <dgm:prSet loTypeId="urn:microsoft.com/office/officeart/2005/8/layout/hList2" loCatId="picture" qsTypeId="urn:microsoft.com/office/officeart/2005/8/quickstyle/3d1" qsCatId="3D" csTypeId="urn:microsoft.com/office/officeart/2005/8/colors/accent1_2" csCatId="accent1" phldr="1"/>
      <dgm:spPr/>
      <dgm:t>
        <a:bodyPr/>
        <a:lstStyle/>
        <a:p>
          <a:endParaRPr lang="es-HN"/>
        </a:p>
      </dgm:t>
    </dgm:pt>
    <dgm:pt modelId="{C4970E64-DA0E-4403-B961-1085649EA4A3}">
      <dgm:prSet phldrT="[Texto]"/>
      <dgm:spPr/>
      <dgm:t>
        <a:bodyPr/>
        <a:lstStyle/>
        <a:p>
          <a:endParaRPr lang="es-HN"/>
        </a:p>
        <a:p>
          <a:endParaRPr lang="es-HN"/>
        </a:p>
      </dgm:t>
    </dgm:pt>
    <dgm:pt modelId="{08BEAD3E-AAD6-4992-AB3D-031CAE5759B0}" type="parTrans" cxnId="{A7C3EB2F-BD70-4803-8203-21AC190C69B0}">
      <dgm:prSet/>
      <dgm:spPr/>
      <dgm:t>
        <a:bodyPr/>
        <a:lstStyle/>
        <a:p>
          <a:endParaRPr lang="es-HN"/>
        </a:p>
      </dgm:t>
    </dgm:pt>
    <dgm:pt modelId="{92256874-9194-40B5-8C53-37C18064AFE9}" type="sibTrans" cxnId="{A7C3EB2F-BD70-4803-8203-21AC190C69B0}">
      <dgm:prSet/>
      <dgm:spPr/>
      <dgm:t>
        <a:bodyPr/>
        <a:lstStyle/>
        <a:p>
          <a:endParaRPr lang="es-HN"/>
        </a:p>
      </dgm:t>
    </dgm:pt>
    <dgm:pt modelId="{C53F7547-2195-4167-B4A3-1E2D3AA2EBCE}">
      <dgm:prSet custT="1"/>
      <dgm:spPr>
        <a:solidFill>
          <a:srgbClr val="0070C0"/>
        </a:solidFill>
      </dgm:spPr>
      <dgm:t>
        <a:bodyPr/>
        <a:lstStyle/>
        <a:p>
          <a:endParaRPr lang="es-HN" sz="1800" dirty="0">
            <a:solidFill>
              <a:schemeClr val="bg1"/>
            </a:solidFill>
          </a:endParaRPr>
        </a:p>
      </dgm:t>
    </dgm:pt>
    <dgm:pt modelId="{009DA4CD-3C74-4744-9B7E-F6E0641655ED}" type="parTrans" cxnId="{061CF700-5845-49D9-915B-68E8686661B2}">
      <dgm:prSet/>
      <dgm:spPr/>
      <dgm:t>
        <a:bodyPr/>
        <a:lstStyle/>
        <a:p>
          <a:endParaRPr lang="es-HN"/>
        </a:p>
      </dgm:t>
    </dgm:pt>
    <dgm:pt modelId="{F41DD720-2D62-4A22-9523-4F523C845A17}" type="sibTrans" cxnId="{061CF700-5845-49D9-915B-68E8686661B2}">
      <dgm:prSet/>
      <dgm:spPr/>
      <dgm:t>
        <a:bodyPr/>
        <a:lstStyle/>
        <a:p>
          <a:endParaRPr lang="es-HN"/>
        </a:p>
      </dgm:t>
    </dgm:pt>
    <mc:AlternateContent xmlns:mc="http://schemas.openxmlformats.org/markup-compatibility/2006" xmlns:a14="http://schemas.microsoft.com/office/drawing/2010/main">
      <mc:Choice Requires="a14">
        <dgm:pt modelId="{00C73E17-2525-4BCE-9254-E85C10774C9E}">
          <dgm:prSet custT="1"/>
          <dgm:spPr>
            <a:solidFill>
              <a:srgbClr val="0070C0"/>
            </a:solidFill>
          </dgm:spPr>
          <dgm:t>
            <a:bodyPr/>
            <a:lstStyle/>
            <a:p>
              <a:pPr>
                <a:buNone/>
              </a:pPr>
              <a14:m>
                <m:oMathPara xmlns:m="http://schemas.openxmlformats.org/officeDocument/2006/math">
                  <m:oMathParaPr>
                    <m:jc m:val="centerGroup"/>
                  </m:oMathParaPr>
                  <m:oMath xmlns:m="http://schemas.openxmlformats.org/officeDocument/2006/math">
                    <m:sSub>
                      <m:sSubPr>
                        <m:ctrlPr>
                          <a:rPr lang="es-HN" sz="1800" i="1" smtClean="0">
                            <a:solidFill>
                              <a:schemeClr val="bg1"/>
                            </a:solidFill>
                            <a:latin typeface="Cambria Math" panose="02040503050406030204" pitchFamily="18" charset="0"/>
                          </a:rPr>
                        </m:ctrlPr>
                      </m:sSubPr>
                      <m:e>
                        <m:r>
                          <m:rPr>
                            <m:sty m:val="p"/>
                          </m:rPr>
                          <a:rPr lang="el-GR" sz="1800" i="0" smtClean="0">
                            <a:solidFill>
                              <a:schemeClr val="bg1"/>
                            </a:solidFill>
                            <a:latin typeface="Cambria Math" panose="02040503050406030204" pitchFamily="18" charset="0"/>
                          </a:rPr>
                          <m:t>η</m:t>
                        </m:r>
                      </m:e>
                      <m:sub>
                        <m:r>
                          <m:rPr>
                            <m:sty m:val="p"/>
                          </m:rPr>
                          <a:rPr lang="es-ES" sz="1800" b="0" i="0" smtClean="0">
                            <a:solidFill>
                              <a:schemeClr val="bg1"/>
                            </a:solidFill>
                            <a:latin typeface="Cambria Math" panose="02040503050406030204" pitchFamily="18" charset="0"/>
                          </a:rPr>
                          <m:t>programa</m:t>
                        </m:r>
                      </m:sub>
                    </m:sSub>
                    <m:r>
                      <a:rPr lang="es-HN" sz="1800" i="0" smtClean="0">
                        <a:solidFill>
                          <a:schemeClr val="bg1"/>
                        </a:solidFill>
                        <a:latin typeface="Cambria Math" panose="02040503050406030204" pitchFamily="18" charset="0"/>
                        <a:ea typeface="Cambria Math" panose="02040503050406030204" pitchFamily="18" charset="0"/>
                      </a:rPr>
                      <m:t>=</m:t>
                    </m:r>
                    <m:f>
                      <m:fPr>
                        <m:ctrlPr>
                          <a:rPr lang="es-HN" sz="1800" i="1" smtClean="0">
                            <a:solidFill>
                              <a:schemeClr val="bg1"/>
                            </a:solidFill>
                            <a:latin typeface="Cambria Math" panose="02040503050406030204" pitchFamily="18" charset="0"/>
                            <a:ea typeface="Cambria Math" panose="02040503050406030204" pitchFamily="18" charset="0"/>
                          </a:rPr>
                        </m:ctrlPr>
                      </m:fPr>
                      <m:num>
                        <m:r>
                          <a:rPr lang="es-ES" sz="1800" b="0" i="0" smtClean="0">
                            <a:solidFill>
                              <a:schemeClr val="bg1"/>
                            </a:solidFill>
                            <a:latin typeface="Cambria Math" panose="02040503050406030204" pitchFamily="18" charset="0"/>
                            <a:ea typeface="Cambria Math" panose="02040503050406030204" pitchFamily="18" charset="0"/>
                          </a:rPr>
                          <m:t>1</m:t>
                        </m:r>
                      </m:num>
                      <m:den>
                        <m:r>
                          <m:rPr>
                            <m:sty m:val="p"/>
                          </m:rPr>
                          <a:rPr lang="es-ES" sz="1800" b="0" i="0" smtClean="0">
                            <a:solidFill>
                              <a:schemeClr val="bg1"/>
                            </a:solidFill>
                            <a:latin typeface="Cambria Math" panose="02040503050406030204" pitchFamily="18" charset="0"/>
                            <a:ea typeface="Cambria Math" panose="02040503050406030204" pitchFamily="18" charset="0"/>
                          </a:rPr>
                          <m:t>Tiempo</m:t>
                        </m:r>
                        <m:r>
                          <a:rPr lang="es-ES" sz="1800" b="0" i="0" smtClean="0">
                            <a:solidFill>
                              <a:schemeClr val="bg1"/>
                            </a:solidFill>
                            <a:latin typeface="Cambria Math" panose="02040503050406030204" pitchFamily="18" charset="0"/>
                            <a:ea typeface="Cambria Math" panose="02040503050406030204" pitchFamily="18" charset="0"/>
                          </a:rPr>
                          <m:t> </m:t>
                        </m:r>
                        <m:r>
                          <m:rPr>
                            <m:sty m:val="p"/>
                          </m:rPr>
                          <a:rPr lang="es-ES" sz="1800" b="0" i="0" smtClean="0">
                            <a:solidFill>
                              <a:schemeClr val="bg1"/>
                            </a:solidFill>
                            <a:latin typeface="Cambria Math" panose="02040503050406030204" pitchFamily="18" charset="0"/>
                            <a:ea typeface="Cambria Math" panose="02040503050406030204" pitchFamily="18" charset="0"/>
                          </a:rPr>
                          <m:t>de</m:t>
                        </m:r>
                        <m:r>
                          <a:rPr lang="es-ES" sz="1800" b="0" i="0" smtClean="0">
                            <a:solidFill>
                              <a:schemeClr val="bg1"/>
                            </a:solidFill>
                            <a:latin typeface="Cambria Math" panose="02040503050406030204" pitchFamily="18" charset="0"/>
                            <a:ea typeface="Cambria Math" panose="02040503050406030204" pitchFamily="18" charset="0"/>
                          </a:rPr>
                          <m:t> </m:t>
                        </m:r>
                        <m:r>
                          <m:rPr>
                            <m:sty m:val="p"/>
                          </m:rPr>
                          <a:rPr lang="es-ES" sz="1800" b="0" i="0" smtClean="0">
                            <a:solidFill>
                              <a:schemeClr val="bg1"/>
                            </a:solidFill>
                            <a:latin typeface="Cambria Math" panose="02040503050406030204" pitchFamily="18" charset="0"/>
                            <a:ea typeface="Cambria Math" panose="02040503050406030204" pitchFamily="18" charset="0"/>
                          </a:rPr>
                          <m:t>Programa</m:t>
                        </m:r>
                      </m:den>
                    </m:f>
                  </m:oMath>
                </m:oMathPara>
              </a14:m>
              <a:endParaRPr lang="es-HN" sz="1800" dirty="0">
                <a:solidFill>
                  <a:schemeClr val="bg1"/>
                </a:solidFill>
              </a:endParaRPr>
            </a:p>
          </dgm:t>
        </dgm:pt>
      </mc:Choice>
      <mc:Fallback xmlns="">
        <dgm:pt modelId="{00C73E17-2525-4BCE-9254-E85C10774C9E}">
          <dgm:prSet custT="1"/>
          <dgm:spPr>
            <a:solidFill>
              <a:srgbClr val="0070C0"/>
            </a:solidFill>
          </dgm:spPr>
          <dgm:t>
            <a:bodyPr/>
            <a:lstStyle/>
            <a:p>
              <a:pPr>
                <a:buNone/>
              </a:pPr>
              <a:r>
                <a:rPr lang="el-GR" sz="1800" i="0">
                  <a:solidFill>
                    <a:schemeClr val="bg1"/>
                  </a:solidFill>
                  <a:latin typeface="Cambria Math" panose="02040503050406030204" pitchFamily="18" charset="0"/>
                </a:rPr>
                <a:t>η</a:t>
              </a:r>
              <a:r>
                <a:rPr lang="es-HN" sz="1800" i="0">
                  <a:solidFill>
                    <a:schemeClr val="bg1"/>
                  </a:solidFill>
                  <a:latin typeface="Cambria Math" panose="02040503050406030204" pitchFamily="18" charset="0"/>
                </a:rPr>
                <a:t>_</a:t>
              </a:r>
              <a:r>
                <a:rPr lang="es-ES" sz="1800" b="0" i="0">
                  <a:solidFill>
                    <a:schemeClr val="bg1"/>
                  </a:solidFill>
                  <a:latin typeface="Cambria Math" panose="02040503050406030204" pitchFamily="18" charset="0"/>
                </a:rPr>
                <a:t>programa</a:t>
              </a:r>
              <a:r>
                <a:rPr lang="es-HN" sz="180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1</a:t>
              </a:r>
              <a:r>
                <a:rPr lang="es-HN" sz="1800" b="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Tiempo de Programa</a:t>
              </a:r>
              <a:r>
                <a:rPr lang="es-HN" sz="1800" b="0" i="0">
                  <a:solidFill>
                    <a:schemeClr val="bg1"/>
                  </a:solidFill>
                  <a:latin typeface="Cambria Math" panose="02040503050406030204" pitchFamily="18" charset="0"/>
                  <a:ea typeface="Cambria Math" panose="02040503050406030204" pitchFamily="18" charset="0"/>
                </a:rPr>
                <a:t>)</a:t>
              </a:r>
              <a:endParaRPr lang="es-HN" sz="1800" dirty="0">
                <a:solidFill>
                  <a:schemeClr val="bg1"/>
                </a:solidFill>
              </a:endParaRPr>
            </a:p>
          </dgm:t>
        </dgm:pt>
      </mc:Fallback>
    </mc:AlternateContent>
    <dgm:pt modelId="{399C3374-98E3-45D4-9957-546F252BF30E}" type="parTrans" cxnId="{98C6991F-DF44-4570-A49E-63926C171002}">
      <dgm:prSet/>
      <dgm:spPr/>
      <dgm:t>
        <a:bodyPr/>
        <a:lstStyle/>
        <a:p>
          <a:endParaRPr lang="es-HN"/>
        </a:p>
      </dgm:t>
    </dgm:pt>
    <dgm:pt modelId="{900A37BB-2123-423D-A891-0B32CB7A5033}" type="sibTrans" cxnId="{98C6991F-DF44-4570-A49E-63926C171002}">
      <dgm:prSet/>
      <dgm:spPr/>
      <dgm:t>
        <a:bodyPr/>
        <a:lstStyle/>
        <a:p>
          <a:endParaRPr lang="es-HN"/>
        </a:p>
      </dgm:t>
    </dgm:pt>
    <mc:AlternateContent xmlns:mc="http://schemas.openxmlformats.org/markup-compatibility/2006" xmlns:a14="http://schemas.microsoft.com/office/drawing/2010/main">
      <mc:Choice Requires="a14">
        <dgm:pt modelId="{A7C96ACD-8369-45F5-8BE2-4A55FF2208DE}">
          <dgm:prSet custT="1"/>
          <dgm:spPr>
            <a:solidFill>
              <a:srgbClr val="0070C0"/>
            </a:solidFill>
          </dgm:spPr>
          <dgm:t>
            <a:bodyPr/>
            <a:lstStyle/>
            <a:p>
              <a:pPr>
                <a:buNone/>
              </a:pPr>
              <a14:m>
                <m:oMathPara xmlns:m="http://schemas.openxmlformats.org/officeDocument/2006/math">
                  <m:oMathParaPr>
                    <m:jc m:val="centerGroup"/>
                  </m:oMathParaPr>
                  <m:oMath xmlns:m="http://schemas.openxmlformats.org/officeDocument/2006/math">
                    <m:r>
                      <m:rPr>
                        <m:sty m:val="p"/>
                      </m:rPr>
                      <a:rPr lang="es-ES" sz="1800" b="0" i="0" smtClean="0">
                        <a:solidFill>
                          <a:schemeClr val="bg1"/>
                        </a:solidFill>
                        <a:latin typeface="Cambria Math" panose="02040503050406030204" pitchFamily="18" charset="0"/>
                      </a:rPr>
                      <m:t>Tiempo</m:t>
                    </m:r>
                    <m:r>
                      <a:rPr lang="es-ES" sz="1800" b="0" i="0" smtClean="0">
                        <a:solidFill>
                          <a:schemeClr val="bg1"/>
                        </a:solidFill>
                        <a:latin typeface="Cambria Math" panose="02040503050406030204" pitchFamily="18" charset="0"/>
                      </a:rPr>
                      <m:t> </m:t>
                    </m:r>
                    <m:r>
                      <m:rPr>
                        <m:sty m:val="p"/>
                      </m:rPr>
                      <a:rPr lang="es-ES" sz="1800" b="0" i="0" smtClean="0">
                        <a:solidFill>
                          <a:schemeClr val="bg1"/>
                        </a:solidFill>
                        <a:latin typeface="Cambria Math" panose="02040503050406030204" pitchFamily="18" charset="0"/>
                      </a:rPr>
                      <m:t>de</m:t>
                    </m:r>
                    <m:r>
                      <a:rPr lang="es-ES" sz="1800" b="0" i="0" smtClean="0">
                        <a:solidFill>
                          <a:schemeClr val="bg1"/>
                        </a:solidFill>
                        <a:latin typeface="Cambria Math" panose="02040503050406030204" pitchFamily="18" charset="0"/>
                      </a:rPr>
                      <m:t> </m:t>
                    </m:r>
                    <m:r>
                      <m:rPr>
                        <m:sty m:val="p"/>
                      </m:rPr>
                      <a:rPr lang="es-ES" sz="1800" b="0" i="0" smtClean="0">
                        <a:solidFill>
                          <a:schemeClr val="bg1"/>
                        </a:solidFill>
                        <a:latin typeface="Cambria Math" panose="02040503050406030204" pitchFamily="18" charset="0"/>
                      </a:rPr>
                      <m:t>Programa</m:t>
                    </m:r>
                    <m:r>
                      <a:rPr lang="es-ES" sz="1800" b="0" i="0" smtClean="0">
                        <a:solidFill>
                          <a:schemeClr val="bg1"/>
                        </a:solidFill>
                        <a:latin typeface="Cambria Math" panose="02040503050406030204" pitchFamily="18" charset="0"/>
                        <a:ea typeface="Cambria Math" panose="02040503050406030204" pitchFamily="18" charset="0"/>
                      </a:rPr>
                      <m:t>=</m:t>
                    </m:r>
                    <m:r>
                      <m:rPr>
                        <m:sty m:val="p"/>
                      </m:rPr>
                      <a:rPr lang="es-ES" sz="1800" b="0" i="0" smtClean="0">
                        <a:solidFill>
                          <a:schemeClr val="bg1"/>
                        </a:solidFill>
                        <a:latin typeface="Cambria Math" panose="02040503050406030204" pitchFamily="18" charset="0"/>
                        <a:ea typeface="Cambria Math" panose="02040503050406030204" pitchFamily="18" charset="0"/>
                      </a:rPr>
                      <m:t>NI</m:t>
                    </m:r>
                    <m:r>
                      <a:rPr lang="es-ES" sz="1800" b="0" i="0" smtClean="0">
                        <a:solidFill>
                          <a:schemeClr val="bg1"/>
                        </a:solidFill>
                        <a:latin typeface="Cambria Math" panose="02040503050406030204" pitchFamily="18" charset="0"/>
                        <a:ea typeface="Cambria Math" panose="02040503050406030204" pitchFamily="18" charset="0"/>
                      </a:rPr>
                      <m:t>×</m:t>
                    </m:r>
                    <m:r>
                      <m:rPr>
                        <m:sty m:val="p"/>
                      </m:rPr>
                      <a:rPr lang="es-ES" sz="1800" b="0" i="0" smtClean="0">
                        <a:solidFill>
                          <a:schemeClr val="bg1"/>
                        </a:solidFill>
                        <a:latin typeface="Cambria Math" panose="02040503050406030204" pitchFamily="18" charset="0"/>
                        <a:ea typeface="Cambria Math" panose="02040503050406030204" pitchFamily="18" charset="0"/>
                      </a:rPr>
                      <m:t>CPI</m:t>
                    </m:r>
                    <m:r>
                      <a:rPr lang="es-ES" sz="1800" b="0" i="0" smtClean="0">
                        <a:solidFill>
                          <a:schemeClr val="bg1"/>
                        </a:solidFill>
                        <a:latin typeface="Cambria Math" panose="02040503050406030204" pitchFamily="18" charset="0"/>
                        <a:ea typeface="Cambria Math" panose="02040503050406030204" pitchFamily="18" charset="0"/>
                      </a:rPr>
                      <m:t>×</m:t>
                    </m:r>
                    <m:r>
                      <m:rPr>
                        <m:sty m:val="p"/>
                      </m:rPr>
                      <a:rPr lang="el-GR" sz="1800" b="0" i="0" smtClean="0">
                        <a:solidFill>
                          <a:schemeClr val="bg1"/>
                        </a:solidFill>
                        <a:latin typeface="Cambria Math" panose="02040503050406030204" pitchFamily="18" charset="0"/>
                        <a:ea typeface="Cambria Math" panose="02040503050406030204" pitchFamily="18" charset="0"/>
                      </a:rPr>
                      <m:t>τ</m:t>
                    </m:r>
                  </m:oMath>
                </m:oMathPara>
              </a14:m>
              <a:endParaRPr lang="es-HN" sz="1800" i="0" dirty="0">
                <a:solidFill>
                  <a:schemeClr val="bg1"/>
                </a:solidFill>
              </a:endParaRPr>
            </a:p>
          </dgm:t>
        </dgm:pt>
      </mc:Choice>
      <mc:Fallback xmlns="">
        <dgm:pt modelId="{A7C96ACD-8369-45F5-8BE2-4A55FF2208DE}">
          <dgm:prSet custT="1"/>
          <dgm:spPr>
            <a:solidFill>
              <a:srgbClr val="0070C0"/>
            </a:solidFill>
          </dgm:spPr>
          <dgm:t>
            <a:bodyPr/>
            <a:lstStyle/>
            <a:p>
              <a:pPr>
                <a:buNone/>
              </a:pPr>
              <a:r>
                <a:rPr lang="es-ES" sz="1800" b="0" i="0">
                  <a:solidFill>
                    <a:schemeClr val="bg1"/>
                  </a:solidFill>
                  <a:latin typeface="Cambria Math" panose="02040503050406030204" pitchFamily="18" charset="0"/>
                </a:rPr>
                <a:t>Tiempo de Programa</a:t>
              </a:r>
              <a:r>
                <a:rPr lang="es-ES" sz="1800" b="0" i="0">
                  <a:solidFill>
                    <a:schemeClr val="bg1"/>
                  </a:solidFill>
                  <a:latin typeface="Cambria Math" panose="02040503050406030204" pitchFamily="18" charset="0"/>
                  <a:ea typeface="Cambria Math" panose="02040503050406030204" pitchFamily="18" charset="0"/>
                </a:rPr>
                <a:t>=NI×CPI×</a:t>
              </a:r>
              <a:r>
                <a:rPr lang="el-GR" sz="1800" b="0" i="0">
                  <a:solidFill>
                    <a:schemeClr val="bg1"/>
                  </a:solidFill>
                  <a:latin typeface="Cambria Math" panose="02040503050406030204" pitchFamily="18" charset="0"/>
                  <a:ea typeface="Cambria Math" panose="02040503050406030204" pitchFamily="18" charset="0"/>
                </a:rPr>
                <a:t>τ</a:t>
              </a:r>
              <a:endParaRPr lang="es-HN" sz="1800" i="0" dirty="0">
                <a:solidFill>
                  <a:schemeClr val="bg1"/>
                </a:solidFill>
              </a:endParaRPr>
            </a:p>
          </dgm:t>
        </dgm:pt>
      </mc:Fallback>
    </mc:AlternateContent>
    <dgm:pt modelId="{C55D6FEC-03B0-494C-A185-EE652475FF15}" type="parTrans" cxnId="{E8858AA8-CE50-4485-A70E-9B3CF740897D}">
      <dgm:prSet/>
      <dgm:spPr/>
      <dgm:t>
        <a:bodyPr/>
        <a:lstStyle/>
        <a:p>
          <a:endParaRPr lang="es-HN"/>
        </a:p>
      </dgm:t>
    </dgm:pt>
    <dgm:pt modelId="{AF735923-0CFE-441B-9923-AEDD44BC964D}" type="sibTrans" cxnId="{E8858AA8-CE50-4485-A70E-9B3CF740897D}">
      <dgm:prSet/>
      <dgm:spPr/>
      <dgm:t>
        <a:bodyPr/>
        <a:lstStyle/>
        <a:p>
          <a:endParaRPr lang="es-HN"/>
        </a:p>
      </dgm:t>
    </dgm:pt>
    <dgm:pt modelId="{6836793D-6B20-4EF4-BDFF-DF856E6432B5}">
      <dgm:prSet custT="1"/>
      <dgm:spPr>
        <a:solidFill>
          <a:srgbClr val="0070C0"/>
        </a:solidFill>
      </dgm:spPr>
      <dgm:t>
        <a:bodyPr/>
        <a:lstStyle/>
        <a:p>
          <a:pPr>
            <a:buNone/>
          </a:pPr>
          <a:endParaRPr lang="es-HN" sz="1800" dirty="0">
            <a:solidFill>
              <a:schemeClr val="bg1"/>
            </a:solidFill>
          </a:endParaRPr>
        </a:p>
      </dgm:t>
    </dgm:pt>
    <dgm:pt modelId="{FDCE1A87-087E-4EC1-A6C9-9960D92BE67F}" type="parTrans" cxnId="{2DC042FD-2EE8-46BE-B6E6-41D94C2A4FBC}">
      <dgm:prSet/>
      <dgm:spPr/>
      <dgm:t>
        <a:bodyPr/>
        <a:lstStyle/>
        <a:p>
          <a:endParaRPr lang="es-HN"/>
        </a:p>
      </dgm:t>
    </dgm:pt>
    <dgm:pt modelId="{9929EBBC-DA3B-4EA6-A0A1-EFF0AD4FAEE3}" type="sibTrans" cxnId="{2DC042FD-2EE8-46BE-B6E6-41D94C2A4FBC}">
      <dgm:prSet/>
      <dgm:spPr/>
      <dgm:t>
        <a:bodyPr/>
        <a:lstStyle/>
        <a:p>
          <a:endParaRPr lang="es-HN"/>
        </a:p>
      </dgm:t>
    </dgm:pt>
    <mc:AlternateContent xmlns:mc="http://schemas.openxmlformats.org/markup-compatibility/2006" xmlns:a14="http://schemas.microsoft.com/office/drawing/2010/main">
      <mc:Choice Requires="a14">
        <dgm:pt modelId="{BACBC2E7-70C1-4E74-8B06-B6B8937B4D29}">
          <dgm:prSet custT="1"/>
          <dgm:spPr>
            <a:solidFill>
              <a:srgbClr val="0070C0"/>
            </a:solidFill>
          </dgm:spPr>
          <dgm:t>
            <a:bodyPr/>
            <a:lstStyle/>
            <a:p>
              <a:pPr>
                <a:buNone/>
              </a:pPr>
              <a14:m>
                <m:oMathPara xmlns:m="http://schemas.openxmlformats.org/officeDocument/2006/math">
                  <m:oMathParaPr>
                    <m:jc m:val="centerGroup"/>
                  </m:oMathParaPr>
                  <m:oMath xmlns:m="http://schemas.openxmlformats.org/officeDocument/2006/math">
                    <m:f>
                      <m:fPr>
                        <m:ctrlPr>
                          <a:rPr lang="es-HN" sz="1800" i="1" smtClean="0">
                            <a:solidFill>
                              <a:schemeClr val="bg1"/>
                            </a:solidFill>
                            <a:latin typeface="Cambria Math" panose="02040503050406030204" pitchFamily="18" charset="0"/>
                          </a:rPr>
                        </m:ctrlPr>
                      </m:fPr>
                      <m:num>
                        <m:r>
                          <m:rPr>
                            <m:sty m:val="p"/>
                          </m:rPr>
                          <a:rPr lang="es-ES" sz="1800" b="0" i="0" smtClean="0">
                            <a:solidFill>
                              <a:schemeClr val="bg1"/>
                            </a:solidFill>
                            <a:latin typeface="Cambria Math" panose="02040503050406030204" pitchFamily="18" charset="0"/>
                          </a:rPr>
                          <m:t>segundos</m:t>
                        </m:r>
                      </m:num>
                      <m:den>
                        <m:r>
                          <m:rPr>
                            <m:sty m:val="p"/>
                          </m:rPr>
                          <a:rPr lang="es-ES" sz="1800" b="0" i="0" smtClean="0">
                            <a:solidFill>
                              <a:schemeClr val="bg1"/>
                            </a:solidFill>
                            <a:latin typeface="Cambria Math" panose="02040503050406030204" pitchFamily="18" charset="0"/>
                          </a:rPr>
                          <m:t>programa</m:t>
                        </m:r>
                      </m:den>
                    </m:f>
                    <m:r>
                      <a:rPr lang="es-HN" sz="1800" i="0" smtClean="0">
                        <a:solidFill>
                          <a:schemeClr val="bg1"/>
                        </a:solidFill>
                        <a:latin typeface="Cambria Math" panose="02040503050406030204" pitchFamily="18" charset="0"/>
                        <a:ea typeface="Cambria Math" panose="02040503050406030204" pitchFamily="18" charset="0"/>
                      </a:rPr>
                      <m:t>=</m:t>
                    </m:r>
                    <m:f>
                      <m:fPr>
                        <m:ctrlPr>
                          <a:rPr lang="es-HN" sz="1800" i="1" smtClean="0">
                            <a:solidFill>
                              <a:schemeClr val="bg1"/>
                            </a:solidFill>
                            <a:latin typeface="Cambria Math" panose="02040503050406030204" pitchFamily="18" charset="0"/>
                            <a:ea typeface="Cambria Math" panose="02040503050406030204" pitchFamily="18" charset="0"/>
                          </a:rPr>
                        </m:ctrlPr>
                      </m:fPr>
                      <m:num>
                        <m:r>
                          <m:rPr>
                            <m:sty m:val="p"/>
                          </m:rPr>
                          <a:rPr lang="es-ES" sz="1800" b="0" i="0" smtClean="0">
                            <a:solidFill>
                              <a:schemeClr val="bg1"/>
                            </a:solidFill>
                            <a:latin typeface="Cambria Math" panose="02040503050406030204" pitchFamily="18" charset="0"/>
                            <a:ea typeface="Cambria Math" panose="02040503050406030204" pitchFamily="18" charset="0"/>
                          </a:rPr>
                          <m:t>instrucciones</m:t>
                        </m:r>
                      </m:num>
                      <m:den>
                        <m:r>
                          <m:rPr>
                            <m:sty m:val="p"/>
                          </m:rPr>
                          <a:rPr lang="es-ES" sz="1800" b="0" i="0" smtClean="0">
                            <a:solidFill>
                              <a:schemeClr val="bg1"/>
                            </a:solidFill>
                            <a:latin typeface="Cambria Math" panose="02040503050406030204" pitchFamily="18" charset="0"/>
                            <a:ea typeface="Cambria Math" panose="02040503050406030204" pitchFamily="18" charset="0"/>
                          </a:rPr>
                          <m:t>programa</m:t>
                        </m:r>
                      </m:den>
                    </m:f>
                    <m:r>
                      <a:rPr lang="es-HN" sz="1800" i="0" smtClean="0">
                        <a:solidFill>
                          <a:schemeClr val="bg1"/>
                        </a:solidFill>
                        <a:latin typeface="Cambria Math" panose="02040503050406030204" pitchFamily="18" charset="0"/>
                        <a:ea typeface="Cambria Math" panose="02040503050406030204" pitchFamily="18" charset="0"/>
                      </a:rPr>
                      <m:t>×</m:t>
                    </m:r>
                    <m:f>
                      <m:fPr>
                        <m:ctrlPr>
                          <a:rPr lang="es-HN" sz="1800" i="1" smtClean="0">
                            <a:solidFill>
                              <a:schemeClr val="bg1"/>
                            </a:solidFill>
                            <a:latin typeface="Cambria Math" panose="02040503050406030204" pitchFamily="18" charset="0"/>
                            <a:ea typeface="Cambria Math" panose="02040503050406030204" pitchFamily="18" charset="0"/>
                          </a:rPr>
                        </m:ctrlPr>
                      </m:fPr>
                      <m:num>
                        <m:r>
                          <m:rPr>
                            <m:sty m:val="p"/>
                          </m:rPr>
                          <a:rPr lang="es-ES" sz="1800" b="0" i="0" smtClean="0">
                            <a:solidFill>
                              <a:schemeClr val="bg1"/>
                            </a:solidFill>
                            <a:latin typeface="Cambria Math" panose="02040503050406030204" pitchFamily="18" charset="0"/>
                            <a:ea typeface="Cambria Math" panose="02040503050406030204" pitchFamily="18" charset="0"/>
                          </a:rPr>
                          <m:t>ciclos</m:t>
                        </m:r>
                      </m:num>
                      <m:den>
                        <m:r>
                          <m:rPr>
                            <m:sty m:val="p"/>
                          </m:rPr>
                          <a:rPr lang="es-ES" sz="1800" b="0" i="0" smtClean="0">
                            <a:solidFill>
                              <a:schemeClr val="bg1"/>
                            </a:solidFill>
                            <a:latin typeface="Cambria Math" panose="02040503050406030204" pitchFamily="18" charset="0"/>
                            <a:ea typeface="Cambria Math" panose="02040503050406030204" pitchFamily="18" charset="0"/>
                          </a:rPr>
                          <m:t>instrucci</m:t>
                        </m:r>
                        <m:r>
                          <a:rPr lang="es-ES" sz="1800" b="0" i="0" smtClean="0">
                            <a:solidFill>
                              <a:schemeClr val="bg1"/>
                            </a:solidFill>
                            <a:latin typeface="Cambria Math" panose="02040503050406030204" pitchFamily="18" charset="0"/>
                            <a:ea typeface="Cambria Math" panose="02040503050406030204" pitchFamily="18" charset="0"/>
                          </a:rPr>
                          <m:t>ó</m:t>
                        </m:r>
                        <m:r>
                          <m:rPr>
                            <m:sty m:val="p"/>
                          </m:rPr>
                          <a:rPr lang="es-ES" sz="1800" b="0" i="0" smtClean="0">
                            <a:solidFill>
                              <a:schemeClr val="bg1"/>
                            </a:solidFill>
                            <a:latin typeface="Cambria Math" panose="02040503050406030204" pitchFamily="18" charset="0"/>
                            <a:ea typeface="Cambria Math" panose="02040503050406030204" pitchFamily="18" charset="0"/>
                          </a:rPr>
                          <m:t>n</m:t>
                        </m:r>
                      </m:den>
                    </m:f>
                    <m:r>
                      <a:rPr lang="es-HN" sz="1800" i="0" smtClean="0">
                        <a:solidFill>
                          <a:schemeClr val="bg1"/>
                        </a:solidFill>
                        <a:latin typeface="Cambria Math" panose="02040503050406030204" pitchFamily="18" charset="0"/>
                        <a:ea typeface="Cambria Math" panose="02040503050406030204" pitchFamily="18" charset="0"/>
                      </a:rPr>
                      <m:t>×</m:t>
                    </m:r>
                    <m:f>
                      <m:fPr>
                        <m:ctrlPr>
                          <a:rPr lang="es-HN" sz="1800" i="1" smtClean="0">
                            <a:solidFill>
                              <a:schemeClr val="bg1"/>
                            </a:solidFill>
                            <a:latin typeface="Cambria Math" panose="02040503050406030204" pitchFamily="18" charset="0"/>
                            <a:ea typeface="Cambria Math" panose="02040503050406030204" pitchFamily="18" charset="0"/>
                          </a:rPr>
                        </m:ctrlPr>
                      </m:fPr>
                      <m:num>
                        <m:r>
                          <m:rPr>
                            <m:sty m:val="p"/>
                          </m:rPr>
                          <a:rPr lang="es-ES" sz="1800" b="0" i="0" smtClean="0">
                            <a:solidFill>
                              <a:schemeClr val="bg1"/>
                            </a:solidFill>
                            <a:latin typeface="Cambria Math" panose="02040503050406030204" pitchFamily="18" charset="0"/>
                            <a:ea typeface="Cambria Math" panose="02040503050406030204" pitchFamily="18" charset="0"/>
                          </a:rPr>
                          <m:t>segundos</m:t>
                        </m:r>
                      </m:num>
                      <m:den>
                        <m:r>
                          <m:rPr>
                            <m:sty m:val="p"/>
                          </m:rPr>
                          <a:rPr lang="es-ES" sz="1800" b="0" i="0" smtClean="0">
                            <a:solidFill>
                              <a:schemeClr val="bg1"/>
                            </a:solidFill>
                            <a:latin typeface="Cambria Math" panose="02040503050406030204" pitchFamily="18" charset="0"/>
                            <a:ea typeface="Cambria Math" panose="02040503050406030204" pitchFamily="18" charset="0"/>
                          </a:rPr>
                          <m:t>ciclo</m:t>
                        </m:r>
                      </m:den>
                    </m:f>
                  </m:oMath>
                </m:oMathPara>
              </a14:m>
              <a:endParaRPr lang="es-HN" sz="1800" i="0" dirty="0">
                <a:solidFill>
                  <a:schemeClr val="bg1"/>
                </a:solidFill>
              </a:endParaRPr>
            </a:p>
          </dgm:t>
        </dgm:pt>
      </mc:Choice>
      <mc:Fallback xmlns="">
        <dgm:pt modelId="{BACBC2E7-70C1-4E74-8B06-B6B8937B4D29}">
          <dgm:prSet custT="1"/>
          <dgm:spPr>
            <a:solidFill>
              <a:srgbClr val="0070C0"/>
            </a:solidFill>
          </dgm:spPr>
          <dgm:t>
            <a:bodyPr/>
            <a:lstStyle/>
            <a:p>
              <a:pPr>
                <a:buNone/>
              </a:pPr>
              <a:r>
                <a:rPr lang="es-ES" sz="1800" b="0" i="0">
                  <a:solidFill>
                    <a:schemeClr val="bg1"/>
                  </a:solidFill>
                  <a:latin typeface="Cambria Math" panose="02040503050406030204" pitchFamily="18" charset="0"/>
                </a:rPr>
                <a:t>segundos</a:t>
              </a:r>
              <a:r>
                <a:rPr lang="es-HN" sz="1800" b="0" i="0">
                  <a:solidFill>
                    <a:schemeClr val="bg1"/>
                  </a:solidFill>
                  <a:latin typeface="Cambria Math" panose="02040503050406030204" pitchFamily="18" charset="0"/>
                </a:rPr>
                <a:t>/</a:t>
              </a:r>
              <a:r>
                <a:rPr lang="es-ES" sz="1800" b="0" i="0">
                  <a:solidFill>
                    <a:schemeClr val="bg1"/>
                  </a:solidFill>
                  <a:latin typeface="Cambria Math" panose="02040503050406030204" pitchFamily="18" charset="0"/>
                </a:rPr>
                <a:t>programa</a:t>
              </a:r>
              <a:r>
                <a:rPr lang="es-HN" sz="180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instrucciones</a:t>
              </a:r>
              <a:r>
                <a:rPr lang="es-HN" sz="1800" b="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programa</a:t>
              </a:r>
              <a:r>
                <a:rPr lang="es-HN" sz="180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ciclos</a:t>
              </a:r>
              <a:r>
                <a:rPr lang="es-HN" sz="1800" b="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instrucción</a:t>
              </a:r>
              <a:r>
                <a:rPr lang="es-HN" sz="180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segundos</a:t>
              </a:r>
              <a:r>
                <a:rPr lang="es-HN" sz="1800" b="0" i="0">
                  <a:solidFill>
                    <a:schemeClr val="bg1"/>
                  </a:solidFill>
                  <a:latin typeface="Cambria Math" panose="02040503050406030204" pitchFamily="18" charset="0"/>
                  <a:ea typeface="Cambria Math" panose="02040503050406030204" pitchFamily="18" charset="0"/>
                </a:rPr>
                <a:t>/</a:t>
              </a:r>
              <a:r>
                <a:rPr lang="es-ES" sz="1800" b="0" i="0">
                  <a:solidFill>
                    <a:schemeClr val="bg1"/>
                  </a:solidFill>
                  <a:latin typeface="Cambria Math" panose="02040503050406030204" pitchFamily="18" charset="0"/>
                  <a:ea typeface="Cambria Math" panose="02040503050406030204" pitchFamily="18" charset="0"/>
                </a:rPr>
                <a:t>ciclo</a:t>
              </a:r>
              <a:endParaRPr lang="es-HN" sz="1800" i="0" dirty="0">
                <a:solidFill>
                  <a:schemeClr val="bg1"/>
                </a:solidFill>
              </a:endParaRPr>
            </a:p>
          </dgm:t>
        </dgm:pt>
      </mc:Fallback>
    </mc:AlternateContent>
    <dgm:pt modelId="{72C5C28A-8257-4B90-BF5D-5CE33616CD6A}" type="parTrans" cxnId="{58DA507B-C60E-4DDB-8D1F-BEA0073A6152}">
      <dgm:prSet/>
      <dgm:spPr/>
      <dgm:t>
        <a:bodyPr/>
        <a:lstStyle/>
        <a:p>
          <a:endParaRPr lang="es-HN"/>
        </a:p>
      </dgm:t>
    </dgm:pt>
    <dgm:pt modelId="{4D06F861-1581-4EF7-9674-4DB0CEF6DC3C}" type="sibTrans" cxnId="{58DA507B-C60E-4DDB-8D1F-BEA0073A6152}">
      <dgm:prSet/>
      <dgm:spPr/>
      <dgm:t>
        <a:bodyPr/>
        <a:lstStyle/>
        <a:p>
          <a:endParaRPr lang="es-HN"/>
        </a:p>
      </dgm:t>
    </dgm:pt>
    <dgm:pt modelId="{E68DFE46-5F93-49D4-8EED-A9FF74A321A9}">
      <dgm:prSet custT="1"/>
      <dgm:spPr>
        <a:solidFill>
          <a:srgbClr val="0070C0"/>
        </a:solidFill>
      </dgm:spPr>
      <dgm:t>
        <a:bodyPr/>
        <a:lstStyle/>
        <a:p>
          <a:pPr>
            <a:buNone/>
          </a:pPr>
          <a:endParaRPr lang="es-HN" sz="1800" i="0" dirty="0">
            <a:solidFill>
              <a:schemeClr val="bg1"/>
            </a:solidFill>
          </a:endParaRPr>
        </a:p>
      </dgm:t>
    </dgm:pt>
    <dgm:pt modelId="{72EA44E4-BD9E-45C4-8B2E-3626DAB20619}" type="parTrans" cxnId="{609D8417-EDEF-4904-A418-AFFC346C2028}">
      <dgm:prSet/>
      <dgm:spPr/>
      <dgm:t>
        <a:bodyPr/>
        <a:lstStyle/>
        <a:p>
          <a:endParaRPr lang="es-HN"/>
        </a:p>
      </dgm:t>
    </dgm:pt>
    <dgm:pt modelId="{6830C66D-8658-4AF6-883D-EE1F8DAAD2A6}" type="sibTrans" cxnId="{609D8417-EDEF-4904-A418-AFFC346C2028}">
      <dgm:prSet/>
      <dgm:spPr/>
      <dgm:t>
        <a:bodyPr/>
        <a:lstStyle/>
        <a:p>
          <a:endParaRPr lang="es-HN"/>
        </a:p>
      </dgm:t>
    </dgm:pt>
    <dgm:pt modelId="{B3AAFF14-8726-4A3D-A865-6E86088B7635}">
      <dgm:prSet custT="1"/>
      <dgm:spPr>
        <a:solidFill>
          <a:srgbClr val="0070C0"/>
        </a:solidFill>
      </dgm:spPr>
      <dgm:t>
        <a:bodyPr/>
        <a:lstStyle/>
        <a:p>
          <a:pPr>
            <a:buNone/>
          </a:pPr>
          <a:endParaRPr lang="es-HN" sz="1800" i="0" dirty="0">
            <a:solidFill>
              <a:schemeClr val="bg1"/>
            </a:solidFill>
          </a:endParaRPr>
        </a:p>
      </dgm:t>
    </dgm:pt>
    <dgm:pt modelId="{9EEB7B29-84E5-4F8D-957F-1CE889E2766D}" type="parTrans" cxnId="{8664C129-5282-483C-A36D-1F2FB4751C6D}">
      <dgm:prSet/>
      <dgm:spPr/>
      <dgm:t>
        <a:bodyPr/>
        <a:lstStyle/>
        <a:p>
          <a:endParaRPr lang="es-HN"/>
        </a:p>
      </dgm:t>
    </dgm:pt>
    <dgm:pt modelId="{4A9ED8DF-1D39-495C-ABAB-577DD078D4CA}" type="sibTrans" cxnId="{8664C129-5282-483C-A36D-1F2FB4751C6D}">
      <dgm:prSet/>
      <dgm:spPr/>
      <dgm:t>
        <a:bodyPr/>
        <a:lstStyle/>
        <a:p>
          <a:endParaRPr lang="es-HN"/>
        </a:p>
      </dgm:t>
    </dgm:pt>
    <dgm:pt modelId="{289D0FB3-C945-45E0-A18D-D826345618C0}">
      <dgm:prSet custT="1"/>
      <dgm:spPr>
        <a:solidFill>
          <a:srgbClr val="0070C0"/>
        </a:solidFill>
      </dgm:spPr>
      <dgm:t>
        <a:bodyPr/>
        <a:lstStyle/>
        <a:p>
          <a:pPr>
            <a:buNone/>
          </a:pPr>
          <a:endParaRPr lang="es-HN" sz="1800" i="0" dirty="0">
            <a:solidFill>
              <a:schemeClr val="bg1"/>
            </a:solidFill>
          </a:endParaRPr>
        </a:p>
      </dgm:t>
    </dgm:pt>
    <dgm:pt modelId="{6340BF57-4E5A-48C2-9D60-3BCFC3E4A720}" type="parTrans" cxnId="{BC9BB719-8596-4462-BA54-911F6C4BFFE1}">
      <dgm:prSet/>
      <dgm:spPr/>
      <dgm:t>
        <a:bodyPr/>
        <a:lstStyle/>
        <a:p>
          <a:endParaRPr lang="es-HN"/>
        </a:p>
      </dgm:t>
    </dgm:pt>
    <dgm:pt modelId="{467D1DDB-BFBB-4E59-A980-D3C351880CDF}" type="sibTrans" cxnId="{BC9BB719-8596-4462-BA54-911F6C4BFFE1}">
      <dgm:prSet/>
      <dgm:spPr/>
      <dgm:t>
        <a:bodyPr/>
        <a:lstStyle/>
        <a:p>
          <a:endParaRPr lang="es-HN"/>
        </a:p>
      </dgm:t>
    </dgm:pt>
    <dgm:pt modelId="{518E336B-4416-4D88-9557-FB798DA9A6A4}">
      <dgm:prSet custT="1"/>
      <dgm:spPr>
        <a:solidFill>
          <a:srgbClr val="0070C0"/>
        </a:solidFill>
      </dgm:spPr>
      <dgm:t>
        <a:bodyPr/>
        <a:lstStyle/>
        <a:p>
          <a:pPr>
            <a:buNone/>
          </a:pPr>
          <a:endParaRPr lang="es-HN" sz="1800" i="0" dirty="0">
            <a:solidFill>
              <a:schemeClr val="bg1"/>
            </a:solidFill>
          </a:endParaRPr>
        </a:p>
      </dgm:t>
    </dgm:pt>
    <dgm:pt modelId="{D9ABDFFE-81FD-40F3-8B72-AED18F29A183}" type="parTrans" cxnId="{6C98EB0B-2BE5-4CAC-A46C-E180D6FFBAAE}">
      <dgm:prSet/>
      <dgm:spPr/>
      <dgm:t>
        <a:bodyPr/>
        <a:lstStyle/>
        <a:p>
          <a:endParaRPr lang="es-HN"/>
        </a:p>
      </dgm:t>
    </dgm:pt>
    <dgm:pt modelId="{56B1910D-E6BC-475A-AD49-889DC022A27E}" type="sibTrans" cxnId="{6C98EB0B-2BE5-4CAC-A46C-E180D6FFBAAE}">
      <dgm:prSet/>
      <dgm:spPr/>
      <dgm:t>
        <a:bodyPr/>
        <a:lstStyle/>
        <a:p>
          <a:endParaRPr lang="es-HN"/>
        </a:p>
      </dgm:t>
    </dgm:pt>
    <dgm:pt modelId="{221E85A1-CF62-4FBA-9785-837E342C8C85}">
      <dgm:prSet custT="1"/>
      <dgm:spPr>
        <a:solidFill>
          <a:srgbClr val="0070C0"/>
        </a:solidFill>
      </dgm:spPr>
      <dgm:t>
        <a:bodyPr/>
        <a:lstStyle/>
        <a:p>
          <a:pPr>
            <a:buNone/>
          </a:pPr>
          <a:endParaRPr lang="es-HN" sz="1800" i="0" dirty="0">
            <a:solidFill>
              <a:schemeClr val="bg1"/>
            </a:solidFill>
          </a:endParaRPr>
        </a:p>
      </dgm:t>
    </dgm:pt>
    <dgm:pt modelId="{1A8B5B17-F959-477C-95B1-04C10AAC5E8E}" type="parTrans" cxnId="{3EAE835E-0483-4E0C-A9F4-CD26DE30C0B7}">
      <dgm:prSet/>
      <dgm:spPr/>
      <dgm:t>
        <a:bodyPr/>
        <a:lstStyle/>
        <a:p>
          <a:endParaRPr lang="es-HN"/>
        </a:p>
      </dgm:t>
    </dgm:pt>
    <dgm:pt modelId="{4EFD5001-053C-4292-9C88-FA1B62A53588}" type="sibTrans" cxnId="{3EAE835E-0483-4E0C-A9F4-CD26DE30C0B7}">
      <dgm:prSet/>
      <dgm:spPr/>
      <dgm:t>
        <a:bodyPr/>
        <a:lstStyle/>
        <a:p>
          <a:endParaRPr lang="es-HN"/>
        </a:p>
      </dgm:t>
    </dgm:pt>
    <dgm:pt modelId="{EF31CC0B-30ED-4465-8608-7087B134616B}">
      <dgm:prSet custT="1"/>
      <dgm:spPr>
        <a:solidFill>
          <a:srgbClr val="0070C0"/>
        </a:solidFill>
      </dgm:spPr>
      <dgm:t>
        <a:bodyPr/>
        <a:lstStyle/>
        <a:p>
          <a:pPr>
            <a:buNone/>
          </a:pPr>
          <a:endParaRPr lang="es-HN" sz="1800" i="0" dirty="0">
            <a:solidFill>
              <a:schemeClr val="bg1"/>
            </a:solidFill>
          </a:endParaRPr>
        </a:p>
      </dgm:t>
    </dgm:pt>
    <dgm:pt modelId="{287EBC06-F994-460C-AC43-5DBD7FCD356C}" type="parTrans" cxnId="{90B87471-25C1-46CA-9BDF-2760CD8C5FC9}">
      <dgm:prSet/>
      <dgm:spPr/>
      <dgm:t>
        <a:bodyPr/>
        <a:lstStyle/>
        <a:p>
          <a:endParaRPr lang="es-HN"/>
        </a:p>
      </dgm:t>
    </dgm:pt>
    <dgm:pt modelId="{453C1F34-7944-466A-BB29-73A3750E4912}" type="sibTrans" cxnId="{90B87471-25C1-46CA-9BDF-2760CD8C5FC9}">
      <dgm:prSet/>
      <dgm:spPr/>
      <dgm:t>
        <a:bodyPr/>
        <a:lstStyle/>
        <a:p>
          <a:endParaRPr lang="es-HN"/>
        </a:p>
      </dgm:t>
    </dgm:pt>
    <dgm:pt modelId="{578D57C2-AAA8-4171-9715-B521D18748E1}" type="pres">
      <dgm:prSet presAssocID="{389EA7F7-C71F-4FD4-9F64-A8C474BD1944}" presName="linearFlow" presStyleCnt="0">
        <dgm:presLayoutVars>
          <dgm:dir/>
          <dgm:animLvl val="lvl"/>
          <dgm:resizeHandles/>
        </dgm:presLayoutVars>
      </dgm:prSet>
      <dgm:spPr/>
    </dgm:pt>
    <dgm:pt modelId="{418991E1-EBA0-4315-97A9-066ED1920706}" type="pres">
      <dgm:prSet presAssocID="{C4970E64-DA0E-4403-B961-1085649EA4A3}" presName="compositeNode" presStyleCnt="0">
        <dgm:presLayoutVars>
          <dgm:bulletEnabled val="1"/>
        </dgm:presLayoutVars>
      </dgm:prSet>
      <dgm:spPr/>
    </dgm:pt>
    <dgm:pt modelId="{D58CB33F-344A-48F5-BA08-A919C99B26B4}" type="pres">
      <dgm:prSet presAssocID="{C4970E64-DA0E-4403-B961-1085649EA4A3}" presName="image" presStyleLbl="fgImgPlace1" presStyleIdx="0" presStyleCnt="1" custLinFactNeighborX="1214" custLinFactNeighborY="-121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8176F4DC-9491-47C8-BB38-035D8DCB5334}" type="pres">
      <dgm:prSet presAssocID="{C4970E64-DA0E-4403-B961-1085649EA4A3}" presName="childNode" presStyleLbl="node1" presStyleIdx="0" presStyleCnt="1">
        <dgm:presLayoutVars>
          <dgm:bulletEnabled val="1"/>
        </dgm:presLayoutVars>
      </dgm:prSet>
      <dgm:spPr/>
    </dgm:pt>
    <dgm:pt modelId="{FC7E376D-C7F0-479D-B19F-A2E0EFCD2ACC}" type="pres">
      <dgm:prSet presAssocID="{C4970E64-DA0E-4403-B961-1085649EA4A3}" presName="parentNode" presStyleLbl="revTx" presStyleIdx="0" presStyleCnt="1" custLinFactNeighborX="6973" custLinFactNeighborY="-738">
        <dgm:presLayoutVars>
          <dgm:chMax val="0"/>
          <dgm:bulletEnabled val="1"/>
        </dgm:presLayoutVars>
      </dgm:prSet>
      <dgm:spPr/>
    </dgm:pt>
  </dgm:ptLst>
  <dgm:cxnLst>
    <dgm:cxn modelId="{061CF700-5845-49D9-915B-68E8686661B2}" srcId="{C4970E64-DA0E-4403-B961-1085649EA4A3}" destId="{C53F7547-2195-4167-B4A3-1E2D3AA2EBCE}" srcOrd="10" destOrd="0" parTransId="{009DA4CD-3C74-4744-9B7E-F6E0641655ED}" sibTransId="{F41DD720-2D62-4A22-9523-4F523C845A17}"/>
    <dgm:cxn modelId="{D7EF0D01-63E1-4CEB-9CBF-6308D3459573}" type="presOf" srcId="{518E336B-4416-4D88-9557-FB798DA9A6A4}" destId="{8176F4DC-9491-47C8-BB38-035D8DCB5334}" srcOrd="0" destOrd="8" presId="urn:microsoft.com/office/officeart/2005/8/layout/hList2"/>
    <dgm:cxn modelId="{A29E2801-F842-459C-AD3D-D6BCD31D7CEF}" type="presOf" srcId="{B3AAFF14-8726-4A3D-A865-6E86088B7635}" destId="{8176F4DC-9491-47C8-BB38-035D8DCB5334}" srcOrd="0" destOrd="4" presId="urn:microsoft.com/office/officeart/2005/8/layout/hList2"/>
    <dgm:cxn modelId="{8447AE05-FA7B-4ABC-9981-2ACE49F19649}" type="presOf" srcId="{00C73E17-2525-4BCE-9254-E85C10774C9E}" destId="{8176F4DC-9491-47C8-BB38-035D8DCB5334}" srcOrd="0" destOrd="0" presId="urn:microsoft.com/office/officeart/2005/8/layout/hList2"/>
    <dgm:cxn modelId="{6C98EB0B-2BE5-4CAC-A46C-E180D6FFBAAE}" srcId="{C4970E64-DA0E-4403-B961-1085649EA4A3}" destId="{518E336B-4416-4D88-9557-FB798DA9A6A4}" srcOrd="8" destOrd="0" parTransId="{D9ABDFFE-81FD-40F3-8B72-AED18F29A183}" sibTransId="{56B1910D-E6BC-475A-AD49-889DC022A27E}"/>
    <dgm:cxn modelId="{6DAE2C0C-E34F-48DC-A2CC-4EA8D520BF9F}" type="presOf" srcId="{6836793D-6B20-4EF4-BDFF-DF856E6432B5}" destId="{8176F4DC-9491-47C8-BB38-035D8DCB5334}" srcOrd="0" destOrd="1" presId="urn:microsoft.com/office/officeart/2005/8/layout/hList2"/>
    <dgm:cxn modelId="{609D8417-EDEF-4904-A418-AFFC346C2028}" srcId="{C4970E64-DA0E-4403-B961-1085649EA4A3}" destId="{E68DFE46-5F93-49D4-8EED-A9FF74A321A9}" srcOrd="3" destOrd="0" parTransId="{72EA44E4-BD9E-45C4-8B2E-3626DAB20619}" sibTransId="{6830C66D-8658-4AF6-883D-EE1F8DAAD2A6}"/>
    <dgm:cxn modelId="{BC9BB719-8596-4462-BA54-911F6C4BFFE1}" srcId="{C4970E64-DA0E-4403-B961-1085649EA4A3}" destId="{289D0FB3-C945-45E0-A18D-D826345618C0}" srcOrd="9" destOrd="0" parTransId="{6340BF57-4E5A-48C2-9D60-3BCFC3E4A720}" sibTransId="{467D1DDB-BFBB-4E59-A980-D3C351880CDF}"/>
    <dgm:cxn modelId="{98C6991F-DF44-4570-A49E-63926C171002}" srcId="{C4970E64-DA0E-4403-B961-1085649EA4A3}" destId="{00C73E17-2525-4BCE-9254-E85C10774C9E}" srcOrd="0" destOrd="0" parTransId="{399C3374-98E3-45D4-9957-546F252BF30E}" sibTransId="{900A37BB-2123-423D-A891-0B32CB7A5033}"/>
    <dgm:cxn modelId="{8664C129-5282-483C-A36D-1F2FB4751C6D}" srcId="{C4970E64-DA0E-4403-B961-1085649EA4A3}" destId="{B3AAFF14-8726-4A3D-A865-6E86088B7635}" srcOrd="4" destOrd="0" parTransId="{9EEB7B29-84E5-4F8D-957F-1CE889E2766D}" sibTransId="{4A9ED8DF-1D39-495C-ABAB-577DD078D4CA}"/>
    <dgm:cxn modelId="{A7C3EB2F-BD70-4803-8203-21AC190C69B0}" srcId="{389EA7F7-C71F-4FD4-9F64-A8C474BD1944}" destId="{C4970E64-DA0E-4403-B961-1085649EA4A3}" srcOrd="0" destOrd="0" parTransId="{08BEAD3E-AAD6-4992-AB3D-031CAE5759B0}" sibTransId="{92256874-9194-40B5-8C53-37C18064AFE9}"/>
    <dgm:cxn modelId="{3EAE835E-0483-4E0C-A9F4-CD26DE30C0B7}" srcId="{C4970E64-DA0E-4403-B961-1085649EA4A3}" destId="{221E85A1-CF62-4FBA-9785-837E342C8C85}" srcOrd="7" destOrd="0" parTransId="{1A8B5B17-F959-477C-95B1-04C10AAC5E8E}" sibTransId="{4EFD5001-053C-4292-9C88-FA1B62A53588}"/>
    <dgm:cxn modelId="{90B87471-25C1-46CA-9BDF-2760CD8C5FC9}" srcId="{C4970E64-DA0E-4403-B961-1085649EA4A3}" destId="{EF31CC0B-30ED-4465-8608-7087B134616B}" srcOrd="6" destOrd="0" parTransId="{287EBC06-F994-460C-AC43-5DBD7FCD356C}" sibTransId="{453C1F34-7944-466A-BB29-73A3750E4912}"/>
    <dgm:cxn modelId="{58DA507B-C60E-4DDB-8D1F-BEA0073A6152}" srcId="{C4970E64-DA0E-4403-B961-1085649EA4A3}" destId="{BACBC2E7-70C1-4E74-8B06-B6B8937B4D29}" srcOrd="5" destOrd="0" parTransId="{72C5C28A-8257-4B90-BF5D-5CE33616CD6A}" sibTransId="{4D06F861-1581-4EF7-9674-4DB0CEF6DC3C}"/>
    <dgm:cxn modelId="{C251598E-B758-40C6-B923-2C5540290F9E}" type="presOf" srcId="{EF31CC0B-30ED-4465-8608-7087B134616B}" destId="{8176F4DC-9491-47C8-BB38-035D8DCB5334}" srcOrd="0" destOrd="6" presId="urn:microsoft.com/office/officeart/2005/8/layout/hList2"/>
    <dgm:cxn modelId="{44630097-8E6E-4A64-A517-334ECA32CD3D}" type="presOf" srcId="{221E85A1-CF62-4FBA-9785-837E342C8C85}" destId="{8176F4DC-9491-47C8-BB38-035D8DCB5334}" srcOrd="0" destOrd="7" presId="urn:microsoft.com/office/officeart/2005/8/layout/hList2"/>
    <dgm:cxn modelId="{5371F59D-2A0A-464B-9222-40061FF56A36}" type="presOf" srcId="{E68DFE46-5F93-49D4-8EED-A9FF74A321A9}" destId="{8176F4DC-9491-47C8-BB38-035D8DCB5334}" srcOrd="0" destOrd="3" presId="urn:microsoft.com/office/officeart/2005/8/layout/hList2"/>
    <dgm:cxn modelId="{4C02FAA3-5792-4FB4-8F35-F9865F7B166F}" type="presOf" srcId="{C4970E64-DA0E-4403-B961-1085649EA4A3}" destId="{FC7E376D-C7F0-479D-B19F-A2E0EFCD2ACC}" srcOrd="0" destOrd="0" presId="urn:microsoft.com/office/officeart/2005/8/layout/hList2"/>
    <dgm:cxn modelId="{E8858AA8-CE50-4485-A70E-9B3CF740897D}" srcId="{C4970E64-DA0E-4403-B961-1085649EA4A3}" destId="{A7C96ACD-8369-45F5-8BE2-4A55FF2208DE}" srcOrd="2" destOrd="0" parTransId="{C55D6FEC-03B0-494C-A185-EE652475FF15}" sibTransId="{AF735923-0CFE-441B-9923-AEDD44BC964D}"/>
    <dgm:cxn modelId="{97AE27A9-4F38-42DF-9F20-ECB8FCB814F0}" type="presOf" srcId="{BACBC2E7-70C1-4E74-8B06-B6B8937B4D29}" destId="{8176F4DC-9491-47C8-BB38-035D8DCB5334}" srcOrd="0" destOrd="5" presId="urn:microsoft.com/office/officeart/2005/8/layout/hList2"/>
    <dgm:cxn modelId="{DEDCC3B6-9BEC-4A95-8A37-17F9AFE9293C}" type="presOf" srcId="{389EA7F7-C71F-4FD4-9F64-A8C474BD1944}" destId="{578D57C2-AAA8-4171-9715-B521D18748E1}" srcOrd="0" destOrd="0" presId="urn:microsoft.com/office/officeart/2005/8/layout/hList2"/>
    <dgm:cxn modelId="{1F19FFC1-0977-4CF3-9F27-50C123ADBAD9}" type="presOf" srcId="{C53F7547-2195-4167-B4A3-1E2D3AA2EBCE}" destId="{8176F4DC-9491-47C8-BB38-035D8DCB5334}" srcOrd="0" destOrd="10" presId="urn:microsoft.com/office/officeart/2005/8/layout/hList2"/>
    <dgm:cxn modelId="{E9B5ADD7-581C-47D6-8F3D-45ED41F425B5}" type="presOf" srcId="{A7C96ACD-8369-45F5-8BE2-4A55FF2208DE}" destId="{8176F4DC-9491-47C8-BB38-035D8DCB5334}" srcOrd="0" destOrd="2" presId="urn:microsoft.com/office/officeart/2005/8/layout/hList2"/>
    <dgm:cxn modelId="{BBE51FD9-6913-4221-97CE-9918CF785B72}" type="presOf" srcId="{289D0FB3-C945-45E0-A18D-D826345618C0}" destId="{8176F4DC-9491-47C8-BB38-035D8DCB5334}" srcOrd="0" destOrd="9" presId="urn:microsoft.com/office/officeart/2005/8/layout/hList2"/>
    <dgm:cxn modelId="{2DC042FD-2EE8-46BE-B6E6-41D94C2A4FBC}" srcId="{C4970E64-DA0E-4403-B961-1085649EA4A3}" destId="{6836793D-6B20-4EF4-BDFF-DF856E6432B5}" srcOrd="1" destOrd="0" parTransId="{FDCE1A87-087E-4EC1-A6C9-9960D92BE67F}" sibTransId="{9929EBBC-DA3B-4EA6-A0A1-EFF0AD4FAEE3}"/>
    <dgm:cxn modelId="{B25CDB3E-B308-4DA4-AA15-C4129FA76E0B}" type="presParOf" srcId="{578D57C2-AAA8-4171-9715-B521D18748E1}" destId="{418991E1-EBA0-4315-97A9-066ED1920706}" srcOrd="0" destOrd="0" presId="urn:microsoft.com/office/officeart/2005/8/layout/hList2"/>
    <dgm:cxn modelId="{6BECC1A0-B420-4C6C-8E37-416DDB98B3EB}" type="presParOf" srcId="{418991E1-EBA0-4315-97A9-066ED1920706}" destId="{D58CB33F-344A-48F5-BA08-A919C99B26B4}" srcOrd="0" destOrd="0" presId="urn:microsoft.com/office/officeart/2005/8/layout/hList2"/>
    <dgm:cxn modelId="{5317853D-A692-4319-8803-CC00991C3D1F}" type="presParOf" srcId="{418991E1-EBA0-4315-97A9-066ED1920706}" destId="{8176F4DC-9491-47C8-BB38-035D8DCB5334}" srcOrd="1" destOrd="0" presId="urn:microsoft.com/office/officeart/2005/8/layout/hList2"/>
    <dgm:cxn modelId="{1DD3F353-009A-4ACE-8A3A-74CB6B073623}" type="presParOf" srcId="{418991E1-EBA0-4315-97A9-066ED1920706}" destId="{FC7E376D-C7F0-479D-B19F-A2E0EFCD2AC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89EA7F7-C71F-4FD4-9F64-A8C474BD1944}" type="doc">
      <dgm:prSet loTypeId="urn:microsoft.com/office/officeart/2005/8/layout/hList2" loCatId="picture" qsTypeId="urn:microsoft.com/office/officeart/2005/8/quickstyle/3d1" qsCatId="3D" csTypeId="urn:microsoft.com/office/officeart/2005/8/colors/accent1_2" csCatId="accent1" phldr="1"/>
      <dgm:spPr/>
      <dgm:t>
        <a:bodyPr/>
        <a:lstStyle/>
        <a:p>
          <a:endParaRPr lang="es-HN"/>
        </a:p>
      </dgm:t>
    </dgm:pt>
    <dgm:pt modelId="{C4970E64-DA0E-4403-B961-1085649EA4A3}">
      <dgm:prSet phldrT="[Texto]"/>
      <dgm:spPr/>
      <dgm:t>
        <a:bodyPr/>
        <a:lstStyle/>
        <a:p>
          <a:endParaRPr lang="es-HN"/>
        </a:p>
        <a:p>
          <a:endParaRPr lang="es-HN"/>
        </a:p>
      </dgm:t>
    </dgm:pt>
    <dgm:pt modelId="{08BEAD3E-AAD6-4992-AB3D-031CAE5759B0}" type="parTrans" cxnId="{A7C3EB2F-BD70-4803-8203-21AC190C69B0}">
      <dgm:prSet/>
      <dgm:spPr/>
      <dgm:t>
        <a:bodyPr/>
        <a:lstStyle/>
        <a:p>
          <a:endParaRPr lang="es-HN"/>
        </a:p>
      </dgm:t>
    </dgm:pt>
    <dgm:pt modelId="{92256874-9194-40B5-8C53-37C18064AFE9}" type="sibTrans" cxnId="{A7C3EB2F-BD70-4803-8203-21AC190C69B0}">
      <dgm:prSet/>
      <dgm:spPr/>
      <dgm:t>
        <a:bodyPr/>
        <a:lstStyle/>
        <a:p>
          <a:endParaRPr lang="es-HN"/>
        </a:p>
      </dgm:t>
    </dgm:pt>
    <dgm:pt modelId="{C53F7547-2195-4167-B4A3-1E2D3AA2EBCE}">
      <dgm:prSet custT="1"/>
      <dgm:spPr>
        <a:solidFill>
          <a:srgbClr val="0070C0"/>
        </a:solidFill>
      </dgm:spPr>
      <dgm:t>
        <a:bodyPr/>
        <a:lstStyle/>
        <a:p>
          <a:r>
            <a:rPr lang="es-HN">
              <a:noFill/>
            </a:rPr>
            <a:t> </a:t>
          </a:r>
        </a:p>
      </dgm:t>
    </dgm:pt>
    <dgm:pt modelId="{009DA4CD-3C74-4744-9B7E-F6E0641655ED}" type="parTrans" cxnId="{061CF700-5845-49D9-915B-68E8686661B2}">
      <dgm:prSet/>
      <dgm:spPr/>
      <dgm:t>
        <a:bodyPr/>
        <a:lstStyle/>
        <a:p>
          <a:endParaRPr lang="es-HN"/>
        </a:p>
      </dgm:t>
    </dgm:pt>
    <dgm:pt modelId="{F41DD720-2D62-4A22-9523-4F523C845A17}" type="sibTrans" cxnId="{061CF700-5845-49D9-915B-68E8686661B2}">
      <dgm:prSet/>
      <dgm:spPr/>
      <dgm:t>
        <a:bodyPr/>
        <a:lstStyle/>
        <a:p>
          <a:endParaRPr lang="es-HN"/>
        </a:p>
      </dgm:t>
    </dgm:pt>
    <dgm:pt modelId="{00C73E17-2525-4BCE-9254-E85C10774C9E}">
      <dgm:prSet custT="1"/>
      <dgm:spPr>
        <a:blipFill>
          <a:blip xmlns:r="http://schemas.openxmlformats.org/officeDocument/2006/relationships" r:embed="rId1"/>
          <a:stretch>
            <a:fillRect/>
          </a:stretch>
        </a:blipFill>
      </dgm:spPr>
      <dgm:t>
        <a:bodyPr/>
        <a:lstStyle/>
        <a:p>
          <a:r>
            <a:rPr lang="es-HN">
              <a:noFill/>
            </a:rPr>
            <a:t> </a:t>
          </a:r>
        </a:p>
      </dgm:t>
    </dgm:pt>
    <dgm:pt modelId="{399C3374-98E3-45D4-9957-546F252BF30E}" type="parTrans" cxnId="{98C6991F-DF44-4570-A49E-63926C171002}">
      <dgm:prSet/>
      <dgm:spPr/>
      <dgm:t>
        <a:bodyPr/>
        <a:lstStyle/>
        <a:p>
          <a:endParaRPr lang="es-HN"/>
        </a:p>
      </dgm:t>
    </dgm:pt>
    <dgm:pt modelId="{900A37BB-2123-423D-A891-0B32CB7A5033}" type="sibTrans" cxnId="{98C6991F-DF44-4570-A49E-63926C171002}">
      <dgm:prSet/>
      <dgm:spPr/>
      <dgm:t>
        <a:bodyPr/>
        <a:lstStyle/>
        <a:p>
          <a:endParaRPr lang="es-HN"/>
        </a:p>
      </dgm:t>
    </dgm:pt>
    <dgm:pt modelId="{A7C96ACD-8369-45F5-8BE2-4A55FF2208DE}">
      <dgm:prSet custT="1"/>
      <dgm:spPr>
        <a:solidFill>
          <a:srgbClr val="0070C0"/>
        </a:solidFill>
      </dgm:spPr>
      <dgm:t>
        <a:bodyPr/>
        <a:lstStyle/>
        <a:p>
          <a:r>
            <a:rPr lang="es-HN">
              <a:noFill/>
            </a:rPr>
            <a:t> </a:t>
          </a:r>
        </a:p>
      </dgm:t>
    </dgm:pt>
    <dgm:pt modelId="{C55D6FEC-03B0-494C-A185-EE652475FF15}" type="parTrans" cxnId="{E8858AA8-CE50-4485-A70E-9B3CF740897D}">
      <dgm:prSet/>
      <dgm:spPr/>
      <dgm:t>
        <a:bodyPr/>
        <a:lstStyle/>
        <a:p>
          <a:endParaRPr lang="es-HN"/>
        </a:p>
      </dgm:t>
    </dgm:pt>
    <dgm:pt modelId="{AF735923-0CFE-441B-9923-AEDD44BC964D}" type="sibTrans" cxnId="{E8858AA8-CE50-4485-A70E-9B3CF740897D}">
      <dgm:prSet/>
      <dgm:spPr/>
      <dgm:t>
        <a:bodyPr/>
        <a:lstStyle/>
        <a:p>
          <a:endParaRPr lang="es-HN"/>
        </a:p>
      </dgm:t>
    </dgm:pt>
    <dgm:pt modelId="{6836793D-6B20-4EF4-BDFF-DF856E6432B5}">
      <dgm:prSet custT="1"/>
      <dgm:spPr>
        <a:solidFill>
          <a:srgbClr val="0070C0"/>
        </a:solidFill>
      </dgm:spPr>
      <dgm:t>
        <a:bodyPr/>
        <a:lstStyle/>
        <a:p>
          <a:r>
            <a:rPr lang="es-HN">
              <a:noFill/>
            </a:rPr>
            <a:t> </a:t>
          </a:r>
        </a:p>
      </dgm:t>
    </dgm:pt>
    <dgm:pt modelId="{FDCE1A87-087E-4EC1-A6C9-9960D92BE67F}" type="parTrans" cxnId="{2DC042FD-2EE8-46BE-B6E6-41D94C2A4FBC}">
      <dgm:prSet/>
      <dgm:spPr/>
      <dgm:t>
        <a:bodyPr/>
        <a:lstStyle/>
        <a:p>
          <a:endParaRPr lang="es-HN"/>
        </a:p>
      </dgm:t>
    </dgm:pt>
    <dgm:pt modelId="{9929EBBC-DA3B-4EA6-A0A1-EFF0AD4FAEE3}" type="sibTrans" cxnId="{2DC042FD-2EE8-46BE-B6E6-41D94C2A4FBC}">
      <dgm:prSet/>
      <dgm:spPr/>
      <dgm:t>
        <a:bodyPr/>
        <a:lstStyle/>
        <a:p>
          <a:endParaRPr lang="es-HN"/>
        </a:p>
      </dgm:t>
    </dgm:pt>
    <dgm:pt modelId="{BACBC2E7-70C1-4E74-8B06-B6B8937B4D29}">
      <dgm:prSet custT="1"/>
      <dgm:spPr>
        <a:solidFill>
          <a:srgbClr val="0070C0"/>
        </a:solidFill>
      </dgm:spPr>
      <dgm:t>
        <a:bodyPr/>
        <a:lstStyle/>
        <a:p>
          <a:r>
            <a:rPr lang="es-HN">
              <a:noFill/>
            </a:rPr>
            <a:t> </a:t>
          </a:r>
        </a:p>
      </dgm:t>
    </dgm:pt>
    <dgm:pt modelId="{72C5C28A-8257-4B90-BF5D-5CE33616CD6A}" type="parTrans" cxnId="{58DA507B-C60E-4DDB-8D1F-BEA0073A6152}">
      <dgm:prSet/>
      <dgm:spPr/>
      <dgm:t>
        <a:bodyPr/>
        <a:lstStyle/>
        <a:p>
          <a:endParaRPr lang="es-HN"/>
        </a:p>
      </dgm:t>
    </dgm:pt>
    <dgm:pt modelId="{4D06F861-1581-4EF7-9674-4DB0CEF6DC3C}" type="sibTrans" cxnId="{58DA507B-C60E-4DDB-8D1F-BEA0073A6152}">
      <dgm:prSet/>
      <dgm:spPr/>
      <dgm:t>
        <a:bodyPr/>
        <a:lstStyle/>
        <a:p>
          <a:endParaRPr lang="es-HN"/>
        </a:p>
      </dgm:t>
    </dgm:pt>
    <dgm:pt modelId="{E68DFE46-5F93-49D4-8EED-A9FF74A321A9}">
      <dgm:prSet custT="1"/>
      <dgm:spPr>
        <a:solidFill>
          <a:srgbClr val="0070C0"/>
        </a:solidFill>
      </dgm:spPr>
      <dgm:t>
        <a:bodyPr/>
        <a:lstStyle/>
        <a:p>
          <a:r>
            <a:rPr lang="es-HN">
              <a:noFill/>
            </a:rPr>
            <a:t> </a:t>
          </a:r>
        </a:p>
      </dgm:t>
    </dgm:pt>
    <dgm:pt modelId="{72EA44E4-BD9E-45C4-8B2E-3626DAB20619}" type="parTrans" cxnId="{609D8417-EDEF-4904-A418-AFFC346C2028}">
      <dgm:prSet/>
      <dgm:spPr/>
      <dgm:t>
        <a:bodyPr/>
        <a:lstStyle/>
        <a:p>
          <a:endParaRPr lang="es-HN"/>
        </a:p>
      </dgm:t>
    </dgm:pt>
    <dgm:pt modelId="{6830C66D-8658-4AF6-883D-EE1F8DAAD2A6}" type="sibTrans" cxnId="{609D8417-EDEF-4904-A418-AFFC346C2028}">
      <dgm:prSet/>
      <dgm:spPr/>
      <dgm:t>
        <a:bodyPr/>
        <a:lstStyle/>
        <a:p>
          <a:endParaRPr lang="es-HN"/>
        </a:p>
      </dgm:t>
    </dgm:pt>
    <dgm:pt modelId="{B3AAFF14-8726-4A3D-A865-6E86088B7635}">
      <dgm:prSet custT="1"/>
      <dgm:spPr>
        <a:solidFill>
          <a:srgbClr val="0070C0"/>
        </a:solidFill>
      </dgm:spPr>
      <dgm:t>
        <a:bodyPr/>
        <a:lstStyle/>
        <a:p>
          <a:r>
            <a:rPr lang="es-HN">
              <a:noFill/>
            </a:rPr>
            <a:t> </a:t>
          </a:r>
        </a:p>
      </dgm:t>
    </dgm:pt>
    <dgm:pt modelId="{9EEB7B29-84E5-4F8D-957F-1CE889E2766D}" type="parTrans" cxnId="{8664C129-5282-483C-A36D-1F2FB4751C6D}">
      <dgm:prSet/>
      <dgm:spPr/>
      <dgm:t>
        <a:bodyPr/>
        <a:lstStyle/>
        <a:p>
          <a:endParaRPr lang="es-HN"/>
        </a:p>
      </dgm:t>
    </dgm:pt>
    <dgm:pt modelId="{4A9ED8DF-1D39-495C-ABAB-577DD078D4CA}" type="sibTrans" cxnId="{8664C129-5282-483C-A36D-1F2FB4751C6D}">
      <dgm:prSet/>
      <dgm:spPr/>
      <dgm:t>
        <a:bodyPr/>
        <a:lstStyle/>
        <a:p>
          <a:endParaRPr lang="es-HN"/>
        </a:p>
      </dgm:t>
    </dgm:pt>
    <dgm:pt modelId="{289D0FB3-C945-45E0-A18D-D826345618C0}">
      <dgm:prSet custT="1"/>
      <dgm:spPr>
        <a:solidFill>
          <a:srgbClr val="0070C0"/>
        </a:solidFill>
      </dgm:spPr>
      <dgm:t>
        <a:bodyPr/>
        <a:lstStyle/>
        <a:p>
          <a:r>
            <a:rPr lang="es-HN">
              <a:noFill/>
            </a:rPr>
            <a:t> </a:t>
          </a:r>
        </a:p>
      </dgm:t>
    </dgm:pt>
    <dgm:pt modelId="{6340BF57-4E5A-48C2-9D60-3BCFC3E4A720}" type="parTrans" cxnId="{BC9BB719-8596-4462-BA54-911F6C4BFFE1}">
      <dgm:prSet/>
      <dgm:spPr/>
      <dgm:t>
        <a:bodyPr/>
        <a:lstStyle/>
        <a:p>
          <a:endParaRPr lang="es-HN"/>
        </a:p>
      </dgm:t>
    </dgm:pt>
    <dgm:pt modelId="{467D1DDB-BFBB-4E59-A980-D3C351880CDF}" type="sibTrans" cxnId="{BC9BB719-8596-4462-BA54-911F6C4BFFE1}">
      <dgm:prSet/>
      <dgm:spPr/>
      <dgm:t>
        <a:bodyPr/>
        <a:lstStyle/>
        <a:p>
          <a:endParaRPr lang="es-HN"/>
        </a:p>
      </dgm:t>
    </dgm:pt>
    <dgm:pt modelId="{518E336B-4416-4D88-9557-FB798DA9A6A4}">
      <dgm:prSet custT="1"/>
      <dgm:spPr>
        <a:solidFill>
          <a:srgbClr val="0070C0"/>
        </a:solidFill>
      </dgm:spPr>
      <dgm:t>
        <a:bodyPr/>
        <a:lstStyle/>
        <a:p>
          <a:r>
            <a:rPr lang="es-HN">
              <a:noFill/>
            </a:rPr>
            <a:t> </a:t>
          </a:r>
        </a:p>
      </dgm:t>
    </dgm:pt>
    <dgm:pt modelId="{D9ABDFFE-81FD-40F3-8B72-AED18F29A183}" type="parTrans" cxnId="{6C98EB0B-2BE5-4CAC-A46C-E180D6FFBAAE}">
      <dgm:prSet/>
      <dgm:spPr/>
      <dgm:t>
        <a:bodyPr/>
        <a:lstStyle/>
        <a:p>
          <a:endParaRPr lang="es-HN"/>
        </a:p>
      </dgm:t>
    </dgm:pt>
    <dgm:pt modelId="{56B1910D-E6BC-475A-AD49-889DC022A27E}" type="sibTrans" cxnId="{6C98EB0B-2BE5-4CAC-A46C-E180D6FFBAAE}">
      <dgm:prSet/>
      <dgm:spPr/>
      <dgm:t>
        <a:bodyPr/>
        <a:lstStyle/>
        <a:p>
          <a:endParaRPr lang="es-HN"/>
        </a:p>
      </dgm:t>
    </dgm:pt>
    <dgm:pt modelId="{221E85A1-CF62-4FBA-9785-837E342C8C85}">
      <dgm:prSet custT="1"/>
      <dgm:spPr>
        <a:solidFill>
          <a:srgbClr val="0070C0"/>
        </a:solidFill>
      </dgm:spPr>
      <dgm:t>
        <a:bodyPr/>
        <a:lstStyle/>
        <a:p>
          <a:r>
            <a:rPr lang="es-HN">
              <a:noFill/>
            </a:rPr>
            <a:t> </a:t>
          </a:r>
        </a:p>
      </dgm:t>
    </dgm:pt>
    <dgm:pt modelId="{1A8B5B17-F959-477C-95B1-04C10AAC5E8E}" type="parTrans" cxnId="{3EAE835E-0483-4E0C-A9F4-CD26DE30C0B7}">
      <dgm:prSet/>
      <dgm:spPr/>
      <dgm:t>
        <a:bodyPr/>
        <a:lstStyle/>
        <a:p>
          <a:endParaRPr lang="es-HN"/>
        </a:p>
      </dgm:t>
    </dgm:pt>
    <dgm:pt modelId="{4EFD5001-053C-4292-9C88-FA1B62A53588}" type="sibTrans" cxnId="{3EAE835E-0483-4E0C-A9F4-CD26DE30C0B7}">
      <dgm:prSet/>
      <dgm:spPr/>
      <dgm:t>
        <a:bodyPr/>
        <a:lstStyle/>
        <a:p>
          <a:endParaRPr lang="es-HN"/>
        </a:p>
      </dgm:t>
    </dgm:pt>
    <dgm:pt modelId="{EF31CC0B-30ED-4465-8608-7087B134616B}">
      <dgm:prSet custT="1"/>
      <dgm:spPr>
        <a:solidFill>
          <a:srgbClr val="0070C0"/>
        </a:solidFill>
      </dgm:spPr>
      <dgm:t>
        <a:bodyPr/>
        <a:lstStyle/>
        <a:p>
          <a:r>
            <a:rPr lang="es-HN">
              <a:noFill/>
            </a:rPr>
            <a:t> </a:t>
          </a:r>
        </a:p>
      </dgm:t>
    </dgm:pt>
    <dgm:pt modelId="{287EBC06-F994-460C-AC43-5DBD7FCD356C}" type="parTrans" cxnId="{90B87471-25C1-46CA-9BDF-2760CD8C5FC9}">
      <dgm:prSet/>
      <dgm:spPr/>
      <dgm:t>
        <a:bodyPr/>
        <a:lstStyle/>
        <a:p>
          <a:endParaRPr lang="es-HN"/>
        </a:p>
      </dgm:t>
    </dgm:pt>
    <dgm:pt modelId="{453C1F34-7944-466A-BB29-73A3750E4912}" type="sibTrans" cxnId="{90B87471-25C1-46CA-9BDF-2760CD8C5FC9}">
      <dgm:prSet/>
      <dgm:spPr/>
      <dgm:t>
        <a:bodyPr/>
        <a:lstStyle/>
        <a:p>
          <a:endParaRPr lang="es-HN"/>
        </a:p>
      </dgm:t>
    </dgm:pt>
    <dgm:pt modelId="{578D57C2-AAA8-4171-9715-B521D18748E1}" type="pres">
      <dgm:prSet presAssocID="{389EA7F7-C71F-4FD4-9F64-A8C474BD1944}" presName="linearFlow" presStyleCnt="0">
        <dgm:presLayoutVars>
          <dgm:dir/>
          <dgm:animLvl val="lvl"/>
          <dgm:resizeHandles/>
        </dgm:presLayoutVars>
      </dgm:prSet>
      <dgm:spPr/>
    </dgm:pt>
    <dgm:pt modelId="{418991E1-EBA0-4315-97A9-066ED1920706}" type="pres">
      <dgm:prSet presAssocID="{C4970E64-DA0E-4403-B961-1085649EA4A3}" presName="compositeNode" presStyleCnt="0">
        <dgm:presLayoutVars>
          <dgm:bulletEnabled val="1"/>
        </dgm:presLayoutVars>
      </dgm:prSet>
      <dgm:spPr/>
    </dgm:pt>
    <dgm:pt modelId="{D58CB33F-344A-48F5-BA08-A919C99B26B4}" type="pres">
      <dgm:prSet presAssocID="{C4970E64-DA0E-4403-B961-1085649EA4A3}" presName="image" presStyleLbl="fgImgPlace1" presStyleIdx="0" presStyleCnt="1" custLinFactNeighborX="1214" custLinFactNeighborY="-121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dgm:spPr>
    </dgm:pt>
    <dgm:pt modelId="{8176F4DC-9491-47C8-BB38-035D8DCB5334}" type="pres">
      <dgm:prSet presAssocID="{C4970E64-DA0E-4403-B961-1085649EA4A3}" presName="childNode" presStyleLbl="node1" presStyleIdx="0" presStyleCnt="1">
        <dgm:presLayoutVars>
          <dgm:bulletEnabled val="1"/>
        </dgm:presLayoutVars>
      </dgm:prSet>
      <dgm:spPr/>
    </dgm:pt>
    <dgm:pt modelId="{FC7E376D-C7F0-479D-B19F-A2E0EFCD2ACC}" type="pres">
      <dgm:prSet presAssocID="{C4970E64-DA0E-4403-B961-1085649EA4A3}" presName="parentNode" presStyleLbl="revTx" presStyleIdx="0" presStyleCnt="1" custLinFactNeighborX="6973" custLinFactNeighborY="-738">
        <dgm:presLayoutVars>
          <dgm:chMax val="0"/>
          <dgm:bulletEnabled val="1"/>
        </dgm:presLayoutVars>
      </dgm:prSet>
      <dgm:spPr/>
    </dgm:pt>
  </dgm:ptLst>
  <dgm:cxnLst>
    <dgm:cxn modelId="{061CF700-5845-49D9-915B-68E8686661B2}" srcId="{C4970E64-DA0E-4403-B961-1085649EA4A3}" destId="{C53F7547-2195-4167-B4A3-1E2D3AA2EBCE}" srcOrd="10" destOrd="0" parTransId="{009DA4CD-3C74-4744-9B7E-F6E0641655ED}" sibTransId="{F41DD720-2D62-4A22-9523-4F523C845A17}"/>
    <dgm:cxn modelId="{D7EF0D01-63E1-4CEB-9CBF-6308D3459573}" type="presOf" srcId="{518E336B-4416-4D88-9557-FB798DA9A6A4}" destId="{8176F4DC-9491-47C8-BB38-035D8DCB5334}" srcOrd="0" destOrd="8" presId="urn:microsoft.com/office/officeart/2005/8/layout/hList2"/>
    <dgm:cxn modelId="{A29E2801-F842-459C-AD3D-D6BCD31D7CEF}" type="presOf" srcId="{B3AAFF14-8726-4A3D-A865-6E86088B7635}" destId="{8176F4DC-9491-47C8-BB38-035D8DCB5334}" srcOrd="0" destOrd="4" presId="urn:microsoft.com/office/officeart/2005/8/layout/hList2"/>
    <dgm:cxn modelId="{8447AE05-FA7B-4ABC-9981-2ACE49F19649}" type="presOf" srcId="{00C73E17-2525-4BCE-9254-E85C10774C9E}" destId="{8176F4DC-9491-47C8-BB38-035D8DCB5334}" srcOrd="0" destOrd="0" presId="urn:microsoft.com/office/officeart/2005/8/layout/hList2"/>
    <dgm:cxn modelId="{6C98EB0B-2BE5-4CAC-A46C-E180D6FFBAAE}" srcId="{C4970E64-DA0E-4403-B961-1085649EA4A3}" destId="{518E336B-4416-4D88-9557-FB798DA9A6A4}" srcOrd="8" destOrd="0" parTransId="{D9ABDFFE-81FD-40F3-8B72-AED18F29A183}" sibTransId="{56B1910D-E6BC-475A-AD49-889DC022A27E}"/>
    <dgm:cxn modelId="{6DAE2C0C-E34F-48DC-A2CC-4EA8D520BF9F}" type="presOf" srcId="{6836793D-6B20-4EF4-BDFF-DF856E6432B5}" destId="{8176F4DC-9491-47C8-BB38-035D8DCB5334}" srcOrd="0" destOrd="1" presId="urn:microsoft.com/office/officeart/2005/8/layout/hList2"/>
    <dgm:cxn modelId="{609D8417-EDEF-4904-A418-AFFC346C2028}" srcId="{C4970E64-DA0E-4403-B961-1085649EA4A3}" destId="{E68DFE46-5F93-49D4-8EED-A9FF74A321A9}" srcOrd="3" destOrd="0" parTransId="{72EA44E4-BD9E-45C4-8B2E-3626DAB20619}" sibTransId="{6830C66D-8658-4AF6-883D-EE1F8DAAD2A6}"/>
    <dgm:cxn modelId="{BC9BB719-8596-4462-BA54-911F6C4BFFE1}" srcId="{C4970E64-DA0E-4403-B961-1085649EA4A3}" destId="{289D0FB3-C945-45E0-A18D-D826345618C0}" srcOrd="9" destOrd="0" parTransId="{6340BF57-4E5A-48C2-9D60-3BCFC3E4A720}" sibTransId="{467D1DDB-BFBB-4E59-A980-D3C351880CDF}"/>
    <dgm:cxn modelId="{98C6991F-DF44-4570-A49E-63926C171002}" srcId="{C4970E64-DA0E-4403-B961-1085649EA4A3}" destId="{00C73E17-2525-4BCE-9254-E85C10774C9E}" srcOrd="0" destOrd="0" parTransId="{399C3374-98E3-45D4-9957-546F252BF30E}" sibTransId="{900A37BB-2123-423D-A891-0B32CB7A5033}"/>
    <dgm:cxn modelId="{8664C129-5282-483C-A36D-1F2FB4751C6D}" srcId="{C4970E64-DA0E-4403-B961-1085649EA4A3}" destId="{B3AAFF14-8726-4A3D-A865-6E86088B7635}" srcOrd="4" destOrd="0" parTransId="{9EEB7B29-84E5-4F8D-957F-1CE889E2766D}" sibTransId="{4A9ED8DF-1D39-495C-ABAB-577DD078D4CA}"/>
    <dgm:cxn modelId="{A7C3EB2F-BD70-4803-8203-21AC190C69B0}" srcId="{389EA7F7-C71F-4FD4-9F64-A8C474BD1944}" destId="{C4970E64-DA0E-4403-B961-1085649EA4A3}" srcOrd="0" destOrd="0" parTransId="{08BEAD3E-AAD6-4992-AB3D-031CAE5759B0}" sibTransId="{92256874-9194-40B5-8C53-37C18064AFE9}"/>
    <dgm:cxn modelId="{3EAE835E-0483-4E0C-A9F4-CD26DE30C0B7}" srcId="{C4970E64-DA0E-4403-B961-1085649EA4A3}" destId="{221E85A1-CF62-4FBA-9785-837E342C8C85}" srcOrd="7" destOrd="0" parTransId="{1A8B5B17-F959-477C-95B1-04C10AAC5E8E}" sibTransId="{4EFD5001-053C-4292-9C88-FA1B62A53588}"/>
    <dgm:cxn modelId="{90B87471-25C1-46CA-9BDF-2760CD8C5FC9}" srcId="{C4970E64-DA0E-4403-B961-1085649EA4A3}" destId="{EF31CC0B-30ED-4465-8608-7087B134616B}" srcOrd="6" destOrd="0" parTransId="{287EBC06-F994-460C-AC43-5DBD7FCD356C}" sibTransId="{453C1F34-7944-466A-BB29-73A3750E4912}"/>
    <dgm:cxn modelId="{58DA507B-C60E-4DDB-8D1F-BEA0073A6152}" srcId="{C4970E64-DA0E-4403-B961-1085649EA4A3}" destId="{BACBC2E7-70C1-4E74-8B06-B6B8937B4D29}" srcOrd="5" destOrd="0" parTransId="{72C5C28A-8257-4B90-BF5D-5CE33616CD6A}" sibTransId="{4D06F861-1581-4EF7-9674-4DB0CEF6DC3C}"/>
    <dgm:cxn modelId="{C251598E-B758-40C6-B923-2C5540290F9E}" type="presOf" srcId="{EF31CC0B-30ED-4465-8608-7087B134616B}" destId="{8176F4DC-9491-47C8-BB38-035D8DCB5334}" srcOrd="0" destOrd="6" presId="urn:microsoft.com/office/officeart/2005/8/layout/hList2"/>
    <dgm:cxn modelId="{44630097-8E6E-4A64-A517-334ECA32CD3D}" type="presOf" srcId="{221E85A1-CF62-4FBA-9785-837E342C8C85}" destId="{8176F4DC-9491-47C8-BB38-035D8DCB5334}" srcOrd="0" destOrd="7" presId="urn:microsoft.com/office/officeart/2005/8/layout/hList2"/>
    <dgm:cxn modelId="{5371F59D-2A0A-464B-9222-40061FF56A36}" type="presOf" srcId="{E68DFE46-5F93-49D4-8EED-A9FF74A321A9}" destId="{8176F4DC-9491-47C8-BB38-035D8DCB5334}" srcOrd="0" destOrd="3" presId="urn:microsoft.com/office/officeart/2005/8/layout/hList2"/>
    <dgm:cxn modelId="{4C02FAA3-5792-4FB4-8F35-F9865F7B166F}" type="presOf" srcId="{C4970E64-DA0E-4403-B961-1085649EA4A3}" destId="{FC7E376D-C7F0-479D-B19F-A2E0EFCD2ACC}" srcOrd="0" destOrd="0" presId="urn:microsoft.com/office/officeart/2005/8/layout/hList2"/>
    <dgm:cxn modelId="{E8858AA8-CE50-4485-A70E-9B3CF740897D}" srcId="{C4970E64-DA0E-4403-B961-1085649EA4A3}" destId="{A7C96ACD-8369-45F5-8BE2-4A55FF2208DE}" srcOrd="2" destOrd="0" parTransId="{C55D6FEC-03B0-494C-A185-EE652475FF15}" sibTransId="{AF735923-0CFE-441B-9923-AEDD44BC964D}"/>
    <dgm:cxn modelId="{97AE27A9-4F38-42DF-9F20-ECB8FCB814F0}" type="presOf" srcId="{BACBC2E7-70C1-4E74-8B06-B6B8937B4D29}" destId="{8176F4DC-9491-47C8-BB38-035D8DCB5334}" srcOrd="0" destOrd="5" presId="urn:microsoft.com/office/officeart/2005/8/layout/hList2"/>
    <dgm:cxn modelId="{DEDCC3B6-9BEC-4A95-8A37-17F9AFE9293C}" type="presOf" srcId="{389EA7F7-C71F-4FD4-9F64-A8C474BD1944}" destId="{578D57C2-AAA8-4171-9715-B521D18748E1}" srcOrd="0" destOrd="0" presId="urn:microsoft.com/office/officeart/2005/8/layout/hList2"/>
    <dgm:cxn modelId="{1F19FFC1-0977-4CF3-9F27-50C123ADBAD9}" type="presOf" srcId="{C53F7547-2195-4167-B4A3-1E2D3AA2EBCE}" destId="{8176F4DC-9491-47C8-BB38-035D8DCB5334}" srcOrd="0" destOrd="10" presId="urn:microsoft.com/office/officeart/2005/8/layout/hList2"/>
    <dgm:cxn modelId="{E9B5ADD7-581C-47D6-8F3D-45ED41F425B5}" type="presOf" srcId="{A7C96ACD-8369-45F5-8BE2-4A55FF2208DE}" destId="{8176F4DC-9491-47C8-BB38-035D8DCB5334}" srcOrd="0" destOrd="2" presId="urn:microsoft.com/office/officeart/2005/8/layout/hList2"/>
    <dgm:cxn modelId="{BBE51FD9-6913-4221-97CE-9918CF785B72}" type="presOf" srcId="{289D0FB3-C945-45E0-A18D-D826345618C0}" destId="{8176F4DC-9491-47C8-BB38-035D8DCB5334}" srcOrd="0" destOrd="9" presId="urn:microsoft.com/office/officeart/2005/8/layout/hList2"/>
    <dgm:cxn modelId="{2DC042FD-2EE8-46BE-B6E6-41D94C2A4FBC}" srcId="{C4970E64-DA0E-4403-B961-1085649EA4A3}" destId="{6836793D-6B20-4EF4-BDFF-DF856E6432B5}" srcOrd="1" destOrd="0" parTransId="{FDCE1A87-087E-4EC1-A6C9-9960D92BE67F}" sibTransId="{9929EBBC-DA3B-4EA6-A0A1-EFF0AD4FAEE3}"/>
    <dgm:cxn modelId="{B25CDB3E-B308-4DA4-AA15-C4129FA76E0B}" type="presParOf" srcId="{578D57C2-AAA8-4171-9715-B521D18748E1}" destId="{418991E1-EBA0-4315-97A9-066ED1920706}" srcOrd="0" destOrd="0" presId="urn:microsoft.com/office/officeart/2005/8/layout/hList2"/>
    <dgm:cxn modelId="{6BECC1A0-B420-4C6C-8E37-416DDB98B3EB}" type="presParOf" srcId="{418991E1-EBA0-4315-97A9-066ED1920706}" destId="{D58CB33F-344A-48F5-BA08-A919C99B26B4}" srcOrd="0" destOrd="0" presId="urn:microsoft.com/office/officeart/2005/8/layout/hList2"/>
    <dgm:cxn modelId="{5317853D-A692-4319-8803-CC00991C3D1F}" type="presParOf" srcId="{418991E1-EBA0-4315-97A9-066ED1920706}" destId="{8176F4DC-9491-47C8-BB38-035D8DCB5334}" srcOrd="1" destOrd="0" presId="urn:microsoft.com/office/officeart/2005/8/layout/hList2"/>
    <dgm:cxn modelId="{1DD3F353-009A-4ACE-8A3A-74CB6B073623}" type="presParOf" srcId="{418991E1-EBA0-4315-97A9-066ED1920706}" destId="{FC7E376D-C7F0-479D-B19F-A2E0EFCD2AC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980C57-D969-4F75-A407-741DD0CE748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HN"/>
        </a:p>
      </dgm:t>
    </dgm:pt>
    <dgm:pt modelId="{C2D8CCC5-5598-432B-AF1C-981CF66A8FA1}">
      <dgm:prSet phldrT="[Texto]" custT="1"/>
      <dgm:spPr>
        <a:solidFill>
          <a:schemeClr val="bg1"/>
        </a:solidFill>
        <a:ln>
          <a:solidFill>
            <a:schemeClr val="accent1"/>
          </a:solidFill>
        </a:ln>
        <a:effectLst>
          <a:outerShdw blurRad="50800" dist="38100" dir="2700000" algn="tl" rotWithShape="0">
            <a:prstClr val="black">
              <a:alpha val="40000"/>
            </a:prstClr>
          </a:outerShdw>
        </a:effectLst>
      </dgm:spPr>
      <dgm:t>
        <a:bodyPr/>
        <a:lstStyle/>
        <a:p>
          <a:r>
            <a:rPr lang="es-HN" sz="1600" b="1" dirty="0">
              <a:solidFill>
                <a:srgbClr val="0070C0"/>
              </a:solidFill>
            </a:rPr>
            <a:t>Tiempo real que la</a:t>
          </a:r>
        </a:p>
        <a:p>
          <a:r>
            <a:rPr lang="es-HN" sz="1600" b="1" dirty="0">
              <a:solidFill>
                <a:srgbClr val="0070C0"/>
              </a:solidFill>
            </a:rPr>
            <a:t>CPU emplea en computar</a:t>
          </a:r>
        </a:p>
        <a:p>
          <a:r>
            <a:rPr lang="es-HN" sz="1600" b="1" dirty="0">
              <a:solidFill>
                <a:srgbClr val="0070C0"/>
              </a:solidFill>
            </a:rPr>
            <a:t>una tarea específica.</a:t>
          </a:r>
        </a:p>
      </dgm:t>
    </dgm:pt>
    <dgm:pt modelId="{6B7A6E23-E0B6-45D6-BE8D-981000DC8F53}" type="parTrans" cxnId="{4EDCBD9F-7214-4971-8127-9885DE45E5B2}">
      <dgm:prSet/>
      <dgm:spPr/>
      <dgm:t>
        <a:bodyPr/>
        <a:lstStyle/>
        <a:p>
          <a:endParaRPr lang="es-HN"/>
        </a:p>
      </dgm:t>
    </dgm:pt>
    <dgm:pt modelId="{FE431CE7-8A5F-47E1-A9BD-28395EA6F08A}" type="sibTrans" cxnId="{4EDCBD9F-7214-4971-8127-9885DE45E5B2}">
      <dgm:prSet/>
      <dgm:spPr/>
      <dgm:t>
        <a:bodyPr/>
        <a:lstStyle/>
        <a:p>
          <a:endParaRPr lang="es-HN"/>
        </a:p>
      </dgm:t>
    </dgm:pt>
    <dgm:pt modelId="{C02C9AC1-EE73-4D5D-9617-75B2EB79FD23}">
      <dgm:prSet phldrT="[Texto]" custT="1"/>
      <dgm:spPr>
        <a:solidFill>
          <a:schemeClr val="bg1"/>
        </a:solidFill>
        <a:ln>
          <a:solidFill>
            <a:schemeClr val="accent1"/>
          </a:solidFill>
        </a:ln>
        <a:effectLst>
          <a:outerShdw blurRad="50800" dist="38100" dir="2700000" algn="tl" rotWithShape="0">
            <a:prstClr val="black">
              <a:alpha val="40000"/>
            </a:prstClr>
          </a:outerShdw>
        </a:effectLst>
      </dgm:spPr>
      <dgm:t>
        <a:bodyPr/>
        <a:lstStyle/>
        <a:p>
          <a:r>
            <a:rPr lang="es-HN" sz="1600" b="1" dirty="0">
              <a:solidFill>
                <a:srgbClr val="0070C0"/>
              </a:solidFill>
            </a:rPr>
            <a:t>Tiempo de CPU</a:t>
          </a:r>
        </a:p>
        <a:p>
          <a:r>
            <a:rPr lang="es-HN" sz="1600" b="1" dirty="0">
              <a:solidFill>
                <a:srgbClr val="0070C0"/>
              </a:solidFill>
            </a:rPr>
            <a:t>empleado en el propio</a:t>
          </a:r>
        </a:p>
        <a:p>
          <a:r>
            <a:rPr lang="es-HN" sz="1600" b="1" dirty="0">
              <a:solidFill>
                <a:srgbClr val="0070C0"/>
              </a:solidFill>
            </a:rPr>
            <a:t>programa.</a:t>
          </a:r>
        </a:p>
      </dgm:t>
    </dgm:pt>
    <dgm:pt modelId="{659EB315-A455-4E31-8366-AFECA5FFA762}" type="parTrans" cxnId="{A157DDDC-C947-4A74-A9CA-FA098545F0FB}">
      <dgm:prSet/>
      <dgm:spPr/>
      <dgm:t>
        <a:bodyPr/>
        <a:lstStyle/>
        <a:p>
          <a:endParaRPr lang="es-HN"/>
        </a:p>
      </dgm:t>
    </dgm:pt>
    <dgm:pt modelId="{208D5B9F-84C6-45DB-AB04-AE92DA061D66}" type="sibTrans" cxnId="{A157DDDC-C947-4A74-A9CA-FA098545F0FB}">
      <dgm:prSet/>
      <dgm:spPr/>
      <dgm:t>
        <a:bodyPr/>
        <a:lstStyle/>
        <a:p>
          <a:endParaRPr lang="es-HN"/>
        </a:p>
      </dgm:t>
    </dgm:pt>
    <dgm:pt modelId="{60ADF744-D3CD-40DB-988F-8F8473DD17BD}">
      <dgm:prSet phldrT="[Texto]" custT="1"/>
      <dgm:spPr>
        <a:solidFill>
          <a:schemeClr val="bg1"/>
        </a:solidFill>
        <a:ln>
          <a:solidFill>
            <a:schemeClr val="accent1"/>
          </a:solidFill>
        </a:ln>
        <a:effectLst>
          <a:outerShdw blurRad="50800" dist="38100" dir="2700000" algn="tl" rotWithShape="0">
            <a:prstClr val="black">
              <a:alpha val="40000"/>
            </a:prstClr>
          </a:outerShdw>
        </a:effectLst>
      </dgm:spPr>
      <dgm:t>
        <a:bodyPr/>
        <a:lstStyle/>
        <a:p>
          <a:pPr>
            <a:lnSpc>
              <a:spcPct val="100000"/>
            </a:lnSpc>
          </a:pPr>
          <a:r>
            <a:rPr lang="es-HN" sz="1600" b="1" dirty="0">
              <a:solidFill>
                <a:srgbClr val="0070C0"/>
              </a:solidFill>
            </a:rPr>
            <a:t>Es el tiempo que la</a:t>
          </a:r>
        </a:p>
        <a:p>
          <a:pPr>
            <a:lnSpc>
              <a:spcPct val="100000"/>
            </a:lnSpc>
          </a:pPr>
          <a:r>
            <a:rPr lang="es-HN" sz="1600" b="1" dirty="0">
              <a:solidFill>
                <a:srgbClr val="0070C0"/>
              </a:solidFill>
            </a:rPr>
            <a:t>CPU emplea en realizar</a:t>
          </a:r>
        </a:p>
        <a:p>
          <a:pPr>
            <a:lnSpc>
              <a:spcPct val="100000"/>
            </a:lnSpc>
          </a:pPr>
          <a:r>
            <a:rPr lang="es-HN" sz="1600" b="1" dirty="0">
              <a:solidFill>
                <a:srgbClr val="0070C0"/>
              </a:solidFill>
            </a:rPr>
            <a:t>tareas del sistema operativo</a:t>
          </a:r>
        </a:p>
        <a:p>
          <a:pPr>
            <a:lnSpc>
              <a:spcPct val="100000"/>
            </a:lnSpc>
          </a:pPr>
          <a:r>
            <a:rPr lang="es-HN" sz="1600" b="1" dirty="0">
              <a:solidFill>
                <a:srgbClr val="0070C0"/>
              </a:solidFill>
            </a:rPr>
            <a:t>para el programa.</a:t>
          </a:r>
        </a:p>
      </dgm:t>
    </dgm:pt>
    <dgm:pt modelId="{8F99503E-16F1-4D33-8F15-0C9699B7167B}" type="parTrans" cxnId="{D4270B2C-5B0D-4967-844B-0187853EB069}">
      <dgm:prSet/>
      <dgm:spPr/>
      <dgm:t>
        <a:bodyPr/>
        <a:lstStyle/>
        <a:p>
          <a:endParaRPr lang="es-HN"/>
        </a:p>
      </dgm:t>
    </dgm:pt>
    <dgm:pt modelId="{BDCA492F-23E5-4685-B7A1-19CBBD2D5159}" type="sibTrans" cxnId="{D4270B2C-5B0D-4967-844B-0187853EB069}">
      <dgm:prSet/>
      <dgm:spPr/>
      <dgm:t>
        <a:bodyPr/>
        <a:lstStyle/>
        <a:p>
          <a:endParaRPr lang="es-HN"/>
        </a:p>
      </dgm:t>
    </dgm:pt>
    <dgm:pt modelId="{7F02EFE9-F777-4CEA-8570-B76EBD731271}" type="pres">
      <dgm:prSet presAssocID="{79980C57-D969-4F75-A407-741DD0CE7488}" presName="hierChild1" presStyleCnt="0">
        <dgm:presLayoutVars>
          <dgm:orgChart val="1"/>
          <dgm:chPref val="1"/>
          <dgm:dir/>
          <dgm:animOne val="branch"/>
          <dgm:animLvl val="lvl"/>
          <dgm:resizeHandles/>
        </dgm:presLayoutVars>
      </dgm:prSet>
      <dgm:spPr/>
    </dgm:pt>
    <dgm:pt modelId="{AA2F4E42-F33D-4413-AE2D-F72181D216F1}" type="pres">
      <dgm:prSet presAssocID="{C2D8CCC5-5598-432B-AF1C-981CF66A8FA1}" presName="hierRoot1" presStyleCnt="0">
        <dgm:presLayoutVars>
          <dgm:hierBranch val="init"/>
        </dgm:presLayoutVars>
      </dgm:prSet>
      <dgm:spPr/>
    </dgm:pt>
    <dgm:pt modelId="{8573E6A1-619B-4D93-B89D-B78A88BF7BC4}" type="pres">
      <dgm:prSet presAssocID="{C2D8CCC5-5598-432B-AF1C-981CF66A8FA1}" presName="rootComposite1" presStyleCnt="0"/>
      <dgm:spPr/>
    </dgm:pt>
    <dgm:pt modelId="{7BA13348-276D-48F1-ADF8-C9F244AA76D3}" type="pres">
      <dgm:prSet presAssocID="{C2D8CCC5-5598-432B-AF1C-981CF66A8FA1}" presName="rootText1" presStyleLbl="node0" presStyleIdx="0" presStyleCnt="1" custScaleX="111281">
        <dgm:presLayoutVars>
          <dgm:chPref val="3"/>
        </dgm:presLayoutVars>
      </dgm:prSet>
      <dgm:spPr/>
    </dgm:pt>
    <dgm:pt modelId="{F0A5E366-7233-4170-ABCD-B35EB6A03B60}" type="pres">
      <dgm:prSet presAssocID="{C2D8CCC5-5598-432B-AF1C-981CF66A8FA1}" presName="rootConnector1" presStyleLbl="node1" presStyleIdx="0" presStyleCnt="0"/>
      <dgm:spPr/>
    </dgm:pt>
    <dgm:pt modelId="{1A1B9DF3-805E-4012-B5AD-81A3946370A5}" type="pres">
      <dgm:prSet presAssocID="{C2D8CCC5-5598-432B-AF1C-981CF66A8FA1}" presName="hierChild2" presStyleCnt="0"/>
      <dgm:spPr/>
    </dgm:pt>
    <dgm:pt modelId="{16FF035F-EFA0-43AA-99F9-F95F85DFDF41}" type="pres">
      <dgm:prSet presAssocID="{659EB315-A455-4E31-8366-AFECA5FFA762}" presName="Name37" presStyleLbl="parChTrans1D2" presStyleIdx="0" presStyleCnt="2"/>
      <dgm:spPr/>
    </dgm:pt>
    <dgm:pt modelId="{DF3071E6-30E1-4E5D-A628-A5DE0CBA9625}" type="pres">
      <dgm:prSet presAssocID="{C02C9AC1-EE73-4D5D-9617-75B2EB79FD23}" presName="hierRoot2" presStyleCnt="0">
        <dgm:presLayoutVars>
          <dgm:hierBranch val="init"/>
        </dgm:presLayoutVars>
      </dgm:prSet>
      <dgm:spPr/>
    </dgm:pt>
    <dgm:pt modelId="{A1483A24-00AF-41D1-AFD1-2554AFB62CE6}" type="pres">
      <dgm:prSet presAssocID="{C02C9AC1-EE73-4D5D-9617-75B2EB79FD23}" presName="rootComposite" presStyleCnt="0"/>
      <dgm:spPr/>
    </dgm:pt>
    <dgm:pt modelId="{92E7FF24-5986-4B29-AAD2-6399245F2983}" type="pres">
      <dgm:prSet presAssocID="{C02C9AC1-EE73-4D5D-9617-75B2EB79FD23}" presName="rootText" presStyleLbl="node2" presStyleIdx="0" presStyleCnt="2" custScaleX="103856" custScaleY="129554">
        <dgm:presLayoutVars>
          <dgm:chPref val="3"/>
        </dgm:presLayoutVars>
      </dgm:prSet>
      <dgm:spPr/>
    </dgm:pt>
    <dgm:pt modelId="{EE41FC4B-C4A6-4299-A4F3-A4A16C2F6CE9}" type="pres">
      <dgm:prSet presAssocID="{C02C9AC1-EE73-4D5D-9617-75B2EB79FD23}" presName="rootConnector" presStyleLbl="node2" presStyleIdx="0" presStyleCnt="2"/>
      <dgm:spPr/>
    </dgm:pt>
    <dgm:pt modelId="{6C4336B5-DDD5-4B28-B59B-96E2EAB7AE84}" type="pres">
      <dgm:prSet presAssocID="{C02C9AC1-EE73-4D5D-9617-75B2EB79FD23}" presName="hierChild4" presStyleCnt="0"/>
      <dgm:spPr/>
    </dgm:pt>
    <dgm:pt modelId="{781C6CB9-53B8-43CA-BF8E-DD77BFAB2B81}" type="pres">
      <dgm:prSet presAssocID="{C02C9AC1-EE73-4D5D-9617-75B2EB79FD23}" presName="hierChild5" presStyleCnt="0"/>
      <dgm:spPr/>
    </dgm:pt>
    <dgm:pt modelId="{8F4CBFD7-BBAA-4988-B981-F9BED641671C}" type="pres">
      <dgm:prSet presAssocID="{8F99503E-16F1-4D33-8F15-0C9699B7167B}" presName="Name37" presStyleLbl="parChTrans1D2" presStyleIdx="1" presStyleCnt="2"/>
      <dgm:spPr/>
    </dgm:pt>
    <dgm:pt modelId="{2ECF4466-E57C-48ED-838E-3A7CF5B273C9}" type="pres">
      <dgm:prSet presAssocID="{60ADF744-D3CD-40DB-988F-8F8473DD17BD}" presName="hierRoot2" presStyleCnt="0">
        <dgm:presLayoutVars>
          <dgm:hierBranch val="init"/>
        </dgm:presLayoutVars>
      </dgm:prSet>
      <dgm:spPr/>
    </dgm:pt>
    <dgm:pt modelId="{5D519ED5-CD25-4A2F-9508-A1913A2BFA79}" type="pres">
      <dgm:prSet presAssocID="{60ADF744-D3CD-40DB-988F-8F8473DD17BD}" presName="rootComposite" presStyleCnt="0"/>
      <dgm:spPr/>
    </dgm:pt>
    <dgm:pt modelId="{CD914733-580B-4A26-AC69-856640917C8E}" type="pres">
      <dgm:prSet presAssocID="{60ADF744-D3CD-40DB-988F-8F8473DD17BD}" presName="rootText" presStyleLbl="node2" presStyleIdx="1" presStyleCnt="2" custScaleX="112716" custScaleY="128103">
        <dgm:presLayoutVars>
          <dgm:chPref val="3"/>
        </dgm:presLayoutVars>
      </dgm:prSet>
      <dgm:spPr/>
    </dgm:pt>
    <dgm:pt modelId="{DF78A5C8-84A3-48C0-8820-DE2B3F99FF33}" type="pres">
      <dgm:prSet presAssocID="{60ADF744-D3CD-40DB-988F-8F8473DD17BD}" presName="rootConnector" presStyleLbl="node2" presStyleIdx="1" presStyleCnt="2"/>
      <dgm:spPr/>
    </dgm:pt>
    <dgm:pt modelId="{2665FF32-03A5-4B89-8EEB-2D471440A4B1}" type="pres">
      <dgm:prSet presAssocID="{60ADF744-D3CD-40DB-988F-8F8473DD17BD}" presName="hierChild4" presStyleCnt="0"/>
      <dgm:spPr/>
    </dgm:pt>
    <dgm:pt modelId="{52113855-4043-4F13-A9F6-A85B8BE22D4A}" type="pres">
      <dgm:prSet presAssocID="{60ADF744-D3CD-40DB-988F-8F8473DD17BD}" presName="hierChild5" presStyleCnt="0"/>
      <dgm:spPr/>
    </dgm:pt>
    <dgm:pt modelId="{456FDC2F-7B9C-40ED-8B74-09F5AD235F80}" type="pres">
      <dgm:prSet presAssocID="{C2D8CCC5-5598-432B-AF1C-981CF66A8FA1}" presName="hierChild3" presStyleCnt="0"/>
      <dgm:spPr/>
    </dgm:pt>
  </dgm:ptLst>
  <dgm:cxnLst>
    <dgm:cxn modelId="{C1DCD009-1ABD-44B1-ACA8-455C843947B3}" type="presOf" srcId="{C02C9AC1-EE73-4D5D-9617-75B2EB79FD23}" destId="{EE41FC4B-C4A6-4299-A4F3-A4A16C2F6CE9}" srcOrd="1" destOrd="0" presId="urn:microsoft.com/office/officeart/2005/8/layout/orgChart1"/>
    <dgm:cxn modelId="{9B7C1912-C772-4E8E-81D2-C892900AD1D0}" type="presOf" srcId="{C2D8CCC5-5598-432B-AF1C-981CF66A8FA1}" destId="{7BA13348-276D-48F1-ADF8-C9F244AA76D3}" srcOrd="0" destOrd="0" presId="urn:microsoft.com/office/officeart/2005/8/layout/orgChart1"/>
    <dgm:cxn modelId="{330BB829-CF0D-4E4E-9AAE-BDDB0944B753}" type="presOf" srcId="{C2D8CCC5-5598-432B-AF1C-981CF66A8FA1}" destId="{F0A5E366-7233-4170-ABCD-B35EB6A03B60}" srcOrd="1" destOrd="0" presId="urn:microsoft.com/office/officeart/2005/8/layout/orgChart1"/>
    <dgm:cxn modelId="{D4270B2C-5B0D-4967-844B-0187853EB069}" srcId="{C2D8CCC5-5598-432B-AF1C-981CF66A8FA1}" destId="{60ADF744-D3CD-40DB-988F-8F8473DD17BD}" srcOrd="1" destOrd="0" parTransId="{8F99503E-16F1-4D33-8F15-0C9699B7167B}" sibTransId="{BDCA492F-23E5-4685-B7A1-19CBBD2D5159}"/>
    <dgm:cxn modelId="{66D5CD5E-76C2-40DF-9BD4-BBCA5500B483}" type="presOf" srcId="{659EB315-A455-4E31-8366-AFECA5FFA762}" destId="{16FF035F-EFA0-43AA-99F9-F95F85DFDF41}" srcOrd="0" destOrd="0" presId="urn:microsoft.com/office/officeart/2005/8/layout/orgChart1"/>
    <dgm:cxn modelId="{6DC9F690-3117-499F-9ADE-824A475E2CAA}" type="presOf" srcId="{60ADF744-D3CD-40DB-988F-8F8473DD17BD}" destId="{CD914733-580B-4A26-AC69-856640917C8E}" srcOrd="0" destOrd="0" presId="urn:microsoft.com/office/officeart/2005/8/layout/orgChart1"/>
    <dgm:cxn modelId="{4EDCBD9F-7214-4971-8127-9885DE45E5B2}" srcId="{79980C57-D969-4F75-A407-741DD0CE7488}" destId="{C2D8CCC5-5598-432B-AF1C-981CF66A8FA1}" srcOrd="0" destOrd="0" parTransId="{6B7A6E23-E0B6-45D6-BE8D-981000DC8F53}" sibTransId="{FE431CE7-8A5F-47E1-A9BD-28395EA6F08A}"/>
    <dgm:cxn modelId="{69A0D3D3-6BF4-432E-ACAD-94AD3B4A4252}" type="presOf" srcId="{60ADF744-D3CD-40DB-988F-8F8473DD17BD}" destId="{DF78A5C8-84A3-48C0-8820-DE2B3F99FF33}" srcOrd="1" destOrd="0" presId="urn:microsoft.com/office/officeart/2005/8/layout/orgChart1"/>
    <dgm:cxn modelId="{A157DDDC-C947-4A74-A9CA-FA098545F0FB}" srcId="{C2D8CCC5-5598-432B-AF1C-981CF66A8FA1}" destId="{C02C9AC1-EE73-4D5D-9617-75B2EB79FD23}" srcOrd="0" destOrd="0" parTransId="{659EB315-A455-4E31-8366-AFECA5FFA762}" sibTransId="{208D5B9F-84C6-45DB-AB04-AE92DA061D66}"/>
    <dgm:cxn modelId="{D48F23E5-0DEC-4FCD-B98E-192C2707AE61}" type="presOf" srcId="{79980C57-D969-4F75-A407-741DD0CE7488}" destId="{7F02EFE9-F777-4CEA-8570-B76EBD731271}" srcOrd="0" destOrd="0" presId="urn:microsoft.com/office/officeart/2005/8/layout/orgChart1"/>
    <dgm:cxn modelId="{EEFECDF6-F34A-4F71-9B82-FAB1868435AD}" type="presOf" srcId="{C02C9AC1-EE73-4D5D-9617-75B2EB79FD23}" destId="{92E7FF24-5986-4B29-AAD2-6399245F2983}" srcOrd="0" destOrd="0" presId="urn:microsoft.com/office/officeart/2005/8/layout/orgChart1"/>
    <dgm:cxn modelId="{FE6107FB-8975-4FF0-BC0F-4EB700048ECC}" type="presOf" srcId="{8F99503E-16F1-4D33-8F15-0C9699B7167B}" destId="{8F4CBFD7-BBAA-4988-B981-F9BED641671C}" srcOrd="0" destOrd="0" presId="urn:microsoft.com/office/officeart/2005/8/layout/orgChart1"/>
    <dgm:cxn modelId="{42E1AE0F-C07F-4356-8B77-6589DC36FD7C}" type="presParOf" srcId="{7F02EFE9-F777-4CEA-8570-B76EBD731271}" destId="{AA2F4E42-F33D-4413-AE2D-F72181D216F1}" srcOrd="0" destOrd="0" presId="urn:microsoft.com/office/officeart/2005/8/layout/orgChart1"/>
    <dgm:cxn modelId="{87C87CE9-B30E-4362-B855-0772E9AC5012}" type="presParOf" srcId="{AA2F4E42-F33D-4413-AE2D-F72181D216F1}" destId="{8573E6A1-619B-4D93-B89D-B78A88BF7BC4}" srcOrd="0" destOrd="0" presId="urn:microsoft.com/office/officeart/2005/8/layout/orgChart1"/>
    <dgm:cxn modelId="{555250BE-8C3D-490F-BB75-3BBA225AD908}" type="presParOf" srcId="{8573E6A1-619B-4D93-B89D-B78A88BF7BC4}" destId="{7BA13348-276D-48F1-ADF8-C9F244AA76D3}" srcOrd="0" destOrd="0" presId="urn:microsoft.com/office/officeart/2005/8/layout/orgChart1"/>
    <dgm:cxn modelId="{DCCE8FA4-748D-4EC4-ABAA-6F9811F5FCD1}" type="presParOf" srcId="{8573E6A1-619B-4D93-B89D-B78A88BF7BC4}" destId="{F0A5E366-7233-4170-ABCD-B35EB6A03B60}" srcOrd="1" destOrd="0" presId="urn:microsoft.com/office/officeart/2005/8/layout/orgChart1"/>
    <dgm:cxn modelId="{4BEE5D8F-563F-4D38-89BE-AA91F6CA0BAA}" type="presParOf" srcId="{AA2F4E42-F33D-4413-AE2D-F72181D216F1}" destId="{1A1B9DF3-805E-4012-B5AD-81A3946370A5}" srcOrd="1" destOrd="0" presId="urn:microsoft.com/office/officeart/2005/8/layout/orgChart1"/>
    <dgm:cxn modelId="{CE983ADF-29B4-476A-9132-61DCCF506BA3}" type="presParOf" srcId="{1A1B9DF3-805E-4012-B5AD-81A3946370A5}" destId="{16FF035F-EFA0-43AA-99F9-F95F85DFDF41}" srcOrd="0" destOrd="0" presId="urn:microsoft.com/office/officeart/2005/8/layout/orgChart1"/>
    <dgm:cxn modelId="{0395BA9E-D5DB-47FE-942D-8D50B6404D16}" type="presParOf" srcId="{1A1B9DF3-805E-4012-B5AD-81A3946370A5}" destId="{DF3071E6-30E1-4E5D-A628-A5DE0CBA9625}" srcOrd="1" destOrd="0" presId="urn:microsoft.com/office/officeart/2005/8/layout/orgChart1"/>
    <dgm:cxn modelId="{B1F2BE84-3CBC-44E7-8311-B69684846469}" type="presParOf" srcId="{DF3071E6-30E1-4E5D-A628-A5DE0CBA9625}" destId="{A1483A24-00AF-41D1-AFD1-2554AFB62CE6}" srcOrd="0" destOrd="0" presId="urn:microsoft.com/office/officeart/2005/8/layout/orgChart1"/>
    <dgm:cxn modelId="{316F5691-6D4D-4948-A6E8-7E80E59EDFFD}" type="presParOf" srcId="{A1483A24-00AF-41D1-AFD1-2554AFB62CE6}" destId="{92E7FF24-5986-4B29-AAD2-6399245F2983}" srcOrd="0" destOrd="0" presId="urn:microsoft.com/office/officeart/2005/8/layout/orgChart1"/>
    <dgm:cxn modelId="{8DA59D44-1BD9-4EBD-AD79-86BC068ECB11}" type="presParOf" srcId="{A1483A24-00AF-41D1-AFD1-2554AFB62CE6}" destId="{EE41FC4B-C4A6-4299-A4F3-A4A16C2F6CE9}" srcOrd="1" destOrd="0" presId="urn:microsoft.com/office/officeart/2005/8/layout/orgChart1"/>
    <dgm:cxn modelId="{02EF222A-044F-4962-95D8-0CE63AD6071F}" type="presParOf" srcId="{DF3071E6-30E1-4E5D-A628-A5DE0CBA9625}" destId="{6C4336B5-DDD5-4B28-B59B-96E2EAB7AE84}" srcOrd="1" destOrd="0" presId="urn:microsoft.com/office/officeart/2005/8/layout/orgChart1"/>
    <dgm:cxn modelId="{168E4EC0-ACAD-4F5B-9E1E-CC674747BD78}" type="presParOf" srcId="{DF3071E6-30E1-4E5D-A628-A5DE0CBA9625}" destId="{781C6CB9-53B8-43CA-BF8E-DD77BFAB2B81}" srcOrd="2" destOrd="0" presId="urn:microsoft.com/office/officeart/2005/8/layout/orgChart1"/>
    <dgm:cxn modelId="{26EFD7DB-4EEE-4D4E-93D3-8C733D44D038}" type="presParOf" srcId="{1A1B9DF3-805E-4012-B5AD-81A3946370A5}" destId="{8F4CBFD7-BBAA-4988-B981-F9BED641671C}" srcOrd="2" destOrd="0" presId="urn:microsoft.com/office/officeart/2005/8/layout/orgChart1"/>
    <dgm:cxn modelId="{795D913E-B574-4A02-BA73-4FDF5DDA6248}" type="presParOf" srcId="{1A1B9DF3-805E-4012-B5AD-81A3946370A5}" destId="{2ECF4466-E57C-48ED-838E-3A7CF5B273C9}" srcOrd="3" destOrd="0" presId="urn:microsoft.com/office/officeart/2005/8/layout/orgChart1"/>
    <dgm:cxn modelId="{8ABEBF9B-D68B-422D-AA5C-11EBE2A5DB87}" type="presParOf" srcId="{2ECF4466-E57C-48ED-838E-3A7CF5B273C9}" destId="{5D519ED5-CD25-4A2F-9508-A1913A2BFA79}" srcOrd="0" destOrd="0" presId="urn:microsoft.com/office/officeart/2005/8/layout/orgChart1"/>
    <dgm:cxn modelId="{9D2675A4-2028-4DDB-A731-35E56F910DA6}" type="presParOf" srcId="{5D519ED5-CD25-4A2F-9508-A1913A2BFA79}" destId="{CD914733-580B-4A26-AC69-856640917C8E}" srcOrd="0" destOrd="0" presId="urn:microsoft.com/office/officeart/2005/8/layout/orgChart1"/>
    <dgm:cxn modelId="{87D8487B-A400-4F0C-9C80-8244B4B8E67C}" type="presParOf" srcId="{5D519ED5-CD25-4A2F-9508-A1913A2BFA79}" destId="{DF78A5C8-84A3-48C0-8820-DE2B3F99FF33}" srcOrd="1" destOrd="0" presId="urn:microsoft.com/office/officeart/2005/8/layout/orgChart1"/>
    <dgm:cxn modelId="{019AAAA7-4888-40EC-9F11-900ED918EAFA}" type="presParOf" srcId="{2ECF4466-E57C-48ED-838E-3A7CF5B273C9}" destId="{2665FF32-03A5-4B89-8EEB-2D471440A4B1}" srcOrd="1" destOrd="0" presId="urn:microsoft.com/office/officeart/2005/8/layout/orgChart1"/>
    <dgm:cxn modelId="{3539D55A-95F9-4F9F-8299-E17EF9886E6C}" type="presParOf" srcId="{2ECF4466-E57C-48ED-838E-3A7CF5B273C9}" destId="{52113855-4043-4F13-A9F6-A85B8BE22D4A}" srcOrd="2" destOrd="0" presId="urn:microsoft.com/office/officeart/2005/8/layout/orgChart1"/>
    <dgm:cxn modelId="{BD48A23A-A221-4632-860D-9496E1423253}" type="presParOf" srcId="{AA2F4E42-F33D-4413-AE2D-F72181D216F1}" destId="{456FDC2F-7B9C-40ED-8B74-09F5AD235F8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E89F814-BEE6-471F-A3C5-D46821D4406E}"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BACC56F2-ADE1-4F9A-8C8F-942415595BCB}">
      <dgm:prSet phldrT="[Texto]"/>
      <dgm:spPr/>
      <dgm:t>
        <a:bodyPr/>
        <a:lstStyle/>
        <a:p>
          <a:endParaRPr lang="es-ES" dirty="0"/>
        </a:p>
        <a:p>
          <a:endParaRPr lang="es-HN" dirty="0"/>
        </a:p>
      </dgm:t>
    </dgm:pt>
    <dgm:pt modelId="{30C69E4E-98B7-4663-976B-DD8C058E1722}" type="parTrans" cxnId="{0CD4E2A6-B522-46DB-87F9-9B68FF4E0E89}">
      <dgm:prSet/>
      <dgm:spPr/>
      <dgm:t>
        <a:bodyPr/>
        <a:lstStyle/>
        <a:p>
          <a:endParaRPr lang="es-HN"/>
        </a:p>
      </dgm:t>
    </dgm:pt>
    <dgm:pt modelId="{A1C1D31B-1C78-485C-BDED-841E0DFE8B66}" type="sibTrans" cxnId="{0CD4E2A6-B522-46DB-87F9-9B68FF4E0E89}">
      <dgm:prSet/>
      <dgm:spPr/>
      <dgm:t>
        <a:bodyPr/>
        <a:lstStyle/>
        <a:p>
          <a:endParaRPr lang="es-HN"/>
        </a:p>
      </dgm:t>
    </dgm:pt>
    <dgm:pt modelId="{4A689372-AE26-4C59-99A5-BF41459BAF4A}">
      <dgm:prSet phldrT="[Texto]" custT="1"/>
      <dgm:spPr/>
      <dgm:t>
        <a:bodyPr/>
        <a:lstStyle/>
        <a:p>
          <a:r>
            <a:rPr lang="es-ES" sz="1900" dirty="0"/>
            <a:t>Podemos medir el tiempo de ejecución de la CPU ejecutando el programa y el tiempo de ciclo de reloj generalmente se publica como parte de la documentación de una computadora. </a:t>
          </a:r>
          <a:endParaRPr lang="es-HN" sz="1900" dirty="0"/>
        </a:p>
      </dgm:t>
    </dgm:pt>
    <dgm:pt modelId="{4C16247F-D2C7-4B9C-954F-0C5A9360244F}" type="parTrans" cxnId="{3EEEBCA5-F9D5-472E-BEB3-20ABDC8F271A}">
      <dgm:prSet/>
      <dgm:spPr/>
      <dgm:t>
        <a:bodyPr/>
        <a:lstStyle/>
        <a:p>
          <a:endParaRPr lang="es-HN"/>
        </a:p>
      </dgm:t>
    </dgm:pt>
    <dgm:pt modelId="{353F2853-5EAB-49C0-989C-2E0BA9A3692E}" type="sibTrans" cxnId="{3EEEBCA5-F9D5-472E-BEB3-20ABDC8F271A}">
      <dgm:prSet/>
      <dgm:spPr/>
      <dgm:t>
        <a:bodyPr/>
        <a:lstStyle/>
        <a:p>
          <a:endParaRPr lang="es-HN"/>
        </a:p>
      </dgm:t>
    </dgm:pt>
    <dgm:pt modelId="{65847598-1387-40F3-8208-1F4FAA0F8C99}">
      <dgm:prSet custT="1"/>
      <dgm:spPr/>
      <dgm:t>
        <a:bodyPr/>
        <a:lstStyle/>
        <a:p>
          <a:r>
            <a:rPr lang="es-ES" sz="1900" dirty="0"/>
            <a:t>El número de instrucciones y el CPI pueden ser más difíciles de obtener. Por supuesto, si sabemos la velocidad del reloj y el tiempo de ejecución de la CPU, solo necesitamos uno de los recuentos de instrucciones o el CPI para determinar el otro.</a:t>
          </a:r>
          <a:endParaRPr lang="es-HN" sz="1900" dirty="0"/>
        </a:p>
      </dgm:t>
    </dgm:pt>
    <dgm:pt modelId="{B32855CB-24F1-4F4C-A4D2-556AC5A4F49F}" type="parTrans" cxnId="{6F51D126-056A-4362-9321-4FE823BD20E1}">
      <dgm:prSet/>
      <dgm:spPr/>
      <dgm:t>
        <a:bodyPr/>
        <a:lstStyle/>
        <a:p>
          <a:endParaRPr lang="es-HN"/>
        </a:p>
      </dgm:t>
    </dgm:pt>
    <dgm:pt modelId="{1742DB53-A864-4882-A5CE-9551BF0FB88E}" type="sibTrans" cxnId="{6F51D126-056A-4362-9321-4FE823BD20E1}">
      <dgm:prSet/>
      <dgm:spPr/>
      <dgm:t>
        <a:bodyPr/>
        <a:lstStyle/>
        <a:p>
          <a:endParaRPr lang="es-HN"/>
        </a:p>
      </dgm:t>
    </dgm:pt>
    <dgm:pt modelId="{5846E759-8996-42D7-9E2F-4142880D04A4}">
      <dgm:prSet custT="1"/>
      <dgm:spPr/>
      <dgm:t>
        <a:bodyPr/>
        <a:lstStyle/>
        <a:p>
          <a:endParaRPr lang="es-HN" sz="2000" dirty="0"/>
        </a:p>
      </dgm:t>
    </dgm:pt>
    <dgm:pt modelId="{A9E5ECE0-D4D1-42BC-8231-D6F525221427}" type="parTrans" cxnId="{27B6B9E5-1A9F-4545-A445-7B1579DCD959}">
      <dgm:prSet/>
      <dgm:spPr/>
      <dgm:t>
        <a:bodyPr/>
        <a:lstStyle/>
        <a:p>
          <a:endParaRPr lang="es-HN"/>
        </a:p>
      </dgm:t>
    </dgm:pt>
    <dgm:pt modelId="{F5E0A602-83BF-4BC8-9CE5-B6DD7AB4D6AA}" type="sibTrans" cxnId="{27B6B9E5-1A9F-4545-A445-7B1579DCD959}">
      <dgm:prSet/>
      <dgm:spPr/>
      <dgm:t>
        <a:bodyPr/>
        <a:lstStyle/>
        <a:p>
          <a:endParaRPr lang="es-HN"/>
        </a:p>
      </dgm:t>
    </dgm:pt>
    <dgm:pt modelId="{6951E6DD-8A9A-45B9-9D75-4363C02E947F}">
      <dgm:prSet phldrT="[Texto]" custT="1"/>
      <dgm:spPr/>
      <dgm:t>
        <a:bodyPr/>
        <a:lstStyle/>
        <a:p>
          <a:endParaRPr lang="es-HN" sz="2000" dirty="0"/>
        </a:p>
      </dgm:t>
    </dgm:pt>
    <dgm:pt modelId="{663E345A-A65D-40D2-A9FE-F5EC0A639D3D}" type="parTrans" cxnId="{CBA1B28E-D82F-4925-BEA6-9830E94DBD9F}">
      <dgm:prSet/>
      <dgm:spPr/>
      <dgm:t>
        <a:bodyPr/>
        <a:lstStyle/>
        <a:p>
          <a:endParaRPr lang="es-HN"/>
        </a:p>
      </dgm:t>
    </dgm:pt>
    <dgm:pt modelId="{AB128F29-4CA0-44C8-992F-6B1A4C9D0C69}" type="sibTrans" cxnId="{CBA1B28E-D82F-4925-BEA6-9830E94DBD9F}">
      <dgm:prSet/>
      <dgm:spPr/>
      <dgm:t>
        <a:bodyPr/>
        <a:lstStyle/>
        <a:p>
          <a:endParaRPr lang="es-HN"/>
        </a:p>
      </dgm:t>
    </dgm:pt>
    <dgm:pt modelId="{1F2869CF-6B36-44C0-A1D9-B494EB6BF961}">
      <dgm:prSet custT="1"/>
      <dgm:spPr/>
      <dgm:t>
        <a:bodyPr/>
        <a:lstStyle/>
        <a:p>
          <a:endParaRPr lang="es-HN" sz="2000" dirty="0"/>
        </a:p>
      </dgm:t>
    </dgm:pt>
    <dgm:pt modelId="{A0A04836-0719-4C50-A026-EF343F0167FB}" type="parTrans" cxnId="{B97AD9AF-0A22-440E-92A8-D4B048E360F1}">
      <dgm:prSet/>
      <dgm:spPr/>
      <dgm:t>
        <a:bodyPr/>
        <a:lstStyle/>
        <a:p>
          <a:endParaRPr lang="es-HN"/>
        </a:p>
      </dgm:t>
    </dgm:pt>
    <dgm:pt modelId="{66EE7CEC-AC37-47E1-A94A-0F4E046987C6}" type="sibTrans" cxnId="{B97AD9AF-0A22-440E-92A8-D4B048E360F1}">
      <dgm:prSet/>
      <dgm:spPr/>
      <dgm:t>
        <a:bodyPr/>
        <a:lstStyle/>
        <a:p>
          <a:endParaRPr lang="es-HN"/>
        </a:p>
      </dgm:t>
    </dgm:pt>
    <dgm:pt modelId="{61786A85-1EEB-494F-85E4-AFB6D3C82B76}">
      <dgm:prSet custT="1"/>
      <dgm:spPr/>
      <dgm:t>
        <a:bodyPr/>
        <a:lstStyle/>
        <a:p>
          <a:endParaRPr lang="es-HN" sz="2000" dirty="0"/>
        </a:p>
      </dgm:t>
    </dgm:pt>
    <dgm:pt modelId="{D808DC5D-7EE3-464F-815B-FDCB73197FD6}" type="parTrans" cxnId="{242EBB1A-777B-4105-8754-1E42902B87C5}">
      <dgm:prSet/>
      <dgm:spPr/>
      <dgm:t>
        <a:bodyPr/>
        <a:lstStyle/>
        <a:p>
          <a:endParaRPr lang="es-HN"/>
        </a:p>
      </dgm:t>
    </dgm:pt>
    <dgm:pt modelId="{F4F56AA0-5904-425D-B86B-CC08B13887C4}" type="sibTrans" cxnId="{242EBB1A-777B-4105-8754-1E42902B87C5}">
      <dgm:prSet/>
      <dgm:spPr/>
      <dgm:t>
        <a:bodyPr/>
        <a:lstStyle/>
        <a:p>
          <a:endParaRPr lang="es-HN"/>
        </a:p>
      </dgm:t>
    </dgm:pt>
    <dgm:pt modelId="{7B53CE07-688B-49C1-98AD-D943C13320EC}">
      <dgm:prSet custT="1"/>
      <dgm:spPr/>
      <dgm:t>
        <a:bodyPr/>
        <a:lstStyle/>
        <a:p>
          <a:r>
            <a:rPr lang="es-ES" sz="1900" dirty="0"/>
            <a:t>Podemos medir el número de instrucciones usando herramientas de software que perfilan la ejecución o mediante el uso de un simulador de la arquitectura. </a:t>
          </a:r>
          <a:endParaRPr lang="es-HN" sz="1900" dirty="0"/>
        </a:p>
      </dgm:t>
    </dgm:pt>
    <dgm:pt modelId="{C5EECE2B-C541-4C1D-9553-C3AEBE406633}" type="parTrans" cxnId="{6DCBB908-8ACA-439B-B9E8-DB2D61AD8CE1}">
      <dgm:prSet/>
      <dgm:spPr/>
      <dgm:t>
        <a:bodyPr/>
        <a:lstStyle/>
        <a:p>
          <a:endParaRPr lang="es-HN"/>
        </a:p>
      </dgm:t>
    </dgm:pt>
    <dgm:pt modelId="{5BF529A1-06CC-4A1B-B68F-4EB1F95FD01E}" type="sibTrans" cxnId="{6DCBB908-8ACA-439B-B9E8-DB2D61AD8CE1}">
      <dgm:prSet/>
      <dgm:spPr/>
      <dgm:t>
        <a:bodyPr/>
        <a:lstStyle/>
        <a:p>
          <a:endParaRPr lang="es-HN"/>
        </a:p>
      </dgm:t>
    </dgm:pt>
    <dgm:pt modelId="{209A8E35-C5EE-46D2-9E3A-5DD1278E2174}">
      <dgm:prSet custT="1"/>
      <dgm:spPr/>
      <dgm:t>
        <a:bodyPr/>
        <a:lstStyle/>
        <a:p>
          <a:endParaRPr lang="es-HN" sz="2000" dirty="0"/>
        </a:p>
      </dgm:t>
    </dgm:pt>
    <dgm:pt modelId="{544D6E07-A3B6-4A5C-ADD3-8BDAAB7322B0}" type="parTrans" cxnId="{1C414FF7-6C59-4DCA-ADE6-017731709919}">
      <dgm:prSet/>
      <dgm:spPr/>
      <dgm:t>
        <a:bodyPr/>
        <a:lstStyle/>
        <a:p>
          <a:endParaRPr lang="es-HN"/>
        </a:p>
      </dgm:t>
    </dgm:pt>
    <dgm:pt modelId="{DF4666F0-E090-4FA8-A37D-7E61DEC9E3C0}" type="sibTrans" cxnId="{1C414FF7-6C59-4DCA-ADE6-017731709919}">
      <dgm:prSet/>
      <dgm:spPr/>
      <dgm:t>
        <a:bodyPr/>
        <a:lstStyle/>
        <a:p>
          <a:endParaRPr lang="es-HN"/>
        </a:p>
      </dgm:t>
    </dgm:pt>
    <dgm:pt modelId="{9245BA71-0DFE-458D-B045-BC39F6CBDF02}">
      <dgm:prSet custT="1"/>
      <dgm:spPr/>
      <dgm:t>
        <a:bodyPr/>
        <a:lstStyle/>
        <a:p>
          <a:r>
            <a:rPr lang="es-HN" sz="1900" dirty="0"/>
            <a:t>Alternativamente, podemos usar contadores de hardware.</a:t>
          </a:r>
        </a:p>
      </dgm:t>
    </dgm:pt>
    <dgm:pt modelId="{CE05AC7B-053E-4420-B260-D8062F3CE1BE}" type="parTrans" cxnId="{B7961422-EA56-4200-B4B0-8A6C0413A19B}">
      <dgm:prSet/>
      <dgm:spPr/>
      <dgm:t>
        <a:bodyPr/>
        <a:lstStyle/>
        <a:p>
          <a:endParaRPr lang="es-HN"/>
        </a:p>
      </dgm:t>
    </dgm:pt>
    <dgm:pt modelId="{F4B3C1FB-4DFE-43B4-8A3D-2A5CA2F120C3}" type="sibTrans" cxnId="{B7961422-EA56-4200-B4B0-8A6C0413A19B}">
      <dgm:prSet/>
      <dgm:spPr/>
      <dgm:t>
        <a:bodyPr/>
        <a:lstStyle/>
        <a:p>
          <a:endParaRPr lang="es-HN"/>
        </a:p>
      </dgm:t>
    </dgm:pt>
    <dgm:pt modelId="{74B7C478-4BB0-49A7-B72F-2325FD3A84FA}">
      <dgm:prSet custT="1"/>
      <dgm:spPr/>
      <dgm:t>
        <a:bodyPr/>
        <a:lstStyle/>
        <a:p>
          <a:endParaRPr lang="es-HN" sz="2000" dirty="0"/>
        </a:p>
      </dgm:t>
    </dgm:pt>
    <dgm:pt modelId="{710D3A19-3170-42CE-BF43-69176747E44D}" type="parTrans" cxnId="{7EC0F6D6-C452-42FD-ACF4-8C3398203DB4}">
      <dgm:prSet/>
      <dgm:spPr/>
      <dgm:t>
        <a:bodyPr/>
        <a:lstStyle/>
        <a:p>
          <a:endParaRPr lang="es-HN"/>
        </a:p>
      </dgm:t>
    </dgm:pt>
    <dgm:pt modelId="{48DA430D-BFF1-494C-9DFD-C47C202EEB5B}" type="sibTrans" cxnId="{7EC0F6D6-C452-42FD-ACF4-8C3398203DB4}">
      <dgm:prSet/>
      <dgm:spPr/>
      <dgm:t>
        <a:bodyPr/>
        <a:lstStyle/>
        <a:p>
          <a:endParaRPr lang="es-HN"/>
        </a:p>
      </dgm:t>
    </dgm:pt>
    <dgm:pt modelId="{519FFB00-48D7-4775-BAFA-0B1FD5432AB4}" type="pres">
      <dgm:prSet presAssocID="{9E89F814-BEE6-471F-A3C5-D46821D4406E}" presName="linearFlow" presStyleCnt="0">
        <dgm:presLayoutVars>
          <dgm:dir/>
          <dgm:animLvl val="lvl"/>
          <dgm:resizeHandles/>
        </dgm:presLayoutVars>
      </dgm:prSet>
      <dgm:spPr/>
    </dgm:pt>
    <dgm:pt modelId="{285BF934-9CD0-485F-A129-014FF2E3253D}" type="pres">
      <dgm:prSet presAssocID="{BACC56F2-ADE1-4F9A-8C8F-942415595BCB}" presName="compositeNode" presStyleCnt="0">
        <dgm:presLayoutVars>
          <dgm:bulletEnabled val="1"/>
        </dgm:presLayoutVars>
      </dgm:prSet>
      <dgm:spPr/>
    </dgm:pt>
    <dgm:pt modelId="{F1C9603F-0C93-461C-B2D4-A2F087154718}" type="pres">
      <dgm:prSet presAssocID="{BACC56F2-ADE1-4F9A-8C8F-942415595BCB}"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4C8A6519-578A-4CC7-8E78-091B50D2E526}" type="pres">
      <dgm:prSet presAssocID="{BACC56F2-ADE1-4F9A-8C8F-942415595BCB}" presName="childNode" presStyleLbl="node1" presStyleIdx="0" presStyleCnt="1">
        <dgm:presLayoutVars>
          <dgm:bulletEnabled val="1"/>
        </dgm:presLayoutVars>
      </dgm:prSet>
      <dgm:spPr/>
    </dgm:pt>
    <dgm:pt modelId="{7BD4A4D6-1412-4C4C-8C33-928294CEF200}" type="pres">
      <dgm:prSet presAssocID="{BACC56F2-ADE1-4F9A-8C8F-942415595BCB}" presName="parentNode" presStyleLbl="revTx" presStyleIdx="0" presStyleCnt="1">
        <dgm:presLayoutVars>
          <dgm:chMax val="0"/>
          <dgm:bulletEnabled val="1"/>
        </dgm:presLayoutVars>
      </dgm:prSet>
      <dgm:spPr/>
    </dgm:pt>
  </dgm:ptLst>
  <dgm:cxnLst>
    <dgm:cxn modelId="{8973B305-CAF6-43FB-AFBE-FA0D244EE144}" type="presOf" srcId="{5846E759-8996-42D7-9E2F-4142880D04A4}" destId="{4C8A6519-578A-4CC7-8E78-091B50D2E526}" srcOrd="0" destOrd="9" presId="urn:microsoft.com/office/officeart/2005/8/layout/hList2"/>
    <dgm:cxn modelId="{891A0906-08B1-4FB2-A87C-00A64566AA93}" type="presOf" srcId="{1F2869CF-6B36-44C0-A1D9-B494EB6BF961}" destId="{4C8A6519-578A-4CC7-8E78-091B50D2E526}" srcOrd="0" destOrd="7" presId="urn:microsoft.com/office/officeart/2005/8/layout/hList2"/>
    <dgm:cxn modelId="{6DCBB908-8ACA-439B-B9E8-DB2D61AD8CE1}" srcId="{BACC56F2-ADE1-4F9A-8C8F-942415595BCB}" destId="{7B53CE07-688B-49C1-98AD-D943C13320EC}" srcOrd="2" destOrd="0" parTransId="{C5EECE2B-C541-4C1D-9553-C3AEBE406633}" sibTransId="{5BF529A1-06CC-4A1B-B68F-4EB1F95FD01E}"/>
    <dgm:cxn modelId="{242EBB1A-777B-4105-8754-1E42902B87C5}" srcId="{BACC56F2-ADE1-4F9A-8C8F-942415595BCB}" destId="{61786A85-1EEB-494F-85E4-AFB6D3C82B76}" srcOrd="6" destOrd="0" parTransId="{D808DC5D-7EE3-464F-815B-FDCB73197FD6}" sibTransId="{F4F56AA0-5904-425D-B86B-CC08B13887C4}"/>
    <dgm:cxn modelId="{B7961422-EA56-4200-B4B0-8A6C0413A19B}" srcId="{BACC56F2-ADE1-4F9A-8C8F-942415595BCB}" destId="{9245BA71-0DFE-458D-B045-BC39F6CBDF02}" srcOrd="3" destOrd="0" parTransId="{CE05AC7B-053E-4420-B260-D8062F3CE1BE}" sibTransId="{F4B3C1FB-4DFE-43B4-8A3D-2A5CA2F120C3}"/>
    <dgm:cxn modelId="{6F51D126-056A-4362-9321-4FE823BD20E1}" srcId="{BACC56F2-ADE1-4F9A-8C8F-942415595BCB}" destId="{65847598-1387-40F3-8208-1F4FAA0F8C99}" srcOrd="1" destOrd="0" parTransId="{B32855CB-24F1-4F4C-A4D2-556AC5A4F49F}" sibTransId="{1742DB53-A864-4882-A5CE-9551BF0FB88E}"/>
    <dgm:cxn modelId="{FC852F2F-0FBC-42EB-A6E6-DEFD29C0A9C9}" type="presOf" srcId="{6951E6DD-8A9A-45B9-9D75-4363C02E947F}" destId="{4C8A6519-578A-4CC7-8E78-091B50D2E526}" srcOrd="0" destOrd="8" presId="urn:microsoft.com/office/officeart/2005/8/layout/hList2"/>
    <dgm:cxn modelId="{84B0063F-8294-4FFD-A8E0-870844317F18}" type="presOf" srcId="{65847598-1387-40F3-8208-1F4FAA0F8C99}" destId="{4C8A6519-578A-4CC7-8E78-091B50D2E526}" srcOrd="0" destOrd="1" presId="urn:microsoft.com/office/officeart/2005/8/layout/hList2"/>
    <dgm:cxn modelId="{908A0A60-2E0B-4136-97AF-5B308220A7E0}" type="presOf" srcId="{BACC56F2-ADE1-4F9A-8C8F-942415595BCB}" destId="{7BD4A4D6-1412-4C4C-8C33-928294CEF200}" srcOrd="0" destOrd="0" presId="urn:microsoft.com/office/officeart/2005/8/layout/hList2"/>
    <dgm:cxn modelId="{2EB1CD73-7F1C-45C6-9822-C49E20F7D758}" type="presOf" srcId="{9245BA71-0DFE-458D-B045-BC39F6CBDF02}" destId="{4C8A6519-578A-4CC7-8E78-091B50D2E526}" srcOrd="0" destOrd="3" presId="urn:microsoft.com/office/officeart/2005/8/layout/hList2"/>
    <dgm:cxn modelId="{62625E79-D4F0-403E-A225-F70F43E88054}" type="presOf" srcId="{61786A85-1EEB-494F-85E4-AFB6D3C82B76}" destId="{4C8A6519-578A-4CC7-8E78-091B50D2E526}" srcOrd="0" destOrd="6" presId="urn:microsoft.com/office/officeart/2005/8/layout/hList2"/>
    <dgm:cxn modelId="{CAA4D87B-E7CE-40E6-AEE6-79401C681626}" type="presOf" srcId="{209A8E35-C5EE-46D2-9E3A-5DD1278E2174}" destId="{4C8A6519-578A-4CC7-8E78-091B50D2E526}" srcOrd="0" destOrd="5" presId="urn:microsoft.com/office/officeart/2005/8/layout/hList2"/>
    <dgm:cxn modelId="{CBA1B28E-D82F-4925-BEA6-9830E94DBD9F}" srcId="{BACC56F2-ADE1-4F9A-8C8F-942415595BCB}" destId="{6951E6DD-8A9A-45B9-9D75-4363C02E947F}" srcOrd="8" destOrd="0" parTransId="{663E345A-A65D-40D2-A9FE-F5EC0A639D3D}" sibTransId="{AB128F29-4CA0-44C8-992F-6B1A4C9D0C69}"/>
    <dgm:cxn modelId="{3EEEBCA5-F9D5-472E-BEB3-20ABDC8F271A}" srcId="{BACC56F2-ADE1-4F9A-8C8F-942415595BCB}" destId="{4A689372-AE26-4C59-99A5-BF41459BAF4A}" srcOrd="0" destOrd="0" parTransId="{4C16247F-D2C7-4B9C-954F-0C5A9360244F}" sibTransId="{353F2853-5EAB-49C0-989C-2E0BA9A3692E}"/>
    <dgm:cxn modelId="{0CD4E2A6-B522-46DB-87F9-9B68FF4E0E89}" srcId="{9E89F814-BEE6-471F-A3C5-D46821D4406E}" destId="{BACC56F2-ADE1-4F9A-8C8F-942415595BCB}" srcOrd="0" destOrd="0" parTransId="{30C69E4E-98B7-4663-976B-DD8C058E1722}" sibTransId="{A1C1D31B-1C78-485C-BDED-841E0DFE8B66}"/>
    <dgm:cxn modelId="{B028EFAC-A901-40BE-8094-E671F93CE3C5}" type="presOf" srcId="{74B7C478-4BB0-49A7-B72F-2325FD3A84FA}" destId="{4C8A6519-578A-4CC7-8E78-091B50D2E526}" srcOrd="0" destOrd="4" presId="urn:microsoft.com/office/officeart/2005/8/layout/hList2"/>
    <dgm:cxn modelId="{B97AD9AF-0A22-440E-92A8-D4B048E360F1}" srcId="{BACC56F2-ADE1-4F9A-8C8F-942415595BCB}" destId="{1F2869CF-6B36-44C0-A1D9-B494EB6BF961}" srcOrd="7" destOrd="0" parTransId="{A0A04836-0719-4C50-A026-EF343F0167FB}" sibTransId="{66EE7CEC-AC37-47E1-A94A-0F4E046987C6}"/>
    <dgm:cxn modelId="{2E78C6C0-3824-4D85-B386-F0EB57FEFBFF}" type="presOf" srcId="{7B53CE07-688B-49C1-98AD-D943C13320EC}" destId="{4C8A6519-578A-4CC7-8E78-091B50D2E526}" srcOrd="0" destOrd="2" presId="urn:microsoft.com/office/officeart/2005/8/layout/hList2"/>
    <dgm:cxn modelId="{869773CE-75E0-4E5F-B0F8-B388B7C35EFC}" type="presOf" srcId="{9E89F814-BEE6-471F-A3C5-D46821D4406E}" destId="{519FFB00-48D7-4775-BAFA-0B1FD5432AB4}" srcOrd="0" destOrd="0" presId="urn:microsoft.com/office/officeart/2005/8/layout/hList2"/>
    <dgm:cxn modelId="{84DB42CF-80BB-4502-A8E8-DB86330C58C9}" type="presOf" srcId="{4A689372-AE26-4C59-99A5-BF41459BAF4A}" destId="{4C8A6519-578A-4CC7-8E78-091B50D2E526}" srcOrd="0" destOrd="0" presId="urn:microsoft.com/office/officeart/2005/8/layout/hList2"/>
    <dgm:cxn modelId="{7EC0F6D6-C452-42FD-ACF4-8C3398203DB4}" srcId="{BACC56F2-ADE1-4F9A-8C8F-942415595BCB}" destId="{74B7C478-4BB0-49A7-B72F-2325FD3A84FA}" srcOrd="4" destOrd="0" parTransId="{710D3A19-3170-42CE-BF43-69176747E44D}" sibTransId="{48DA430D-BFF1-494C-9DFD-C47C202EEB5B}"/>
    <dgm:cxn modelId="{27B6B9E5-1A9F-4545-A445-7B1579DCD959}" srcId="{BACC56F2-ADE1-4F9A-8C8F-942415595BCB}" destId="{5846E759-8996-42D7-9E2F-4142880D04A4}" srcOrd="9" destOrd="0" parTransId="{A9E5ECE0-D4D1-42BC-8231-D6F525221427}" sibTransId="{F5E0A602-83BF-4BC8-9CE5-B6DD7AB4D6AA}"/>
    <dgm:cxn modelId="{1C414FF7-6C59-4DCA-ADE6-017731709919}" srcId="{BACC56F2-ADE1-4F9A-8C8F-942415595BCB}" destId="{209A8E35-C5EE-46D2-9E3A-5DD1278E2174}" srcOrd="5" destOrd="0" parTransId="{544D6E07-A3B6-4A5C-ADD3-8BDAAB7322B0}" sibTransId="{DF4666F0-E090-4FA8-A37D-7E61DEC9E3C0}"/>
    <dgm:cxn modelId="{5E28D99D-A13A-4A4D-827B-12AF65A835CD}" type="presParOf" srcId="{519FFB00-48D7-4775-BAFA-0B1FD5432AB4}" destId="{285BF934-9CD0-485F-A129-014FF2E3253D}" srcOrd="0" destOrd="0" presId="urn:microsoft.com/office/officeart/2005/8/layout/hList2"/>
    <dgm:cxn modelId="{F10FA441-8C65-4522-8641-F364007C9FD5}" type="presParOf" srcId="{285BF934-9CD0-485F-A129-014FF2E3253D}" destId="{F1C9603F-0C93-461C-B2D4-A2F087154718}" srcOrd="0" destOrd="0" presId="urn:microsoft.com/office/officeart/2005/8/layout/hList2"/>
    <dgm:cxn modelId="{D377E5BF-4941-41C4-8F5D-E482B0564641}" type="presParOf" srcId="{285BF934-9CD0-485F-A129-014FF2E3253D}" destId="{4C8A6519-578A-4CC7-8E78-091B50D2E526}" srcOrd="1" destOrd="0" presId="urn:microsoft.com/office/officeart/2005/8/layout/hList2"/>
    <dgm:cxn modelId="{F70DFD9E-3F60-429E-9822-28221EA51C46}" type="presParOf" srcId="{285BF934-9CD0-485F-A129-014FF2E3253D}" destId="{7BD4A4D6-1412-4C4C-8C33-928294CEF200}"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BF27EC99-63AE-47F8-8FEC-341EAFD5024B}">
      <dgm:prSet custT="1"/>
      <dgm:spPr/>
      <dgm:t>
        <a:bodyPr/>
        <a:lstStyle/>
        <a:p>
          <a:r>
            <a:rPr lang="es-ES" sz="2000" dirty="0"/>
            <a:t>Los MIPS dependen del repertorio de instrucciones, por lo que resulta un parámetro difícil de utilizar para comparar máquinas con diferente repertorio.</a:t>
          </a:r>
          <a:endParaRPr lang="es-HN" sz="2000" dirty="0"/>
        </a:p>
      </dgm:t>
    </dgm:pt>
    <dgm:pt modelId="{F7BA8608-8B0A-4938-834B-CC84CF82D8A6}" type="parTrans" cxnId="{9DD44B65-344B-423F-BDCA-E761A746FB41}">
      <dgm:prSet/>
      <dgm:spPr/>
      <dgm:t>
        <a:bodyPr/>
        <a:lstStyle/>
        <a:p>
          <a:endParaRPr lang="es-HN"/>
        </a:p>
      </dgm:t>
    </dgm:pt>
    <dgm:pt modelId="{782F0A40-D63B-4D29-B73D-F69FEFA16F53}" type="sibTrans" cxnId="{9DD44B65-344B-423F-BDCA-E761A746FB41}">
      <dgm:prSet/>
      <dgm:spPr/>
      <dgm:t>
        <a:bodyPr/>
        <a:lstStyle/>
        <a:p>
          <a:endParaRPr lang="es-HN"/>
        </a:p>
      </dgm:t>
    </dgm:pt>
    <dgm:pt modelId="{E87A196D-BE1E-45A0-B379-FC379356576D}">
      <dgm:prSet custT="1"/>
      <dgm:spPr/>
      <dgm:t>
        <a:bodyPr/>
        <a:lstStyle/>
        <a:p>
          <a:r>
            <a:rPr lang="es-ES" sz="2000" dirty="0"/>
            <a:t>Varían entre programas ejecutados en el mismo computador.</a:t>
          </a:r>
          <a:endParaRPr lang="es-HN" sz="2000" dirty="0"/>
        </a:p>
      </dgm:t>
    </dgm:pt>
    <dgm:pt modelId="{D01F09F9-E775-438F-8005-ED1C8FE77249}" type="parTrans" cxnId="{1391256A-30F4-448E-BB86-E6450BA8D3C0}">
      <dgm:prSet/>
      <dgm:spPr/>
      <dgm:t>
        <a:bodyPr/>
        <a:lstStyle/>
        <a:p>
          <a:endParaRPr lang="es-HN"/>
        </a:p>
      </dgm:t>
    </dgm:pt>
    <dgm:pt modelId="{762365A7-B42B-4B0B-97C9-0B9A974AAE67}" type="sibTrans" cxnId="{1391256A-30F4-448E-BB86-E6450BA8D3C0}">
      <dgm:prSet/>
      <dgm:spPr/>
      <dgm:t>
        <a:bodyPr/>
        <a:lstStyle/>
        <a:p>
          <a:endParaRPr lang="es-HN"/>
        </a:p>
      </dgm:t>
    </dgm:pt>
    <dgm:pt modelId="{FD21ED7A-6423-47C8-AC24-4D87AFB054F9}">
      <dgm:prSet custT="1"/>
      <dgm:spPr/>
      <dgm:t>
        <a:bodyPr/>
        <a:lstStyle/>
        <a:p>
          <a:r>
            <a:rPr lang="es-ES" sz="2000" dirty="0"/>
            <a:t>Pueden variar inversamente al rendimiento, como ocurre en máquinas con hardware especial para punto flotante, que emplean menor tiempo que las que no disponen de este hardware y por tanto tienen mejor rendimiento. Sin embargo presentan un menor valor de los MIPS porque ejecutan menor número de instrucciones. </a:t>
          </a:r>
          <a:endParaRPr lang="es-HN" sz="2000" dirty="0"/>
        </a:p>
      </dgm:t>
    </dgm:pt>
    <dgm:pt modelId="{A88E7385-8C3A-43C7-8A46-97641C91D0B3}" type="parTrans" cxnId="{ADB4D936-3AB1-43CE-BBFC-D74069EC3832}">
      <dgm:prSet/>
      <dgm:spPr/>
      <dgm:t>
        <a:bodyPr/>
        <a:lstStyle/>
        <a:p>
          <a:endParaRPr lang="es-HN"/>
        </a:p>
      </dgm:t>
    </dgm:pt>
    <dgm:pt modelId="{3496FD85-B5DE-436C-ACE1-3CC3C53819A2}" type="sibTrans" cxnId="{ADB4D936-3AB1-43CE-BBFC-D74069EC3832}">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5000" r="-45000"/>
          </a:stretch>
        </a:blipFill>
      </dgm:spPr>
    </dgm:pt>
    <dgm:pt modelId="{3B54DB11-97FF-4F65-97EF-4E2AD5771674}" type="pres">
      <dgm:prSet presAssocID="{75784132-F8F5-43FD-BEDB-29AE7373A835}" presName="childNode" presStyleLbl="node1" presStyleIdx="0" presStyleCnt="1">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AE3BED09-3693-432E-8D6E-E5D0744AC620}" type="presOf" srcId="{E87A196D-BE1E-45A0-B379-FC379356576D}" destId="{3B54DB11-97FF-4F65-97EF-4E2AD5771674}" srcOrd="0" destOrd="1" presId="urn:microsoft.com/office/officeart/2005/8/layout/hList2"/>
    <dgm:cxn modelId="{ADB4D936-3AB1-43CE-BBFC-D74069EC3832}" srcId="{75784132-F8F5-43FD-BEDB-29AE7373A835}" destId="{FD21ED7A-6423-47C8-AC24-4D87AFB054F9}" srcOrd="2" destOrd="0" parTransId="{A88E7385-8C3A-43C7-8A46-97641C91D0B3}" sibTransId="{3496FD85-B5DE-436C-ACE1-3CC3C53819A2}"/>
    <dgm:cxn modelId="{9DD44B65-344B-423F-BDCA-E761A746FB41}" srcId="{75784132-F8F5-43FD-BEDB-29AE7373A835}" destId="{BF27EC99-63AE-47F8-8FEC-341EAFD5024B}" srcOrd="0" destOrd="0" parTransId="{F7BA8608-8B0A-4938-834B-CC84CF82D8A6}" sibTransId="{782F0A40-D63B-4D29-B73D-F69FEFA16F53}"/>
    <dgm:cxn modelId="{1391256A-30F4-448E-BB86-E6450BA8D3C0}" srcId="{75784132-F8F5-43FD-BEDB-29AE7373A835}" destId="{E87A196D-BE1E-45A0-B379-FC379356576D}" srcOrd="1" destOrd="0" parTransId="{D01F09F9-E775-438F-8005-ED1C8FE77249}" sibTransId="{762365A7-B42B-4B0B-97C9-0B9A974AAE67}"/>
    <dgm:cxn modelId="{5FEFF478-3AA6-4A15-AFD4-478023A71E2C}" type="presOf" srcId="{F294A264-AE5A-4E2F-BA0C-D58DC1EE2034}" destId="{46C0BCAB-84B8-4895-9026-4CA5687E1337}" srcOrd="0" destOrd="0" presId="urn:microsoft.com/office/officeart/2005/8/layout/hList2"/>
    <dgm:cxn modelId="{E06DF8AB-482B-4169-820E-A299A9F6866D}" type="presOf" srcId="{BF27EC99-63AE-47F8-8FEC-341EAFD5024B}" destId="{3B54DB11-97FF-4F65-97EF-4E2AD5771674}" srcOrd="0" destOrd="0" presId="urn:microsoft.com/office/officeart/2005/8/layout/hList2"/>
    <dgm:cxn modelId="{A63565BE-43DE-425B-832C-AE458A9C6B0E}" type="presOf" srcId="{75784132-F8F5-43FD-BEDB-29AE7373A835}" destId="{6BA3F8EF-D714-411A-B540-7A4B1C703C7E}" srcOrd="0" destOrd="0" presId="urn:microsoft.com/office/officeart/2005/8/layout/hList2"/>
    <dgm:cxn modelId="{CFAD6CE1-618E-437C-BD68-7B862E7252BF}" type="presOf" srcId="{FD21ED7A-6423-47C8-AC24-4D87AFB054F9}" destId="{3B54DB11-97FF-4F65-97EF-4E2AD5771674}" srcOrd="0" destOrd="2"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BF27EC99-63AE-47F8-8FEC-341EAFD5024B}">
      <dgm:prSet custT="1"/>
      <dgm:spPr/>
      <dgm:t>
        <a:bodyPr/>
        <a:lstStyle/>
        <a:p>
          <a:pPr algn="ctr">
            <a:buNone/>
          </a:pPr>
          <a:r>
            <a:rPr lang="es-ES" sz="2000" dirty="0"/>
            <a:t>Miden cuantas veces más tarda en ejecutarse un programa en la máquina a medir que en una de referencia, que por definición tiene un MIPS (VAX-11/780).</a:t>
          </a:r>
          <a:endParaRPr lang="es-HN" sz="2000" dirty="0"/>
        </a:p>
      </dgm:t>
    </dgm:pt>
    <dgm:pt modelId="{F7BA8608-8B0A-4938-834B-CC84CF82D8A6}" type="parTrans" cxnId="{9DD44B65-344B-423F-BDCA-E761A746FB41}">
      <dgm:prSet/>
      <dgm:spPr/>
      <dgm:t>
        <a:bodyPr/>
        <a:lstStyle/>
        <a:p>
          <a:endParaRPr lang="es-HN"/>
        </a:p>
      </dgm:t>
    </dgm:pt>
    <dgm:pt modelId="{782F0A40-D63B-4D29-B73D-F69FEFA16F53}" type="sibTrans" cxnId="{9DD44B65-344B-423F-BDCA-E761A746FB41}">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3B54DB11-97FF-4F65-97EF-4E2AD5771674}" type="pres">
      <dgm:prSet presAssocID="{75784132-F8F5-43FD-BEDB-29AE7373A835}" presName="childNode" presStyleLbl="node1" presStyleIdx="0" presStyleCnt="1">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9DD44B65-344B-423F-BDCA-E761A746FB41}" srcId="{75784132-F8F5-43FD-BEDB-29AE7373A835}" destId="{BF27EC99-63AE-47F8-8FEC-341EAFD5024B}" srcOrd="0" destOrd="0" parTransId="{F7BA8608-8B0A-4938-834B-CC84CF82D8A6}" sibTransId="{782F0A40-D63B-4D29-B73D-F69FEFA16F53}"/>
    <dgm:cxn modelId="{5FEFF478-3AA6-4A15-AFD4-478023A71E2C}" type="presOf" srcId="{F294A264-AE5A-4E2F-BA0C-D58DC1EE2034}" destId="{46C0BCAB-84B8-4895-9026-4CA5687E1337}" srcOrd="0" destOrd="0" presId="urn:microsoft.com/office/officeart/2005/8/layout/hList2"/>
    <dgm:cxn modelId="{E06DF8AB-482B-4169-820E-A299A9F6866D}" type="presOf" srcId="{BF27EC99-63AE-47F8-8FEC-341EAFD5024B}" destId="{3B54DB11-97FF-4F65-97EF-4E2AD5771674}" srcOrd="0" destOrd="0" presId="urn:microsoft.com/office/officeart/2005/8/layout/hList2"/>
    <dgm:cxn modelId="{A63565BE-43DE-425B-832C-AE458A9C6B0E}" type="presOf" srcId="{75784132-F8F5-43FD-BEDB-29AE7373A835}" destId="{6BA3F8EF-D714-411A-B540-7A4B1C703C7E}" srcOrd="0" destOrd="0"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BF27EC99-63AE-47F8-8FEC-341EAFD5024B}">
      <dgm:prSet custT="1"/>
      <dgm:spPr/>
      <dgm:t>
        <a:bodyPr/>
        <a:lstStyle/>
        <a:p>
          <a:pPr algn="ctr">
            <a:buNone/>
          </a:pPr>
          <a:r>
            <a:rPr lang="es-ES" sz="2000" dirty="0"/>
            <a:t>Otra medida de rendimiento común trata solo con instrucciones de punto flotante. Estos son comunes en muchas aplicaciones científicas y de juegos. Punto flotante el rendimiento se expresa en millones de operaciones de coma flotante por segundo</a:t>
          </a:r>
          <a:endParaRPr lang="es-HN" sz="2000" dirty="0"/>
        </a:p>
      </dgm:t>
    </dgm:pt>
    <dgm:pt modelId="{F7BA8608-8B0A-4938-834B-CC84CF82D8A6}" type="parTrans" cxnId="{9DD44B65-344B-423F-BDCA-E761A746FB41}">
      <dgm:prSet/>
      <dgm:spPr/>
      <dgm:t>
        <a:bodyPr/>
        <a:lstStyle/>
        <a:p>
          <a:endParaRPr lang="es-HN"/>
        </a:p>
      </dgm:t>
    </dgm:pt>
    <dgm:pt modelId="{782F0A40-D63B-4D29-B73D-F69FEFA16F53}" type="sibTrans" cxnId="{9DD44B65-344B-423F-BDCA-E761A746FB41}">
      <dgm:prSet/>
      <dgm:spPr/>
      <dgm:t>
        <a:bodyPr/>
        <a:lstStyle/>
        <a:p>
          <a:endParaRPr lang="es-HN"/>
        </a:p>
      </dgm:t>
    </dgm:pt>
    <dgm:pt modelId="{CBA18D41-AB42-4BE9-97DC-98A92D4A7635}">
      <dgm:prSet custT="1"/>
      <dgm:spPr/>
      <dgm:t>
        <a:bodyPr/>
        <a:lstStyle/>
        <a:p>
          <a:pPr algn="ctr">
            <a:buNone/>
          </a:pPr>
          <a:r>
            <a:rPr lang="es-ES" sz="2000" dirty="0"/>
            <a:t>(MFLOPS), definido de la siguiente manera:</a:t>
          </a:r>
          <a:endParaRPr lang="es-HN" sz="2000" dirty="0"/>
        </a:p>
      </dgm:t>
    </dgm:pt>
    <dgm:pt modelId="{B9FAA231-838D-4790-B0DB-3400E56752C9}" type="parTrans" cxnId="{2875BC31-4D73-4958-ABC9-D3436357C9E0}">
      <dgm:prSet/>
      <dgm:spPr/>
      <dgm:t>
        <a:bodyPr/>
        <a:lstStyle/>
        <a:p>
          <a:endParaRPr lang="es-HN"/>
        </a:p>
      </dgm:t>
    </dgm:pt>
    <dgm:pt modelId="{EB3F49C8-EB72-4DF0-8483-5E64DB69F5E8}" type="sibTrans" cxnId="{2875BC31-4D73-4958-ABC9-D3436357C9E0}">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3B54DB11-97FF-4F65-97EF-4E2AD5771674}" type="pres">
      <dgm:prSet presAssocID="{75784132-F8F5-43FD-BEDB-29AE7373A835}" presName="childNode" presStyleLbl="node1" presStyleIdx="0" presStyleCnt="1">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2875BC31-4D73-4958-ABC9-D3436357C9E0}" srcId="{75784132-F8F5-43FD-BEDB-29AE7373A835}" destId="{CBA18D41-AB42-4BE9-97DC-98A92D4A7635}" srcOrd="1" destOrd="0" parTransId="{B9FAA231-838D-4790-B0DB-3400E56752C9}" sibTransId="{EB3F49C8-EB72-4DF0-8483-5E64DB69F5E8}"/>
    <dgm:cxn modelId="{B5564863-6B7B-43A5-BEC5-ECEA4D8A261D}" type="presOf" srcId="{CBA18D41-AB42-4BE9-97DC-98A92D4A7635}" destId="{3B54DB11-97FF-4F65-97EF-4E2AD5771674}" srcOrd="0" destOrd="1" presId="urn:microsoft.com/office/officeart/2005/8/layout/hList2"/>
    <dgm:cxn modelId="{9DD44B65-344B-423F-BDCA-E761A746FB41}" srcId="{75784132-F8F5-43FD-BEDB-29AE7373A835}" destId="{BF27EC99-63AE-47F8-8FEC-341EAFD5024B}" srcOrd="0" destOrd="0" parTransId="{F7BA8608-8B0A-4938-834B-CC84CF82D8A6}" sibTransId="{782F0A40-D63B-4D29-B73D-F69FEFA16F53}"/>
    <dgm:cxn modelId="{5FEFF478-3AA6-4A15-AFD4-478023A71E2C}" type="presOf" srcId="{F294A264-AE5A-4E2F-BA0C-D58DC1EE2034}" destId="{46C0BCAB-84B8-4895-9026-4CA5687E1337}" srcOrd="0" destOrd="0" presId="urn:microsoft.com/office/officeart/2005/8/layout/hList2"/>
    <dgm:cxn modelId="{E06DF8AB-482B-4169-820E-A299A9F6866D}" type="presOf" srcId="{BF27EC99-63AE-47F8-8FEC-341EAFD5024B}" destId="{3B54DB11-97FF-4F65-97EF-4E2AD5771674}" srcOrd="0" destOrd="0" presId="urn:microsoft.com/office/officeart/2005/8/layout/hList2"/>
    <dgm:cxn modelId="{A63565BE-43DE-425B-832C-AE458A9C6B0E}" type="presOf" srcId="{75784132-F8F5-43FD-BEDB-29AE7373A835}" destId="{6BA3F8EF-D714-411A-B540-7A4B1C703C7E}" srcOrd="0" destOrd="0"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BF27EC99-63AE-47F8-8FEC-341EAFD5024B}">
      <dgm:prSet custT="1"/>
      <dgm:spPr/>
      <dgm:t>
        <a:bodyPr/>
        <a:lstStyle/>
        <a:p>
          <a:pPr algn="ctr">
            <a:buNone/>
          </a:pPr>
          <a:r>
            <a:rPr lang="es-ES" sz="2200" dirty="0"/>
            <a:t>Al evaluar algún aspecto del rendimiento del sistema informático, a menudo se da el caso de que un solo número, como el tiempo de ejecución o la memoria consumida, se utiliza para caracterizar rendimiento y comparar sistemas. En la mayoría de las evaluaciones de rendimiento de computadores se mide el tiempo que tarda en ejecutar diversos programas y después se calcula el valor medio (media). Hay tres tipos de media:</a:t>
          </a:r>
          <a:endParaRPr lang="es-HN" sz="2200" dirty="0"/>
        </a:p>
      </dgm:t>
    </dgm:pt>
    <dgm:pt modelId="{F7BA8608-8B0A-4938-834B-CC84CF82D8A6}" type="parTrans" cxnId="{9DD44B65-344B-423F-BDCA-E761A746FB41}">
      <dgm:prSet/>
      <dgm:spPr/>
      <dgm:t>
        <a:bodyPr/>
        <a:lstStyle/>
        <a:p>
          <a:endParaRPr lang="es-HN"/>
        </a:p>
      </dgm:t>
    </dgm:pt>
    <dgm:pt modelId="{782F0A40-D63B-4D29-B73D-F69FEFA16F53}" type="sibTrans" cxnId="{9DD44B65-344B-423F-BDCA-E761A746FB41}">
      <dgm:prSet/>
      <dgm:spPr/>
      <dgm:t>
        <a:bodyPr/>
        <a:lstStyle/>
        <a:p>
          <a:endParaRPr lang="es-HN"/>
        </a:p>
      </dgm:t>
    </dgm:pt>
    <dgm:pt modelId="{D20BC0D7-11D6-45C5-8158-B43E185FB541}">
      <dgm:prSet custT="1"/>
      <dgm:spPr/>
      <dgm:t>
        <a:bodyPr/>
        <a:lstStyle/>
        <a:p>
          <a:pPr algn="ctr">
            <a:buNone/>
          </a:pPr>
          <a:r>
            <a:rPr lang="es-ES" sz="2200" dirty="0"/>
            <a:t> </a:t>
          </a:r>
          <a:endParaRPr lang="es-HN" sz="2200" dirty="0"/>
        </a:p>
      </dgm:t>
    </dgm:pt>
    <dgm:pt modelId="{61F6958F-2BFA-4BD7-8BE6-337385DED1BF}" type="parTrans" cxnId="{3B34954F-8BB8-4F3A-B48F-226D975A9809}">
      <dgm:prSet/>
      <dgm:spPr/>
      <dgm:t>
        <a:bodyPr/>
        <a:lstStyle/>
        <a:p>
          <a:endParaRPr lang="es-HN"/>
        </a:p>
      </dgm:t>
    </dgm:pt>
    <dgm:pt modelId="{07D1CE1C-03E4-478C-9343-5560A208590F}" type="sibTrans" cxnId="{3B34954F-8BB8-4F3A-B48F-226D975A9809}">
      <dgm:prSet/>
      <dgm:spPr/>
      <dgm:t>
        <a:bodyPr/>
        <a:lstStyle/>
        <a:p>
          <a:endParaRPr lang="es-HN"/>
        </a:p>
      </dgm:t>
    </dgm:pt>
    <dgm:pt modelId="{6A9876DA-ACD9-4181-AAA6-8810F9A7F0F4}">
      <dgm:prSet custT="1"/>
      <dgm:spPr/>
      <dgm:t>
        <a:bodyPr/>
        <a:lstStyle/>
        <a:p>
          <a:pPr algn="ctr">
            <a:buNone/>
          </a:pPr>
          <a:endParaRPr lang="es-HN" sz="2200" dirty="0"/>
        </a:p>
      </dgm:t>
    </dgm:pt>
    <dgm:pt modelId="{8D86DA82-B8E3-47F4-A498-E975E2EDEB81}" type="parTrans" cxnId="{4E35270D-C582-4CF8-A836-A2D4F7E5F041}">
      <dgm:prSet/>
      <dgm:spPr/>
      <dgm:t>
        <a:bodyPr/>
        <a:lstStyle/>
        <a:p>
          <a:endParaRPr lang="es-HN"/>
        </a:p>
      </dgm:t>
    </dgm:pt>
    <dgm:pt modelId="{DCE02F53-7ACD-4340-90FB-A968A29F532A}" type="sibTrans" cxnId="{4E35270D-C582-4CF8-A836-A2D4F7E5F041}">
      <dgm:prSet/>
      <dgm:spPr/>
      <dgm:t>
        <a:bodyPr/>
        <a:lstStyle/>
        <a:p>
          <a:endParaRPr lang="es-HN"/>
        </a:p>
      </dgm:t>
    </dgm:pt>
    <dgm:pt modelId="{0E13C6E3-637B-40AE-96A9-BD75E6F2E0C8}">
      <dgm:prSet custT="1"/>
      <dgm:spPr/>
      <dgm:t>
        <a:bodyPr/>
        <a:lstStyle/>
        <a:p>
          <a:pPr algn="l">
            <a:buFont typeface="Arial" panose="020B0604020202020204" pitchFamily="34" charset="0"/>
            <a:buChar char="•"/>
          </a:pPr>
          <a:r>
            <a:rPr lang="es-ES" sz="2200" dirty="0"/>
            <a:t>Media Aritmética</a:t>
          </a:r>
          <a:endParaRPr lang="es-HN" sz="2200" dirty="0"/>
        </a:p>
      </dgm:t>
    </dgm:pt>
    <dgm:pt modelId="{C98ACC27-FFB6-4E12-A954-F70B39B314AF}" type="parTrans" cxnId="{C0BAEE5A-801F-4E4F-B9F8-9AAE5A4E80A0}">
      <dgm:prSet/>
      <dgm:spPr/>
      <dgm:t>
        <a:bodyPr/>
        <a:lstStyle/>
        <a:p>
          <a:endParaRPr lang="es-HN"/>
        </a:p>
      </dgm:t>
    </dgm:pt>
    <dgm:pt modelId="{8BC1769A-CBFE-487F-9807-0082B2310373}" type="sibTrans" cxnId="{C0BAEE5A-801F-4E4F-B9F8-9AAE5A4E80A0}">
      <dgm:prSet/>
      <dgm:spPr/>
      <dgm:t>
        <a:bodyPr/>
        <a:lstStyle/>
        <a:p>
          <a:endParaRPr lang="es-HN"/>
        </a:p>
      </dgm:t>
    </dgm:pt>
    <dgm:pt modelId="{3B2C53CE-87AD-4369-9524-B368B8B3C4EA}">
      <dgm:prSet custT="1"/>
      <dgm:spPr/>
      <dgm:t>
        <a:bodyPr/>
        <a:lstStyle/>
        <a:p>
          <a:pPr algn="ctr">
            <a:buNone/>
          </a:pPr>
          <a:endParaRPr lang="es-HN" sz="2200" dirty="0"/>
        </a:p>
      </dgm:t>
    </dgm:pt>
    <dgm:pt modelId="{F6DF9211-2A8B-4715-849C-CC953DC11132}" type="parTrans" cxnId="{27D7FF15-9B49-4EC7-B518-C6B55355849D}">
      <dgm:prSet/>
      <dgm:spPr/>
      <dgm:t>
        <a:bodyPr/>
        <a:lstStyle/>
        <a:p>
          <a:endParaRPr lang="es-HN"/>
        </a:p>
      </dgm:t>
    </dgm:pt>
    <dgm:pt modelId="{1135B145-C5CB-47C6-A3C1-414ED99B1B69}" type="sibTrans" cxnId="{27D7FF15-9B49-4EC7-B518-C6B55355849D}">
      <dgm:prSet/>
      <dgm:spPr/>
      <dgm:t>
        <a:bodyPr/>
        <a:lstStyle/>
        <a:p>
          <a:endParaRPr lang="es-HN"/>
        </a:p>
      </dgm:t>
    </dgm:pt>
    <dgm:pt modelId="{E42D227A-7BF9-43ED-A7B7-544E0BE9F19D}">
      <dgm:prSet custT="1"/>
      <dgm:spPr/>
      <dgm:t>
        <a:bodyPr/>
        <a:lstStyle/>
        <a:p>
          <a:pPr algn="l">
            <a:buFont typeface="Arial" panose="020B0604020202020204" pitchFamily="34" charset="0"/>
            <a:buChar char="•"/>
          </a:pPr>
          <a:r>
            <a:rPr lang="es-ES" sz="2200" dirty="0"/>
            <a:t>Media Geométrica</a:t>
          </a:r>
          <a:endParaRPr lang="es-HN" sz="2200" dirty="0"/>
        </a:p>
      </dgm:t>
    </dgm:pt>
    <dgm:pt modelId="{C9E43080-D1DB-42F6-9977-0751159E3FA6}" type="parTrans" cxnId="{9357AA3E-4E60-4DA4-A8E2-29D33514ED87}">
      <dgm:prSet/>
      <dgm:spPr/>
      <dgm:t>
        <a:bodyPr/>
        <a:lstStyle/>
        <a:p>
          <a:endParaRPr lang="es-HN"/>
        </a:p>
      </dgm:t>
    </dgm:pt>
    <dgm:pt modelId="{64C2F5D2-7062-4978-9792-797146D3E55B}" type="sibTrans" cxnId="{9357AA3E-4E60-4DA4-A8E2-29D33514ED87}">
      <dgm:prSet/>
      <dgm:spPr/>
      <dgm:t>
        <a:bodyPr/>
        <a:lstStyle/>
        <a:p>
          <a:endParaRPr lang="es-HN"/>
        </a:p>
      </dgm:t>
    </dgm:pt>
    <dgm:pt modelId="{E0EB628E-E3F9-4BBA-8185-D1F8D239CC51}">
      <dgm:prSet custT="1"/>
      <dgm:spPr/>
      <dgm:t>
        <a:bodyPr/>
        <a:lstStyle/>
        <a:p>
          <a:pPr algn="l">
            <a:buFont typeface="Arial" panose="020B0604020202020204" pitchFamily="34" charset="0"/>
            <a:buChar char="•"/>
          </a:pPr>
          <a:r>
            <a:rPr lang="es-ES" sz="2200" dirty="0"/>
            <a:t>Media Harmónica</a:t>
          </a:r>
          <a:endParaRPr lang="es-HN" sz="2200" dirty="0"/>
        </a:p>
      </dgm:t>
    </dgm:pt>
    <dgm:pt modelId="{F152D662-F00A-4174-BD4F-4BF6479BF985}" type="parTrans" cxnId="{B6222DCA-2E93-4997-B668-A7E41DA92A6B}">
      <dgm:prSet/>
      <dgm:spPr/>
      <dgm:t>
        <a:bodyPr/>
        <a:lstStyle/>
        <a:p>
          <a:endParaRPr lang="es-HN"/>
        </a:p>
      </dgm:t>
    </dgm:pt>
    <dgm:pt modelId="{D300E107-FD87-4962-BA7B-ABB630DB4CBE}" type="sibTrans" cxnId="{B6222DCA-2E93-4997-B668-A7E41DA92A6B}">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8000" r="-28000"/>
          </a:stretch>
        </a:blipFill>
      </dgm:spPr>
    </dgm:pt>
    <dgm:pt modelId="{3B54DB11-97FF-4F65-97EF-4E2AD5771674}" type="pres">
      <dgm:prSet presAssocID="{75784132-F8F5-43FD-BEDB-29AE7373A835}" presName="childNode" presStyleLbl="node1" presStyleIdx="0" presStyleCnt="1">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4E35270D-C582-4CF8-A836-A2D4F7E5F041}" srcId="{75784132-F8F5-43FD-BEDB-29AE7373A835}" destId="{6A9876DA-ACD9-4181-AAA6-8810F9A7F0F4}" srcOrd="5" destOrd="0" parTransId="{8D86DA82-B8E3-47F4-A498-E975E2EDEB81}" sibTransId="{DCE02F53-7ACD-4340-90FB-A968A29F532A}"/>
    <dgm:cxn modelId="{C71AF212-43CD-4557-A6A8-681341F7FE61}" type="presOf" srcId="{3B2C53CE-87AD-4369-9524-B368B8B3C4EA}" destId="{3B54DB11-97FF-4F65-97EF-4E2AD5771674}" srcOrd="0" destOrd="1" presId="urn:microsoft.com/office/officeart/2005/8/layout/hList2"/>
    <dgm:cxn modelId="{27D7FF15-9B49-4EC7-B518-C6B55355849D}" srcId="{75784132-F8F5-43FD-BEDB-29AE7373A835}" destId="{3B2C53CE-87AD-4369-9524-B368B8B3C4EA}" srcOrd="1" destOrd="0" parTransId="{F6DF9211-2A8B-4715-849C-CC953DC11132}" sibTransId="{1135B145-C5CB-47C6-A3C1-414ED99B1B69}"/>
    <dgm:cxn modelId="{973DAC2C-9E84-4004-91FC-CFD7D5264DCD}" type="presOf" srcId="{E42D227A-7BF9-43ED-A7B7-544E0BE9F19D}" destId="{3B54DB11-97FF-4F65-97EF-4E2AD5771674}" srcOrd="0" destOrd="3" presId="urn:microsoft.com/office/officeart/2005/8/layout/hList2"/>
    <dgm:cxn modelId="{9357AA3E-4E60-4DA4-A8E2-29D33514ED87}" srcId="{75784132-F8F5-43FD-BEDB-29AE7373A835}" destId="{E42D227A-7BF9-43ED-A7B7-544E0BE9F19D}" srcOrd="3" destOrd="0" parTransId="{C9E43080-D1DB-42F6-9977-0751159E3FA6}" sibTransId="{64C2F5D2-7062-4978-9792-797146D3E55B}"/>
    <dgm:cxn modelId="{9DD44B65-344B-423F-BDCA-E761A746FB41}" srcId="{75784132-F8F5-43FD-BEDB-29AE7373A835}" destId="{BF27EC99-63AE-47F8-8FEC-341EAFD5024B}" srcOrd="0" destOrd="0" parTransId="{F7BA8608-8B0A-4938-834B-CC84CF82D8A6}" sibTransId="{782F0A40-D63B-4D29-B73D-F69FEFA16F53}"/>
    <dgm:cxn modelId="{3B34954F-8BB8-4F3A-B48F-226D975A9809}" srcId="{75784132-F8F5-43FD-BEDB-29AE7373A835}" destId="{D20BC0D7-11D6-45C5-8158-B43E185FB541}" srcOrd="6" destOrd="0" parTransId="{61F6958F-2BFA-4BD7-8BE6-337385DED1BF}" sibTransId="{07D1CE1C-03E4-478C-9343-5560A208590F}"/>
    <dgm:cxn modelId="{5FEFF478-3AA6-4A15-AFD4-478023A71E2C}" type="presOf" srcId="{F294A264-AE5A-4E2F-BA0C-D58DC1EE2034}" destId="{46C0BCAB-84B8-4895-9026-4CA5687E1337}" srcOrd="0" destOrd="0" presId="urn:microsoft.com/office/officeart/2005/8/layout/hList2"/>
    <dgm:cxn modelId="{C0BAEE5A-801F-4E4F-B9F8-9AAE5A4E80A0}" srcId="{75784132-F8F5-43FD-BEDB-29AE7373A835}" destId="{0E13C6E3-637B-40AE-96A9-BD75E6F2E0C8}" srcOrd="2" destOrd="0" parTransId="{C98ACC27-FFB6-4E12-A954-F70B39B314AF}" sibTransId="{8BC1769A-CBFE-487F-9807-0082B2310373}"/>
    <dgm:cxn modelId="{E06DF8AB-482B-4169-820E-A299A9F6866D}" type="presOf" srcId="{BF27EC99-63AE-47F8-8FEC-341EAFD5024B}" destId="{3B54DB11-97FF-4F65-97EF-4E2AD5771674}" srcOrd="0" destOrd="0" presId="urn:microsoft.com/office/officeart/2005/8/layout/hList2"/>
    <dgm:cxn modelId="{A63565BE-43DE-425B-832C-AE458A9C6B0E}" type="presOf" srcId="{75784132-F8F5-43FD-BEDB-29AE7373A835}" destId="{6BA3F8EF-D714-411A-B540-7A4B1C703C7E}" srcOrd="0" destOrd="0" presId="urn:microsoft.com/office/officeart/2005/8/layout/hList2"/>
    <dgm:cxn modelId="{B6222DCA-2E93-4997-B668-A7E41DA92A6B}" srcId="{75784132-F8F5-43FD-BEDB-29AE7373A835}" destId="{E0EB628E-E3F9-4BBA-8185-D1F8D239CC51}" srcOrd="4" destOrd="0" parTransId="{F152D662-F00A-4174-BD4F-4BF6479BF985}" sibTransId="{D300E107-FD87-4962-BA7B-ABB630DB4CBE}"/>
    <dgm:cxn modelId="{B2F2B1E1-E8D3-4E29-8A94-9841379C790A}" type="presOf" srcId="{0E13C6E3-637B-40AE-96A9-BD75E6F2E0C8}" destId="{3B54DB11-97FF-4F65-97EF-4E2AD5771674}" srcOrd="0" destOrd="2" presId="urn:microsoft.com/office/officeart/2005/8/layout/hList2"/>
    <dgm:cxn modelId="{B39B45E7-1460-41AD-88AA-21C9D901D187}" type="presOf" srcId="{E0EB628E-E3F9-4BBA-8185-D1F8D239CC51}" destId="{3B54DB11-97FF-4F65-97EF-4E2AD5771674}" srcOrd="0" destOrd="4" presId="urn:microsoft.com/office/officeart/2005/8/layout/hList2"/>
    <dgm:cxn modelId="{DEFE72E9-8BF7-4547-912E-A837D7DC3C40}" type="presOf" srcId="{6A9876DA-ACD9-4181-AAA6-8810F9A7F0F4}" destId="{3B54DB11-97FF-4F65-97EF-4E2AD5771674}" srcOrd="0" destOrd="5" presId="urn:microsoft.com/office/officeart/2005/8/layout/hList2"/>
    <dgm:cxn modelId="{C06E52F3-601D-4C61-92E9-0E0CBCDF4458}" type="presOf" srcId="{D20BC0D7-11D6-45C5-8158-B43E185FB541}" destId="{3B54DB11-97FF-4F65-97EF-4E2AD5771674}" srcOrd="0" destOrd="6"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BF27EC99-63AE-47F8-8FEC-341EAFD5024B}">
      <dgm:prSet custT="1"/>
      <dgm:spPr/>
      <dgm:t>
        <a:bodyPr/>
        <a:lstStyle/>
        <a:p>
          <a:pPr algn="l">
            <a:buFont typeface="Arial" panose="020B0604020202020204" pitchFamily="34" charset="0"/>
            <a:buChar char="•"/>
          </a:pPr>
          <a:r>
            <a:rPr lang="es-ES" sz="2200" dirty="0"/>
            <a:t>Es una medida apropiada si la suma de todas las medidas es un significativo e interesante valor.</a:t>
          </a:r>
          <a:endParaRPr lang="es-HN" sz="2200" dirty="0"/>
        </a:p>
      </dgm:t>
    </dgm:pt>
    <dgm:pt modelId="{F7BA8608-8B0A-4938-834B-CC84CF82D8A6}" type="parTrans" cxnId="{9DD44B65-344B-423F-BDCA-E761A746FB41}">
      <dgm:prSet/>
      <dgm:spPr/>
      <dgm:t>
        <a:bodyPr/>
        <a:lstStyle/>
        <a:p>
          <a:endParaRPr lang="es-HN"/>
        </a:p>
      </dgm:t>
    </dgm:pt>
    <dgm:pt modelId="{782F0A40-D63B-4D29-B73D-F69FEFA16F53}" type="sibTrans" cxnId="{9DD44B65-344B-423F-BDCA-E761A746FB41}">
      <dgm:prSet/>
      <dgm:spPr/>
      <dgm:t>
        <a:bodyPr/>
        <a:lstStyle/>
        <a:p>
          <a:endParaRPr lang="es-HN"/>
        </a:p>
      </dgm:t>
    </dgm:pt>
    <dgm:pt modelId="{D20BC0D7-11D6-45C5-8158-B43E185FB541}">
      <dgm:prSet custT="1"/>
      <dgm:spPr/>
      <dgm:t>
        <a:bodyPr/>
        <a:lstStyle/>
        <a:p>
          <a:pPr algn="l">
            <a:buNone/>
          </a:pPr>
          <a:r>
            <a:rPr lang="es-ES" sz="2200" dirty="0"/>
            <a:t> </a:t>
          </a:r>
          <a:endParaRPr lang="es-HN" sz="2200" dirty="0"/>
        </a:p>
      </dgm:t>
    </dgm:pt>
    <dgm:pt modelId="{61F6958F-2BFA-4BD7-8BE6-337385DED1BF}" type="parTrans" cxnId="{3B34954F-8BB8-4F3A-B48F-226D975A9809}">
      <dgm:prSet/>
      <dgm:spPr/>
      <dgm:t>
        <a:bodyPr/>
        <a:lstStyle/>
        <a:p>
          <a:endParaRPr lang="es-HN"/>
        </a:p>
      </dgm:t>
    </dgm:pt>
    <dgm:pt modelId="{07D1CE1C-03E4-478C-9343-5560A208590F}" type="sibTrans" cxnId="{3B34954F-8BB8-4F3A-B48F-226D975A9809}">
      <dgm:prSet/>
      <dgm:spPr/>
      <dgm:t>
        <a:bodyPr/>
        <a:lstStyle/>
        <a:p>
          <a:endParaRPr lang="es-HN"/>
        </a:p>
      </dgm:t>
    </dgm:pt>
    <dgm:pt modelId="{6A9876DA-ACD9-4181-AAA6-8810F9A7F0F4}">
      <dgm:prSet custT="1"/>
      <dgm:spPr/>
      <dgm:t>
        <a:bodyPr/>
        <a:lstStyle/>
        <a:p>
          <a:pPr algn="l">
            <a:buNone/>
          </a:pPr>
          <a:r>
            <a:rPr lang="es-ES" sz="2200" dirty="0"/>
            <a:t>:</a:t>
          </a:r>
          <a:endParaRPr lang="es-HN" sz="2200" dirty="0"/>
        </a:p>
      </dgm:t>
    </dgm:pt>
    <dgm:pt modelId="{8D86DA82-B8E3-47F4-A498-E975E2EDEB81}" type="parTrans" cxnId="{4E35270D-C582-4CF8-A836-A2D4F7E5F041}">
      <dgm:prSet/>
      <dgm:spPr/>
      <dgm:t>
        <a:bodyPr/>
        <a:lstStyle/>
        <a:p>
          <a:endParaRPr lang="es-HN"/>
        </a:p>
      </dgm:t>
    </dgm:pt>
    <dgm:pt modelId="{DCE02F53-7ACD-4340-90FB-A968A29F532A}" type="sibTrans" cxnId="{4E35270D-C582-4CF8-A836-A2D4F7E5F041}">
      <dgm:prSet/>
      <dgm:spPr/>
      <dgm:t>
        <a:bodyPr/>
        <a:lstStyle/>
        <a:p>
          <a:endParaRPr lang="es-HN"/>
        </a:p>
      </dgm:t>
    </dgm:pt>
    <dgm:pt modelId="{7C8E988F-07DF-45DA-B31D-F9F266ABDB41}">
      <dgm:prSet custT="1"/>
      <dgm:spPr/>
      <dgm:t>
        <a:bodyPr/>
        <a:lstStyle/>
        <a:p>
          <a:pPr algn="l">
            <a:buFont typeface="Arial" panose="020B0604020202020204" pitchFamily="34" charset="0"/>
            <a:buChar char="•"/>
          </a:pPr>
          <a:r>
            <a:rPr lang="es-ES" sz="2200" dirty="0"/>
            <a:t>La media aritmética utilizada para una variable basada en el tiempo (por ejemplo, segundos), como el tiempo de ejecución del programa, tiene la importante propiedad de que es directamente proporcional al tiempo total. Entonces, si el tiempo total se duplica, el valor medio se duplica.</a:t>
          </a:r>
          <a:endParaRPr lang="es-HN" sz="2200" dirty="0"/>
        </a:p>
      </dgm:t>
    </dgm:pt>
    <dgm:pt modelId="{64B5598A-F993-4251-8511-E62FF9420C97}" type="parTrans" cxnId="{76608F27-8D2F-400B-93B0-CDCC2B5B18ED}">
      <dgm:prSet/>
      <dgm:spPr/>
      <dgm:t>
        <a:bodyPr/>
        <a:lstStyle/>
        <a:p>
          <a:endParaRPr lang="es-HN"/>
        </a:p>
      </dgm:t>
    </dgm:pt>
    <dgm:pt modelId="{4FF7E310-FCE5-4FC7-9C5A-6AAF2986CE50}" type="sibTrans" cxnId="{76608F27-8D2F-400B-93B0-CDCC2B5B18ED}">
      <dgm:prSet/>
      <dgm:spPr/>
      <dgm:t>
        <a:bodyPr/>
        <a:lstStyle/>
        <a:p>
          <a:endParaRPr lang="es-HN"/>
        </a:p>
      </dgm:t>
    </dgm:pt>
    <dgm:pt modelId="{B566D783-0D17-4FF1-B09D-DD860D2C7936}">
      <dgm:prSet custT="1"/>
      <dgm:spPr/>
      <dgm:t>
        <a:bodyPr/>
        <a:lstStyle/>
        <a:p>
          <a:pPr algn="l">
            <a:buFont typeface="Arial" panose="020B0604020202020204" pitchFamily="34" charset="0"/>
            <a:buChar char="•"/>
          </a:pPr>
          <a:r>
            <a:rPr lang="es-ES" sz="2200" dirty="0"/>
            <a:t>Es apropiado para comparar el rendimiento del tiempo de ejecución de varios sistemas.</a:t>
          </a:r>
          <a:endParaRPr lang="es-HN" sz="2200" dirty="0"/>
        </a:p>
      </dgm:t>
    </dgm:pt>
    <dgm:pt modelId="{B2DAF26C-9E36-46D8-B262-F7552525791A}" type="parTrans" cxnId="{E78B9015-788D-4BD1-9EB7-468F43D3FE6B}">
      <dgm:prSet/>
      <dgm:spPr/>
      <dgm:t>
        <a:bodyPr/>
        <a:lstStyle/>
        <a:p>
          <a:endParaRPr lang="es-HN"/>
        </a:p>
      </dgm:t>
    </dgm:pt>
    <dgm:pt modelId="{E72B12AB-0749-47EA-BA9E-EE6159631617}" type="sibTrans" cxnId="{E78B9015-788D-4BD1-9EB7-468F43D3FE6B}">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3B54DB11-97FF-4F65-97EF-4E2AD5771674}" type="pres">
      <dgm:prSet presAssocID="{75784132-F8F5-43FD-BEDB-29AE7373A835}" presName="childNode" presStyleLbl="node1" presStyleIdx="0" presStyleCnt="1">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09210A0A-70FC-45C1-89F4-63D8D50D48F0}" type="presOf" srcId="{7C8E988F-07DF-45DA-B31D-F9F266ABDB41}" destId="{3B54DB11-97FF-4F65-97EF-4E2AD5771674}" srcOrd="0" destOrd="2" presId="urn:microsoft.com/office/officeart/2005/8/layout/hList2"/>
    <dgm:cxn modelId="{4E35270D-C582-4CF8-A836-A2D4F7E5F041}" srcId="{75784132-F8F5-43FD-BEDB-29AE7373A835}" destId="{6A9876DA-ACD9-4181-AAA6-8810F9A7F0F4}" srcOrd="3" destOrd="0" parTransId="{8D86DA82-B8E3-47F4-A498-E975E2EDEB81}" sibTransId="{DCE02F53-7ACD-4340-90FB-A968A29F532A}"/>
    <dgm:cxn modelId="{E78B9015-788D-4BD1-9EB7-468F43D3FE6B}" srcId="{75784132-F8F5-43FD-BEDB-29AE7373A835}" destId="{B566D783-0D17-4FF1-B09D-DD860D2C7936}" srcOrd="1" destOrd="0" parTransId="{B2DAF26C-9E36-46D8-B262-F7552525791A}" sibTransId="{E72B12AB-0749-47EA-BA9E-EE6159631617}"/>
    <dgm:cxn modelId="{76608F27-8D2F-400B-93B0-CDCC2B5B18ED}" srcId="{75784132-F8F5-43FD-BEDB-29AE7373A835}" destId="{7C8E988F-07DF-45DA-B31D-F9F266ABDB41}" srcOrd="2" destOrd="0" parTransId="{64B5598A-F993-4251-8511-E62FF9420C97}" sibTransId="{4FF7E310-FCE5-4FC7-9C5A-6AAF2986CE50}"/>
    <dgm:cxn modelId="{9DD44B65-344B-423F-BDCA-E761A746FB41}" srcId="{75784132-F8F5-43FD-BEDB-29AE7373A835}" destId="{BF27EC99-63AE-47F8-8FEC-341EAFD5024B}" srcOrd="0" destOrd="0" parTransId="{F7BA8608-8B0A-4938-834B-CC84CF82D8A6}" sibTransId="{782F0A40-D63B-4D29-B73D-F69FEFA16F53}"/>
    <dgm:cxn modelId="{3B34954F-8BB8-4F3A-B48F-226D975A9809}" srcId="{75784132-F8F5-43FD-BEDB-29AE7373A835}" destId="{D20BC0D7-11D6-45C5-8158-B43E185FB541}" srcOrd="4" destOrd="0" parTransId="{61F6958F-2BFA-4BD7-8BE6-337385DED1BF}" sibTransId="{07D1CE1C-03E4-478C-9343-5560A208590F}"/>
    <dgm:cxn modelId="{5FEFF478-3AA6-4A15-AFD4-478023A71E2C}" type="presOf" srcId="{F294A264-AE5A-4E2F-BA0C-D58DC1EE2034}" destId="{46C0BCAB-84B8-4895-9026-4CA5687E1337}" srcOrd="0" destOrd="0" presId="urn:microsoft.com/office/officeart/2005/8/layout/hList2"/>
    <dgm:cxn modelId="{E06DF8AB-482B-4169-820E-A299A9F6866D}" type="presOf" srcId="{BF27EC99-63AE-47F8-8FEC-341EAFD5024B}" destId="{3B54DB11-97FF-4F65-97EF-4E2AD5771674}" srcOrd="0" destOrd="0" presId="urn:microsoft.com/office/officeart/2005/8/layout/hList2"/>
    <dgm:cxn modelId="{A63565BE-43DE-425B-832C-AE458A9C6B0E}" type="presOf" srcId="{75784132-F8F5-43FD-BEDB-29AE7373A835}" destId="{6BA3F8EF-D714-411A-B540-7A4B1C703C7E}" srcOrd="0" destOrd="0" presId="urn:microsoft.com/office/officeart/2005/8/layout/hList2"/>
    <dgm:cxn modelId="{FD2FC6D6-6985-47F4-AF32-497C4A235CD0}" type="presOf" srcId="{B566D783-0D17-4FF1-B09D-DD860D2C7936}" destId="{3B54DB11-97FF-4F65-97EF-4E2AD5771674}" srcOrd="0" destOrd="1" presId="urn:microsoft.com/office/officeart/2005/8/layout/hList2"/>
    <dgm:cxn modelId="{DEFE72E9-8BF7-4547-912E-A837D7DC3C40}" type="presOf" srcId="{6A9876DA-ACD9-4181-AAA6-8810F9A7F0F4}" destId="{3B54DB11-97FF-4F65-97EF-4E2AD5771674}" srcOrd="0" destOrd="3" presId="urn:microsoft.com/office/officeart/2005/8/layout/hList2"/>
    <dgm:cxn modelId="{C06E52F3-601D-4C61-92E9-0E0CBCDF4458}" type="presOf" srcId="{D20BC0D7-11D6-45C5-8158-B43E185FB541}" destId="{3B54DB11-97FF-4F65-97EF-4E2AD5771674}" srcOrd="0" destOrd="4"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BF27EC99-63AE-47F8-8FEC-341EAFD5024B}">
      <dgm:prSet custT="1"/>
      <dgm:spPr/>
      <dgm:t>
        <a:bodyPr/>
        <a:lstStyle/>
        <a:p>
          <a:pPr algn="l">
            <a:buFont typeface="Arial" panose="020B0604020202020204" pitchFamily="34" charset="0"/>
            <a:buChar char="•"/>
          </a:pPr>
          <a:r>
            <a:rPr lang="es-ES" sz="2400" dirty="0"/>
            <a:t>Para algunas situaciones, la velocidad de ejecución de un sistema puede verse como una medida más útil del valor medio del sistema.</a:t>
          </a:r>
          <a:endParaRPr lang="es-HN" sz="2400" dirty="0"/>
        </a:p>
      </dgm:t>
    </dgm:pt>
    <dgm:pt modelId="{F7BA8608-8B0A-4938-834B-CC84CF82D8A6}" type="parTrans" cxnId="{9DD44B65-344B-423F-BDCA-E761A746FB41}">
      <dgm:prSet/>
      <dgm:spPr/>
      <dgm:t>
        <a:bodyPr/>
        <a:lstStyle/>
        <a:p>
          <a:endParaRPr lang="es-HN"/>
        </a:p>
      </dgm:t>
    </dgm:pt>
    <dgm:pt modelId="{782F0A40-D63B-4D29-B73D-F69FEFA16F53}" type="sibTrans" cxnId="{9DD44B65-344B-423F-BDCA-E761A746FB41}">
      <dgm:prSet/>
      <dgm:spPr/>
      <dgm:t>
        <a:bodyPr/>
        <a:lstStyle/>
        <a:p>
          <a:endParaRPr lang="es-HN"/>
        </a:p>
      </dgm:t>
    </dgm:pt>
    <dgm:pt modelId="{D20BC0D7-11D6-45C5-8158-B43E185FB541}">
      <dgm:prSet custT="1"/>
      <dgm:spPr/>
      <dgm:t>
        <a:bodyPr/>
        <a:lstStyle/>
        <a:p>
          <a:pPr algn="l">
            <a:buNone/>
          </a:pPr>
          <a:r>
            <a:rPr lang="es-ES" sz="2400" dirty="0"/>
            <a:t> </a:t>
          </a:r>
          <a:endParaRPr lang="es-HN" sz="2400" dirty="0"/>
        </a:p>
      </dgm:t>
    </dgm:pt>
    <dgm:pt modelId="{61F6958F-2BFA-4BD7-8BE6-337385DED1BF}" type="parTrans" cxnId="{3B34954F-8BB8-4F3A-B48F-226D975A9809}">
      <dgm:prSet/>
      <dgm:spPr/>
      <dgm:t>
        <a:bodyPr/>
        <a:lstStyle/>
        <a:p>
          <a:endParaRPr lang="es-HN"/>
        </a:p>
      </dgm:t>
    </dgm:pt>
    <dgm:pt modelId="{07D1CE1C-03E4-478C-9343-5560A208590F}" type="sibTrans" cxnId="{3B34954F-8BB8-4F3A-B48F-226D975A9809}">
      <dgm:prSet/>
      <dgm:spPr/>
      <dgm:t>
        <a:bodyPr/>
        <a:lstStyle/>
        <a:p>
          <a:endParaRPr lang="es-HN"/>
        </a:p>
      </dgm:t>
    </dgm:pt>
    <dgm:pt modelId="{6A9876DA-ACD9-4181-AAA6-8810F9A7F0F4}">
      <dgm:prSet custT="1"/>
      <dgm:spPr/>
      <dgm:t>
        <a:bodyPr/>
        <a:lstStyle/>
        <a:p>
          <a:pPr algn="l">
            <a:buNone/>
          </a:pPr>
          <a:endParaRPr lang="es-HN" sz="2400" dirty="0"/>
        </a:p>
      </dgm:t>
    </dgm:pt>
    <dgm:pt modelId="{8D86DA82-B8E3-47F4-A498-E975E2EDEB81}" type="parTrans" cxnId="{4E35270D-C582-4CF8-A836-A2D4F7E5F041}">
      <dgm:prSet/>
      <dgm:spPr/>
      <dgm:t>
        <a:bodyPr/>
        <a:lstStyle/>
        <a:p>
          <a:endParaRPr lang="es-HN"/>
        </a:p>
      </dgm:t>
    </dgm:pt>
    <dgm:pt modelId="{DCE02F53-7ACD-4340-90FB-A968A29F532A}" type="sibTrans" cxnId="{4E35270D-C582-4CF8-A836-A2D4F7E5F041}">
      <dgm:prSet/>
      <dgm:spPr/>
      <dgm:t>
        <a:bodyPr/>
        <a:lstStyle/>
        <a:p>
          <a:endParaRPr lang="es-HN"/>
        </a:p>
      </dgm:t>
    </dgm:pt>
    <dgm:pt modelId="{5D4B765F-81C4-485E-913E-179196A75477}">
      <dgm:prSet custT="1"/>
      <dgm:spPr/>
      <dgm:t>
        <a:bodyPr/>
        <a:lstStyle/>
        <a:p>
          <a:pPr algn="l">
            <a:buFont typeface="Arial" panose="020B0604020202020204" pitchFamily="34" charset="0"/>
            <a:buChar char="•"/>
          </a:pPr>
          <a:r>
            <a:rPr lang="es-ES" sz="2400" dirty="0"/>
            <a:t>Esto podría ser la velocidad de ejecución de instrucciones, medido en MIPS o MFLOPS.</a:t>
          </a:r>
          <a:endParaRPr lang="es-HN" sz="2400" dirty="0"/>
        </a:p>
      </dgm:t>
    </dgm:pt>
    <dgm:pt modelId="{8D14EF06-4B2C-42E4-AE5E-F8E4A34995F6}" type="parTrans" cxnId="{8B4A7324-5B39-43DA-8E0A-B2B34F8B4ADF}">
      <dgm:prSet/>
      <dgm:spPr/>
      <dgm:t>
        <a:bodyPr/>
        <a:lstStyle/>
        <a:p>
          <a:endParaRPr lang="es-HN"/>
        </a:p>
      </dgm:t>
    </dgm:pt>
    <dgm:pt modelId="{D236FF9C-BB4D-4EEE-B140-B8A13163312B}" type="sibTrans" cxnId="{8B4A7324-5B39-43DA-8E0A-B2B34F8B4ADF}">
      <dgm:prSet/>
      <dgm:spPr/>
      <dgm:t>
        <a:bodyPr/>
        <a:lstStyle/>
        <a:p>
          <a:endParaRPr lang="es-HN"/>
        </a:p>
      </dgm:t>
    </dgm:pt>
    <dgm:pt modelId="{3084E4AE-4781-4E2C-B300-D3309FA3FDE4}">
      <dgm:prSet custT="1"/>
      <dgm:spPr/>
      <dgm:t>
        <a:bodyPr/>
        <a:lstStyle/>
        <a:p>
          <a:pPr algn="l">
            <a:buFont typeface="Arial" panose="020B0604020202020204" pitchFamily="34" charset="0"/>
            <a:buChar char="•"/>
          </a:pPr>
          <a:endParaRPr lang="es-HN" sz="2400" dirty="0"/>
        </a:p>
      </dgm:t>
    </dgm:pt>
    <dgm:pt modelId="{4EACE180-9B0A-4F40-919A-D4F3DB267B34}" type="parTrans" cxnId="{228EF97E-4947-4974-B17D-58E1EEE6885E}">
      <dgm:prSet/>
      <dgm:spPr/>
      <dgm:t>
        <a:bodyPr/>
        <a:lstStyle/>
        <a:p>
          <a:endParaRPr lang="es-HN"/>
        </a:p>
      </dgm:t>
    </dgm:pt>
    <dgm:pt modelId="{2BF056DB-8742-41CA-BCB5-FB8EA33F8650}" type="sibTrans" cxnId="{228EF97E-4947-4974-B17D-58E1EEE6885E}">
      <dgm:prSet/>
      <dgm:spPr/>
      <dgm:t>
        <a:bodyPr/>
        <a:lstStyle/>
        <a:p>
          <a:endParaRPr lang="es-HN"/>
        </a:p>
      </dgm:t>
    </dgm:pt>
    <dgm:pt modelId="{81000470-4DE3-4EA3-8501-9E693140CCB2}">
      <dgm:prSet custT="1"/>
      <dgm:spPr/>
      <dgm:t>
        <a:bodyPr/>
        <a:lstStyle/>
        <a:p>
          <a:pPr algn="l">
            <a:buFont typeface="Arial" panose="020B0604020202020204" pitchFamily="34" charset="0"/>
            <a:buChar char="•"/>
          </a:pPr>
          <a:r>
            <a:rPr lang="es-ES" sz="2400" dirty="0"/>
            <a:t>La media harmónica es inversamente proporcional al tiempo total de ejecución.</a:t>
          </a:r>
          <a:endParaRPr lang="es-HN" sz="2400" dirty="0"/>
        </a:p>
      </dgm:t>
    </dgm:pt>
    <dgm:pt modelId="{BF0FF204-BC67-4C72-98C5-F52B06E6AB9E}" type="parTrans" cxnId="{47074B54-1E5D-40C3-9180-A6CCF586A884}">
      <dgm:prSet/>
      <dgm:spPr/>
      <dgm:t>
        <a:bodyPr/>
        <a:lstStyle/>
        <a:p>
          <a:endParaRPr lang="es-HN"/>
        </a:p>
      </dgm:t>
    </dgm:pt>
    <dgm:pt modelId="{9059BF32-313B-4376-849D-F4136A22AFB3}" type="sibTrans" cxnId="{47074B54-1E5D-40C3-9180-A6CCF586A884}">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3B54DB11-97FF-4F65-97EF-4E2AD5771674}" type="pres">
      <dgm:prSet presAssocID="{75784132-F8F5-43FD-BEDB-29AE7373A835}" presName="childNode" presStyleLbl="node1" presStyleIdx="0" presStyleCnt="1">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4E35270D-C582-4CF8-A836-A2D4F7E5F041}" srcId="{75784132-F8F5-43FD-BEDB-29AE7373A835}" destId="{6A9876DA-ACD9-4181-AAA6-8810F9A7F0F4}" srcOrd="4" destOrd="0" parTransId="{8D86DA82-B8E3-47F4-A498-E975E2EDEB81}" sibTransId="{DCE02F53-7ACD-4340-90FB-A968A29F532A}"/>
    <dgm:cxn modelId="{8B4A7324-5B39-43DA-8E0A-B2B34F8B4ADF}" srcId="{75784132-F8F5-43FD-BEDB-29AE7373A835}" destId="{5D4B765F-81C4-485E-913E-179196A75477}" srcOrd="1" destOrd="0" parTransId="{8D14EF06-4B2C-42E4-AE5E-F8E4A34995F6}" sibTransId="{D236FF9C-BB4D-4EEE-B140-B8A13163312B}"/>
    <dgm:cxn modelId="{25756B26-94FD-4083-8156-FB7B2F0F5F8F}" type="presOf" srcId="{3084E4AE-4781-4E2C-B300-D3309FA3FDE4}" destId="{3B54DB11-97FF-4F65-97EF-4E2AD5771674}" srcOrd="0" destOrd="3" presId="urn:microsoft.com/office/officeart/2005/8/layout/hList2"/>
    <dgm:cxn modelId="{9DD44B65-344B-423F-BDCA-E761A746FB41}" srcId="{75784132-F8F5-43FD-BEDB-29AE7373A835}" destId="{BF27EC99-63AE-47F8-8FEC-341EAFD5024B}" srcOrd="0" destOrd="0" parTransId="{F7BA8608-8B0A-4938-834B-CC84CF82D8A6}" sibTransId="{782F0A40-D63B-4D29-B73D-F69FEFA16F53}"/>
    <dgm:cxn modelId="{3B34954F-8BB8-4F3A-B48F-226D975A9809}" srcId="{75784132-F8F5-43FD-BEDB-29AE7373A835}" destId="{D20BC0D7-11D6-45C5-8158-B43E185FB541}" srcOrd="5" destOrd="0" parTransId="{61F6958F-2BFA-4BD7-8BE6-337385DED1BF}" sibTransId="{07D1CE1C-03E4-478C-9343-5560A208590F}"/>
    <dgm:cxn modelId="{47074B54-1E5D-40C3-9180-A6CCF586A884}" srcId="{75784132-F8F5-43FD-BEDB-29AE7373A835}" destId="{81000470-4DE3-4EA3-8501-9E693140CCB2}" srcOrd="2" destOrd="0" parTransId="{BF0FF204-BC67-4C72-98C5-F52B06E6AB9E}" sibTransId="{9059BF32-313B-4376-849D-F4136A22AFB3}"/>
    <dgm:cxn modelId="{5FEFF478-3AA6-4A15-AFD4-478023A71E2C}" type="presOf" srcId="{F294A264-AE5A-4E2F-BA0C-D58DC1EE2034}" destId="{46C0BCAB-84B8-4895-9026-4CA5687E1337}" srcOrd="0" destOrd="0" presId="urn:microsoft.com/office/officeart/2005/8/layout/hList2"/>
    <dgm:cxn modelId="{228EF97E-4947-4974-B17D-58E1EEE6885E}" srcId="{75784132-F8F5-43FD-BEDB-29AE7373A835}" destId="{3084E4AE-4781-4E2C-B300-D3309FA3FDE4}" srcOrd="3" destOrd="0" parTransId="{4EACE180-9B0A-4F40-919A-D4F3DB267B34}" sibTransId="{2BF056DB-8742-41CA-BCB5-FB8EA33F8650}"/>
    <dgm:cxn modelId="{4AAF3C99-FA73-44B3-AF0C-B06293D9005A}" type="presOf" srcId="{5D4B765F-81C4-485E-913E-179196A75477}" destId="{3B54DB11-97FF-4F65-97EF-4E2AD5771674}" srcOrd="0" destOrd="1" presId="urn:microsoft.com/office/officeart/2005/8/layout/hList2"/>
    <dgm:cxn modelId="{E06DF8AB-482B-4169-820E-A299A9F6866D}" type="presOf" srcId="{BF27EC99-63AE-47F8-8FEC-341EAFD5024B}" destId="{3B54DB11-97FF-4F65-97EF-4E2AD5771674}" srcOrd="0" destOrd="0" presId="urn:microsoft.com/office/officeart/2005/8/layout/hList2"/>
    <dgm:cxn modelId="{A63565BE-43DE-425B-832C-AE458A9C6B0E}" type="presOf" srcId="{75784132-F8F5-43FD-BEDB-29AE7373A835}" destId="{6BA3F8EF-D714-411A-B540-7A4B1C703C7E}" srcOrd="0" destOrd="0" presId="urn:microsoft.com/office/officeart/2005/8/layout/hList2"/>
    <dgm:cxn modelId="{D64E07C2-E8CD-4B9C-9D73-CA9019D9E483}" type="presOf" srcId="{81000470-4DE3-4EA3-8501-9E693140CCB2}" destId="{3B54DB11-97FF-4F65-97EF-4E2AD5771674}" srcOrd="0" destOrd="2" presId="urn:microsoft.com/office/officeart/2005/8/layout/hList2"/>
    <dgm:cxn modelId="{DEFE72E9-8BF7-4547-912E-A837D7DC3C40}" type="presOf" srcId="{6A9876DA-ACD9-4181-AAA6-8810F9A7F0F4}" destId="{3B54DB11-97FF-4F65-97EF-4E2AD5771674}" srcOrd="0" destOrd="4" presId="urn:microsoft.com/office/officeart/2005/8/layout/hList2"/>
    <dgm:cxn modelId="{C06E52F3-601D-4C61-92E9-0E0CBCDF4458}" type="presOf" srcId="{D20BC0D7-11D6-45C5-8158-B43E185FB541}" destId="{3B54DB11-97FF-4F65-97EF-4E2AD5771674}" srcOrd="0" destOrd="5"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BF27EC99-63AE-47F8-8FEC-341EAFD5024B}">
      <dgm:prSet custT="1"/>
      <dgm:spPr/>
      <dgm:t>
        <a:bodyPr/>
        <a:lstStyle/>
        <a:p>
          <a:pPr algn="l">
            <a:buFont typeface="Arial" panose="020B0604020202020204" pitchFamily="34" charset="0"/>
            <a:buChar char="•"/>
          </a:pPr>
          <a:r>
            <a:rPr lang="es-ES" sz="2000" dirty="0"/>
            <a:t>Para usar con tiempos de ejecución y no velocidades de ejecución.</a:t>
          </a:r>
          <a:endParaRPr lang="es-HN" sz="2000" dirty="0"/>
        </a:p>
      </dgm:t>
    </dgm:pt>
    <dgm:pt modelId="{F7BA8608-8B0A-4938-834B-CC84CF82D8A6}" type="parTrans" cxnId="{9DD44B65-344B-423F-BDCA-E761A746FB41}">
      <dgm:prSet/>
      <dgm:spPr/>
      <dgm:t>
        <a:bodyPr/>
        <a:lstStyle/>
        <a:p>
          <a:endParaRPr lang="es-HN"/>
        </a:p>
      </dgm:t>
    </dgm:pt>
    <dgm:pt modelId="{782F0A40-D63B-4D29-B73D-F69FEFA16F53}" type="sibTrans" cxnId="{9DD44B65-344B-423F-BDCA-E761A746FB41}">
      <dgm:prSet/>
      <dgm:spPr/>
      <dgm:t>
        <a:bodyPr/>
        <a:lstStyle/>
        <a:p>
          <a:endParaRPr lang="es-HN"/>
        </a:p>
      </dgm:t>
    </dgm:pt>
    <dgm:pt modelId="{878E0567-06E4-410A-B355-1B14357D8F2E}">
      <dgm:prSet custT="1"/>
      <dgm:spPr/>
      <dgm:t>
        <a:bodyPr/>
        <a:lstStyle/>
        <a:p>
          <a:pPr algn="l">
            <a:buFont typeface="Arial" panose="020B0604020202020204" pitchFamily="34" charset="0"/>
            <a:buChar char="•"/>
          </a:pPr>
          <a:r>
            <a:rPr lang="es-ES" sz="2000" dirty="0"/>
            <a:t>Proporciona resultados consistentes al medir el rendimiento relativo de dos máquinas, útil para el Benchmark que están basados en análisis de comparación.</a:t>
          </a:r>
          <a:endParaRPr lang="es-HN" sz="2000" dirty="0"/>
        </a:p>
      </dgm:t>
    </dgm:pt>
    <dgm:pt modelId="{42AD5F57-6432-4431-8C43-49F951BB6293}" type="parTrans" cxnId="{0227F212-9CB5-48E6-A7E2-8A22683B4E67}">
      <dgm:prSet/>
      <dgm:spPr/>
      <dgm:t>
        <a:bodyPr/>
        <a:lstStyle/>
        <a:p>
          <a:endParaRPr lang="es-HN"/>
        </a:p>
      </dgm:t>
    </dgm:pt>
    <dgm:pt modelId="{EA91AE37-D3E5-46EC-A718-5B3DB1E1B949}" type="sibTrans" cxnId="{0227F212-9CB5-48E6-A7E2-8A22683B4E67}">
      <dgm:prSet/>
      <dgm:spPr/>
      <dgm:t>
        <a:bodyPr/>
        <a:lstStyle/>
        <a:p>
          <a:endParaRPr lang="es-HN"/>
        </a:p>
      </dgm:t>
    </dgm:pt>
    <dgm:pt modelId="{D543B90A-BFF6-49E3-A13E-5CD4D06820A5}">
      <dgm:prSet custT="1"/>
      <dgm:spPr/>
      <dgm:t>
        <a:bodyPr/>
        <a:lstStyle/>
        <a:p>
          <a:pPr algn="l">
            <a:buFont typeface="Arial" panose="020B0604020202020204" pitchFamily="34" charset="0"/>
            <a:buChar char="•"/>
          </a:pPr>
          <a:r>
            <a:rPr lang="es-ES" sz="2000" dirty="0"/>
            <a:t>Puede haber casos en los que la AM de un conjunto de datos sea mayor que el de otro conjunto, pero la GM es más pequeño.</a:t>
          </a:r>
          <a:endParaRPr lang="es-HN" sz="2000" dirty="0"/>
        </a:p>
      </dgm:t>
    </dgm:pt>
    <dgm:pt modelId="{2B05602D-4BD4-46F6-80ED-814C8581F237}" type="parTrans" cxnId="{733EC2A3-3177-4215-99C3-5A3F35DE1634}">
      <dgm:prSet/>
      <dgm:spPr/>
      <dgm:t>
        <a:bodyPr/>
        <a:lstStyle/>
        <a:p>
          <a:endParaRPr lang="es-HN"/>
        </a:p>
      </dgm:t>
    </dgm:pt>
    <dgm:pt modelId="{8A3D235B-5E21-483B-91CC-449EF7DEB121}" type="sibTrans" cxnId="{733EC2A3-3177-4215-99C3-5A3F35DE1634}">
      <dgm:prSet/>
      <dgm:spPr/>
      <dgm:t>
        <a:bodyPr/>
        <a:lstStyle/>
        <a:p>
          <a:endParaRPr lang="es-HN"/>
        </a:p>
      </dgm:t>
    </dgm:pt>
    <dgm:pt modelId="{7285D6DC-9D34-4C80-809D-7F5F573FCA6D}">
      <dgm:prSet custT="1"/>
      <dgm:spPr/>
      <dgm:t>
        <a:bodyPr/>
        <a:lstStyle/>
        <a:p>
          <a:pPr algn="l">
            <a:buFont typeface="Arial" panose="020B0604020202020204" pitchFamily="34" charset="0"/>
            <a:buChar char="•"/>
          </a:pPr>
          <a:r>
            <a:rPr lang="es-ES" sz="2000" dirty="0"/>
            <a:t>En primer lugar, con respecto a cambios en los valores, la GM otorga el mismo peso a todos los valores en el conjunto de datos.</a:t>
          </a:r>
          <a:endParaRPr lang="es-HN" sz="2000" dirty="0"/>
        </a:p>
      </dgm:t>
    </dgm:pt>
    <dgm:pt modelId="{1BFDDE77-66AB-447B-8BD2-9284609F1FDB}" type="parTrans" cxnId="{9C1C0567-927F-4819-8D27-C5F7D0736BAE}">
      <dgm:prSet/>
      <dgm:spPr/>
      <dgm:t>
        <a:bodyPr/>
        <a:lstStyle/>
        <a:p>
          <a:endParaRPr lang="es-HN"/>
        </a:p>
      </dgm:t>
    </dgm:pt>
    <dgm:pt modelId="{B5B3F51C-CFC6-4B7A-B53A-1DC7FD68AD83}" type="sibTrans" cxnId="{9C1C0567-927F-4819-8D27-C5F7D0736BAE}">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7000" r="-27000"/>
          </a:stretch>
        </a:blipFill>
      </dgm:spPr>
    </dgm:pt>
    <dgm:pt modelId="{3B54DB11-97FF-4F65-97EF-4E2AD5771674}" type="pres">
      <dgm:prSet presAssocID="{75784132-F8F5-43FD-BEDB-29AE7373A835}" presName="childNode" presStyleLbl="node1" presStyleIdx="0" presStyleCnt="1">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0227F212-9CB5-48E6-A7E2-8A22683B4E67}" srcId="{75784132-F8F5-43FD-BEDB-29AE7373A835}" destId="{878E0567-06E4-410A-B355-1B14357D8F2E}" srcOrd="3" destOrd="0" parTransId="{42AD5F57-6432-4431-8C43-49F951BB6293}" sibTransId="{EA91AE37-D3E5-46EC-A718-5B3DB1E1B949}"/>
    <dgm:cxn modelId="{11BBEB3C-B713-4688-8E56-D7606CB658AB}" type="presOf" srcId="{7285D6DC-9D34-4C80-809D-7F5F573FCA6D}" destId="{3B54DB11-97FF-4F65-97EF-4E2AD5771674}" srcOrd="0" destOrd="0" presId="urn:microsoft.com/office/officeart/2005/8/layout/hList2"/>
    <dgm:cxn modelId="{9DD44B65-344B-423F-BDCA-E761A746FB41}" srcId="{75784132-F8F5-43FD-BEDB-29AE7373A835}" destId="{BF27EC99-63AE-47F8-8FEC-341EAFD5024B}" srcOrd="1" destOrd="0" parTransId="{F7BA8608-8B0A-4938-834B-CC84CF82D8A6}" sibTransId="{782F0A40-D63B-4D29-B73D-F69FEFA16F53}"/>
    <dgm:cxn modelId="{9C1C0567-927F-4819-8D27-C5F7D0736BAE}" srcId="{75784132-F8F5-43FD-BEDB-29AE7373A835}" destId="{7285D6DC-9D34-4C80-809D-7F5F573FCA6D}" srcOrd="0" destOrd="0" parTransId="{1BFDDE77-66AB-447B-8BD2-9284609F1FDB}" sibTransId="{B5B3F51C-CFC6-4B7A-B53A-1DC7FD68AD83}"/>
    <dgm:cxn modelId="{329A9971-DBAC-40D3-8E10-108851E3431D}" type="presOf" srcId="{878E0567-06E4-410A-B355-1B14357D8F2E}" destId="{3B54DB11-97FF-4F65-97EF-4E2AD5771674}" srcOrd="0" destOrd="3" presId="urn:microsoft.com/office/officeart/2005/8/layout/hList2"/>
    <dgm:cxn modelId="{5FEFF478-3AA6-4A15-AFD4-478023A71E2C}" type="presOf" srcId="{F294A264-AE5A-4E2F-BA0C-D58DC1EE2034}" destId="{46C0BCAB-84B8-4895-9026-4CA5687E1337}" srcOrd="0" destOrd="0" presId="urn:microsoft.com/office/officeart/2005/8/layout/hList2"/>
    <dgm:cxn modelId="{733EC2A3-3177-4215-99C3-5A3F35DE1634}" srcId="{75784132-F8F5-43FD-BEDB-29AE7373A835}" destId="{D543B90A-BFF6-49E3-A13E-5CD4D06820A5}" srcOrd="2" destOrd="0" parTransId="{2B05602D-4BD4-46F6-80ED-814C8581F237}" sibTransId="{8A3D235B-5E21-483B-91CC-449EF7DEB121}"/>
    <dgm:cxn modelId="{64577BA8-910B-472B-9DF3-5015E2FD770A}" type="presOf" srcId="{D543B90A-BFF6-49E3-A13E-5CD4D06820A5}" destId="{3B54DB11-97FF-4F65-97EF-4E2AD5771674}" srcOrd="0" destOrd="2" presId="urn:microsoft.com/office/officeart/2005/8/layout/hList2"/>
    <dgm:cxn modelId="{E06DF8AB-482B-4169-820E-A299A9F6866D}" type="presOf" srcId="{BF27EC99-63AE-47F8-8FEC-341EAFD5024B}" destId="{3B54DB11-97FF-4F65-97EF-4E2AD5771674}" srcOrd="0" destOrd="1" presId="urn:microsoft.com/office/officeart/2005/8/layout/hList2"/>
    <dgm:cxn modelId="{A63565BE-43DE-425B-832C-AE458A9C6B0E}" type="presOf" srcId="{75784132-F8F5-43FD-BEDB-29AE7373A835}" destId="{6BA3F8EF-D714-411A-B540-7A4B1C703C7E}" srcOrd="0" destOrd="0"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CA892C9D-8E32-493C-9F65-67D35F41F218}">
      <dgm:prSet custT="1"/>
      <dgm:spPr/>
      <dgm:t>
        <a:bodyPr/>
        <a:lstStyle/>
        <a:p>
          <a:pPr algn="l">
            <a:buFont typeface="Arial" panose="020B0604020202020204" pitchFamily="34" charset="0"/>
            <a:buChar char="•"/>
          </a:pPr>
          <a:r>
            <a:rPr lang="es-ES" sz="2100" dirty="0"/>
            <a:t>A principios de la década de 1990, el interés académico y de la industria se desplazó hacia la medición del rendimiento de los sistemas utilizando un conjunto de programas de referencia.</a:t>
          </a:r>
          <a:endParaRPr lang="es-HN" sz="2100" dirty="0"/>
        </a:p>
      </dgm:t>
    </dgm:pt>
    <dgm:pt modelId="{3CAFC0DA-855F-4FCF-8814-95CE75CB7650}" type="parTrans" cxnId="{5FC9C06A-7020-4959-9540-8625AF99E16B}">
      <dgm:prSet/>
      <dgm:spPr/>
      <dgm:t>
        <a:bodyPr/>
        <a:lstStyle/>
        <a:p>
          <a:endParaRPr lang="es-HN"/>
        </a:p>
      </dgm:t>
    </dgm:pt>
    <dgm:pt modelId="{3F774AF5-926E-4942-9AF0-562D015B1BAF}" type="sibTrans" cxnId="{5FC9C06A-7020-4959-9540-8625AF99E16B}">
      <dgm:prSet/>
      <dgm:spPr/>
      <dgm:t>
        <a:bodyPr/>
        <a:lstStyle/>
        <a:p>
          <a:endParaRPr lang="es-HN"/>
        </a:p>
      </dgm:t>
    </dgm:pt>
    <dgm:pt modelId="{1E126EA7-5C68-4DCD-A976-B9610EFA68A9}">
      <dgm:prSet custT="1"/>
      <dgm:spPr/>
      <dgm:t>
        <a:bodyPr/>
        <a:lstStyle/>
        <a:p>
          <a:pPr algn="l">
            <a:buFont typeface="Arial" panose="020B0604020202020204" pitchFamily="34" charset="0"/>
            <a:buChar char="•"/>
          </a:pPr>
          <a:r>
            <a:rPr lang="es-ES" sz="2100" dirty="0"/>
            <a:t>El mismo conjunto de programas se puede ejecutar en diferentes máquinas y los tiempos de ejecución pueden ser comparados.</a:t>
          </a:r>
          <a:endParaRPr lang="es-HN" sz="2100" dirty="0"/>
        </a:p>
      </dgm:t>
    </dgm:pt>
    <dgm:pt modelId="{5EFF87BA-59D6-44A8-BC88-613F685D5852}" type="parTrans" cxnId="{44244CE8-F5A0-4E9E-9E78-EA76AD9C9FD1}">
      <dgm:prSet/>
      <dgm:spPr/>
      <dgm:t>
        <a:bodyPr/>
        <a:lstStyle/>
        <a:p>
          <a:endParaRPr lang="es-HN"/>
        </a:p>
      </dgm:t>
    </dgm:pt>
    <dgm:pt modelId="{32A79EF0-A199-44DE-8F29-BBD329BFDFAE}" type="sibTrans" cxnId="{44244CE8-F5A0-4E9E-9E78-EA76AD9C9FD1}">
      <dgm:prSet/>
      <dgm:spPr/>
      <dgm:t>
        <a:bodyPr/>
        <a:lstStyle/>
        <a:p>
          <a:endParaRPr lang="es-HN"/>
        </a:p>
      </dgm:t>
    </dgm:pt>
    <dgm:pt modelId="{8D44DA28-AF56-49D8-AEAC-D9EBA09AB2A7}">
      <dgm:prSet custT="1"/>
      <dgm:spPr/>
      <dgm:t>
        <a:bodyPr/>
        <a:lstStyle/>
        <a:p>
          <a:pPr algn="l">
            <a:buFont typeface="Arial" panose="020B0604020202020204" pitchFamily="34" charset="0"/>
            <a:buChar char="•"/>
          </a:pPr>
          <a:endParaRPr lang="es-HN" sz="2100" dirty="0"/>
        </a:p>
      </dgm:t>
    </dgm:pt>
    <dgm:pt modelId="{9D3682EA-402F-40CC-AB53-CC60967D554C}" type="parTrans" cxnId="{639F1859-E224-4CC2-AFAB-228F3650501D}">
      <dgm:prSet/>
      <dgm:spPr/>
      <dgm:t>
        <a:bodyPr/>
        <a:lstStyle/>
        <a:p>
          <a:endParaRPr lang="es-HN"/>
        </a:p>
      </dgm:t>
    </dgm:pt>
    <dgm:pt modelId="{CD445728-F42B-4418-B916-5CA330F84CFF}" type="sibTrans" cxnId="{639F1859-E224-4CC2-AFAB-228F3650501D}">
      <dgm:prSet/>
      <dgm:spPr/>
      <dgm:t>
        <a:bodyPr/>
        <a:lstStyle/>
        <a:p>
          <a:endParaRPr lang="es-HN"/>
        </a:p>
      </dgm:t>
    </dgm:pt>
    <dgm:pt modelId="{28350C03-B772-41C5-A222-30AE2C0D81B2}">
      <dgm:prSet custT="1"/>
      <dgm:spPr/>
      <dgm:t>
        <a:bodyPr/>
        <a:lstStyle/>
        <a:p>
          <a:pPr algn="l">
            <a:buFont typeface="Arial" panose="020B0604020202020204" pitchFamily="34" charset="0"/>
            <a:buChar char="•"/>
          </a:pPr>
          <a:r>
            <a:rPr lang="es-ES" sz="2100" dirty="0"/>
            <a:t>Debido a las diferencias en los conjuntos de instrucciones, la velocidad de ejecución de instrucciones no es un medio válido para comparar el rendimiento de diferentes arquitecturas.</a:t>
          </a:r>
          <a:endParaRPr lang="es-HN" sz="2100" dirty="0"/>
        </a:p>
      </dgm:t>
    </dgm:pt>
    <dgm:pt modelId="{3DB40701-0086-4C03-889A-F7F4B59164BD}" type="parTrans" cxnId="{007801CB-6836-4FCA-B77D-E0DB05D9EE6D}">
      <dgm:prSet/>
      <dgm:spPr/>
      <dgm:t>
        <a:bodyPr/>
        <a:lstStyle/>
        <a:p>
          <a:endParaRPr lang="es-HN"/>
        </a:p>
      </dgm:t>
    </dgm:pt>
    <dgm:pt modelId="{909BDCC5-AA5D-42C4-B4C4-4F0F7A6554C0}" type="sibTrans" cxnId="{007801CB-6836-4FCA-B77D-E0DB05D9EE6D}">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2000" r="-42000"/>
          </a:stretch>
        </a:blipFill>
      </dgm:spPr>
    </dgm:pt>
    <dgm:pt modelId="{3B54DB11-97FF-4F65-97EF-4E2AD5771674}" type="pres">
      <dgm:prSet presAssocID="{75784132-F8F5-43FD-BEDB-29AE7373A835}" presName="childNode" presStyleLbl="node1" presStyleIdx="0" presStyleCnt="1" custLinFactNeighborX="6558" custLinFactNeighborY="12099">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5FC9C06A-7020-4959-9540-8625AF99E16B}" srcId="{75784132-F8F5-43FD-BEDB-29AE7373A835}" destId="{CA892C9D-8E32-493C-9F65-67D35F41F218}" srcOrd="1" destOrd="0" parTransId="{3CAFC0DA-855F-4FCF-8814-95CE75CB7650}" sibTransId="{3F774AF5-926E-4942-9AF0-562D015B1BAF}"/>
    <dgm:cxn modelId="{174FC66C-7EA1-42AB-B953-5495873ECFA0}" type="presOf" srcId="{1E126EA7-5C68-4DCD-A976-B9610EFA68A9}" destId="{3B54DB11-97FF-4F65-97EF-4E2AD5771674}" srcOrd="0" destOrd="2" presId="urn:microsoft.com/office/officeart/2005/8/layout/hList2"/>
    <dgm:cxn modelId="{80087B78-0E8F-4D4A-B501-22E57AD1C58C}" type="presOf" srcId="{8D44DA28-AF56-49D8-AEAC-D9EBA09AB2A7}" destId="{3B54DB11-97FF-4F65-97EF-4E2AD5771674}" srcOrd="0" destOrd="3" presId="urn:microsoft.com/office/officeart/2005/8/layout/hList2"/>
    <dgm:cxn modelId="{5FEFF478-3AA6-4A15-AFD4-478023A71E2C}" type="presOf" srcId="{F294A264-AE5A-4E2F-BA0C-D58DC1EE2034}" destId="{46C0BCAB-84B8-4895-9026-4CA5687E1337}" srcOrd="0" destOrd="0" presId="urn:microsoft.com/office/officeart/2005/8/layout/hList2"/>
    <dgm:cxn modelId="{639F1859-E224-4CC2-AFAB-228F3650501D}" srcId="{75784132-F8F5-43FD-BEDB-29AE7373A835}" destId="{8D44DA28-AF56-49D8-AEAC-D9EBA09AB2A7}" srcOrd="3" destOrd="0" parTransId="{9D3682EA-402F-40CC-AB53-CC60967D554C}" sibTransId="{CD445728-F42B-4418-B916-5CA330F84CFF}"/>
    <dgm:cxn modelId="{8CEDA4B9-33EC-4CB1-B7A3-F673A05F6CC5}" type="presOf" srcId="{CA892C9D-8E32-493C-9F65-67D35F41F218}" destId="{3B54DB11-97FF-4F65-97EF-4E2AD5771674}" srcOrd="0" destOrd="1" presId="urn:microsoft.com/office/officeart/2005/8/layout/hList2"/>
    <dgm:cxn modelId="{A63565BE-43DE-425B-832C-AE458A9C6B0E}" type="presOf" srcId="{75784132-F8F5-43FD-BEDB-29AE7373A835}" destId="{6BA3F8EF-D714-411A-B540-7A4B1C703C7E}" srcOrd="0" destOrd="0" presId="urn:microsoft.com/office/officeart/2005/8/layout/hList2"/>
    <dgm:cxn modelId="{007801CB-6836-4FCA-B77D-E0DB05D9EE6D}" srcId="{75784132-F8F5-43FD-BEDB-29AE7373A835}" destId="{28350C03-B772-41C5-A222-30AE2C0D81B2}" srcOrd="0" destOrd="0" parTransId="{3DB40701-0086-4C03-889A-F7F4B59164BD}" sibTransId="{909BDCC5-AA5D-42C4-B4C4-4F0F7A6554C0}"/>
    <dgm:cxn modelId="{A2EE22D3-D0F4-40C6-A079-6C2B31C3F1F5}" type="presOf" srcId="{28350C03-B772-41C5-A222-30AE2C0D81B2}" destId="{3B54DB11-97FF-4F65-97EF-4E2AD5771674}" srcOrd="0" destOrd="0" presId="urn:microsoft.com/office/officeart/2005/8/layout/hList2"/>
    <dgm:cxn modelId="{44244CE8-F5A0-4E9E-9E78-EA76AD9C9FD1}" srcId="{75784132-F8F5-43FD-BEDB-29AE7373A835}" destId="{1E126EA7-5C68-4DCD-A976-B9610EFA68A9}" srcOrd="2" destOrd="0" parTransId="{5EFF87BA-59D6-44A8-BC88-613F685D5852}" sibTransId="{32A79EF0-A199-44DE-8F29-BBD329BFDFAE}"/>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122EECF9-6129-4314-A19B-999EEF044101}">
      <dgm:prSet custT="1"/>
      <dgm:spPr/>
      <dgm:t>
        <a:bodyPr/>
        <a:lstStyle/>
        <a:p>
          <a:pPr algn="l">
            <a:buFont typeface="Arial" panose="020B0604020202020204" pitchFamily="34" charset="0"/>
            <a:buChar char="•"/>
          </a:pPr>
          <a:r>
            <a:rPr lang="es-ES" sz="2400" dirty="0"/>
            <a:t>Está escrito en un lenguaje de alto nivel, lo que lo hace portátil en diferentes máquinas.</a:t>
          </a:r>
          <a:endParaRPr lang="es-HN" sz="2400" dirty="0"/>
        </a:p>
      </dgm:t>
    </dgm:pt>
    <dgm:pt modelId="{438D9401-EDB3-432B-B864-78754DE92C4D}" type="parTrans" cxnId="{1253ABE5-951C-47D4-B590-7F218D5E6507}">
      <dgm:prSet/>
      <dgm:spPr/>
      <dgm:t>
        <a:bodyPr/>
        <a:lstStyle/>
        <a:p>
          <a:endParaRPr lang="es-HN"/>
        </a:p>
      </dgm:t>
    </dgm:pt>
    <dgm:pt modelId="{D5519215-DBC3-4D48-8783-C48DE38DDCD4}" type="sibTrans" cxnId="{1253ABE5-951C-47D4-B590-7F218D5E6507}">
      <dgm:prSet/>
      <dgm:spPr/>
      <dgm:t>
        <a:bodyPr/>
        <a:lstStyle/>
        <a:p>
          <a:endParaRPr lang="es-HN"/>
        </a:p>
      </dgm:t>
    </dgm:pt>
    <dgm:pt modelId="{8D44DA28-AF56-49D8-AEAC-D9EBA09AB2A7}">
      <dgm:prSet custT="1"/>
      <dgm:spPr/>
      <dgm:t>
        <a:bodyPr/>
        <a:lstStyle/>
        <a:p>
          <a:pPr algn="l">
            <a:buFont typeface="Arial" panose="020B0604020202020204" pitchFamily="34" charset="0"/>
            <a:buChar char="•"/>
          </a:pPr>
          <a:endParaRPr lang="es-HN" sz="2400" dirty="0"/>
        </a:p>
      </dgm:t>
    </dgm:pt>
    <dgm:pt modelId="{9D3682EA-402F-40CC-AB53-CC60967D554C}" type="parTrans" cxnId="{639F1859-E224-4CC2-AFAB-228F3650501D}">
      <dgm:prSet/>
      <dgm:spPr/>
      <dgm:t>
        <a:bodyPr/>
        <a:lstStyle/>
        <a:p>
          <a:endParaRPr lang="es-HN"/>
        </a:p>
      </dgm:t>
    </dgm:pt>
    <dgm:pt modelId="{CD445728-F42B-4418-B916-5CA330F84CFF}" type="sibTrans" cxnId="{639F1859-E224-4CC2-AFAB-228F3650501D}">
      <dgm:prSet/>
      <dgm:spPr/>
      <dgm:t>
        <a:bodyPr/>
        <a:lstStyle/>
        <a:p>
          <a:endParaRPr lang="es-HN"/>
        </a:p>
      </dgm:t>
    </dgm:pt>
    <dgm:pt modelId="{1D4A6E9F-495D-422A-AF7E-5DE4EC38220D}">
      <dgm:prSet custT="1"/>
      <dgm:spPr/>
      <dgm:t>
        <a:bodyPr/>
        <a:lstStyle/>
        <a:p>
          <a:pPr algn="l">
            <a:buFont typeface="Arial" panose="020B0604020202020204" pitchFamily="34" charset="0"/>
            <a:buChar char="•"/>
          </a:pPr>
          <a:r>
            <a:rPr lang="es-ES" sz="2400" dirty="0"/>
            <a:t>Es representativo de un tipo particular de dominio o paradigma de programación, como programación de sistemas, programación numérica o programación comercial.</a:t>
          </a:r>
          <a:endParaRPr lang="es-HN" sz="2400" dirty="0"/>
        </a:p>
      </dgm:t>
    </dgm:pt>
    <dgm:pt modelId="{6EB748CD-166C-4149-866C-F8ACFCA624D9}" type="parTrans" cxnId="{0C97590B-9BD6-433C-B645-0F8AF19C41CB}">
      <dgm:prSet/>
      <dgm:spPr/>
      <dgm:t>
        <a:bodyPr/>
        <a:lstStyle/>
        <a:p>
          <a:endParaRPr lang="es-HN"/>
        </a:p>
      </dgm:t>
    </dgm:pt>
    <dgm:pt modelId="{FFBA0013-20F9-4586-B8A4-024459097775}" type="sibTrans" cxnId="{0C97590B-9BD6-433C-B645-0F8AF19C41CB}">
      <dgm:prSet/>
      <dgm:spPr/>
      <dgm:t>
        <a:bodyPr/>
        <a:lstStyle/>
        <a:p>
          <a:endParaRPr lang="es-HN"/>
        </a:p>
      </dgm:t>
    </dgm:pt>
    <dgm:pt modelId="{E2B2AF13-F626-4808-BA22-AE2EB622A144}">
      <dgm:prSet custT="1"/>
      <dgm:spPr/>
      <dgm:t>
        <a:bodyPr/>
        <a:lstStyle/>
        <a:p>
          <a:pPr algn="l">
            <a:buFont typeface="Arial" panose="020B0604020202020204" pitchFamily="34" charset="0"/>
            <a:buChar char="•"/>
          </a:pPr>
          <a:r>
            <a:rPr lang="es-ES" sz="2400" dirty="0"/>
            <a:t>Se puede medir fácilmente.</a:t>
          </a:r>
          <a:endParaRPr lang="es-HN" sz="2400" dirty="0"/>
        </a:p>
      </dgm:t>
    </dgm:pt>
    <dgm:pt modelId="{3FDF29C1-0E61-442E-AEAA-989C6F88B9BE}" type="parTrans" cxnId="{A76004C3-9C8A-4FD7-82B6-E1602766056E}">
      <dgm:prSet/>
      <dgm:spPr/>
      <dgm:t>
        <a:bodyPr/>
        <a:lstStyle/>
        <a:p>
          <a:endParaRPr lang="es-HN"/>
        </a:p>
      </dgm:t>
    </dgm:pt>
    <dgm:pt modelId="{543323BC-25E2-4ED6-8C2C-D4C1AC83F50C}" type="sibTrans" cxnId="{A76004C3-9C8A-4FD7-82B6-E1602766056E}">
      <dgm:prSet/>
      <dgm:spPr/>
      <dgm:t>
        <a:bodyPr/>
        <a:lstStyle/>
        <a:p>
          <a:endParaRPr lang="es-HN"/>
        </a:p>
      </dgm:t>
    </dgm:pt>
    <dgm:pt modelId="{FADCE357-4D7B-43E3-9304-3C4DA9542B5A}">
      <dgm:prSet custT="1"/>
      <dgm:spPr/>
      <dgm:t>
        <a:bodyPr/>
        <a:lstStyle/>
        <a:p>
          <a:pPr algn="l">
            <a:buFont typeface="Arial" panose="020B0604020202020204" pitchFamily="34" charset="0"/>
            <a:buChar char="•"/>
          </a:pPr>
          <a:r>
            <a:rPr lang="es-HN" sz="2400" dirty="0"/>
            <a:t>Tiene amplia distribución.</a:t>
          </a:r>
        </a:p>
      </dgm:t>
    </dgm:pt>
    <dgm:pt modelId="{8CF2D3BE-7756-4419-8BE5-554905F1523B}" type="parTrans" cxnId="{AFE95DAC-6E80-4CB1-9643-BEB25ADD58F6}">
      <dgm:prSet/>
      <dgm:spPr/>
      <dgm:t>
        <a:bodyPr/>
        <a:lstStyle/>
        <a:p>
          <a:endParaRPr lang="es-HN"/>
        </a:p>
      </dgm:t>
    </dgm:pt>
    <dgm:pt modelId="{46BC8213-220B-4476-9450-438CFF134572}" type="sibTrans" cxnId="{AFE95DAC-6E80-4CB1-9643-BEB25ADD58F6}">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a:srcRect/>
          <a:stretch>
            <a:fillRect l="-30000" r="-30000"/>
          </a:stretch>
        </a:blipFill>
      </dgm:spPr>
    </dgm:pt>
    <dgm:pt modelId="{3B54DB11-97FF-4F65-97EF-4E2AD5771674}" type="pres">
      <dgm:prSet presAssocID="{75784132-F8F5-43FD-BEDB-29AE7373A835}" presName="childNode" presStyleLbl="node1" presStyleIdx="0" presStyleCnt="1" custLinFactNeighborX="6558" custLinFactNeighborY="12099">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5A85F504-9EE3-4042-89BB-087E0EE4B112}" type="presOf" srcId="{E2B2AF13-F626-4808-BA22-AE2EB622A144}" destId="{3B54DB11-97FF-4F65-97EF-4E2AD5771674}" srcOrd="0" destOrd="2" presId="urn:microsoft.com/office/officeart/2005/8/layout/hList2"/>
    <dgm:cxn modelId="{0C97590B-9BD6-433C-B645-0F8AF19C41CB}" srcId="{75784132-F8F5-43FD-BEDB-29AE7373A835}" destId="{1D4A6E9F-495D-422A-AF7E-5DE4EC38220D}" srcOrd="1" destOrd="0" parTransId="{6EB748CD-166C-4149-866C-F8ACFCA624D9}" sibTransId="{FFBA0013-20F9-4586-B8A4-024459097775}"/>
    <dgm:cxn modelId="{33BC5516-40D6-408C-8AD0-17C4D0C4ED18}" type="presOf" srcId="{FADCE357-4D7B-43E3-9304-3C4DA9542B5A}" destId="{3B54DB11-97FF-4F65-97EF-4E2AD5771674}" srcOrd="0" destOrd="3" presId="urn:microsoft.com/office/officeart/2005/8/layout/hList2"/>
    <dgm:cxn modelId="{22DAEF3D-DF1C-4B9C-A7B6-1AF81C7B3342}" type="presOf" srcId="{1D4A6E9F-495D-422A-AF7E-5DE4EC38220D}" destId="{3B54DB11-97FF-4F65-97EF-4E2AD5771674}" srcOrd="0" destOrd="1" presId="urn:microsoft.com/office/officeart/2005/8/layout/hList2"/>
    <dgm:cxn modelId="{80087B78-0E8F-4D4A-B501-22E57AD1C58C}" type="presOf" srcId="{8D44DA28-AF56-49D8-AEAC-D9EBA09AB2A7}" destId="{3B54DB11-97FF-4F65-97EF-4E2AD5771674}" srcOrd="0" destOrd="4" presId="urn:microsoft.com/office/officeart/2005/8/layout/hList2"/>
    <dgm:cxn modelId="{5FEFF478-3AA6-4A15-AFD4-478023A71E2C}" type="presOf" srcId="{F294A264-AE5A-4E2F-BA0C-D58DC1EE2034}" destId="{46C0BCAB-84B8-4895-9026-4CA5687E1337}" srcOrd="0" destOrd="0" presId="urn:microsoft.com/office/officeart/2005/8/layout/hList2"/>
    <dgm:cxn modelId="{639F1859-E224-4CC2-AFAB-228F3650501D}" srcId="{75784132-F8F5-43FD-BEDB-29AE7373A835}" destId="{8D44DA28-AF56-49D8-AEAC-D9EBA09AB2A7}" srcOrd="4" destOrd="0" parTransId="{9D3682EA-402F-40CC-AB53-CC60967D554C}" sibTransId="{CD445728-F42B-4418-B916-5CA330F84CFF}"/>
    <dgm:cxn modelId="{E619FF95-1418-429C-A745-610787770715}" type="presOf" srcId="{122EECF9-6129-4314-A19B-999EEF044101}" destId="{3B54DB11-97FF-4F65-97EF-4E2AD5771674}" srcOrd="0" destOrd="0" presId="urn:microsoft.com/office/officeart/2005/8/layout/hList2"/>
    <dgm:cxn modelId="{AFE95DAC-6E80-4CB1-9643-BEB25ADD58F6}" srcId="{75784132-F8F5-43FD-BEDB-29AE7373A835}" destId="{FADCE357-4D7B-43E3-9304-3C4DA9542B5A}" srcOrd="3" destOrd="0" parTransId="{8CF2D3BE-7756-4419-8BE5-554905F1523B}" sibTransId="{46BC8213-220B-4476-9450-438CFF134572}"/>
    <dgm:cxn modelId="{A63565BE-43DE-425B-832C-AE458A9C6B0E}" type="presOf" srcId="{75784132-F8F5-43FD-BEDB-29AE7373A835}" destId="{6BA3F8EF-D714-411A-B540-7A4B1C703C7E}" srcOrd="0" destOrd="0" presId="urn:microsoft.com/office/officeart/2005/8/layout/hList2"/>
    <dgm:cxn modelId="{A76004C3-9C8A-4FD7-82B6-E1602766056E}" srcId="{75784132-F8F5-43FD-BEDB-29AE7373A835}" destId="{E2B2AF13-F626-4808-BA22-AE2EB622A144}" srcOrd="2" destOrd="0" parTransId="{3FDF29C1-0E61-442E-AEAA-989C6F88B9BE}" sibTransId="{543323BC-25E2-4ED6-8C2C-D4C1AC83F50C}"/>
    <dgm:cxn modelId="{1253ABE5-951C-47D4-B590-7F218D5E6507}" srcId="{75784132-F8F5-43FD-BEDB-29AE7373A835}" destId="{122EECF9-6129-4314-A19B-999EEF044101}" srcOrd="0" destOrd="0" parTransId="{438D9401-EDB3-432B-B864-78754DE92C4D}" sibTransId="{D5519215-DBC3-4D48-8783-C48DE38DDCD4}"/>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122EECF9-6129-4314-A19B-999EEF044101}">
      <dgm:prSet custT="1"/>
      <dgm:spPr/>
      <dgm:t>
        <a:bodyPr/>
        <a:lstStyle/>
        <a:p>
          <a:pPr algn="l">
            <a:buFont typeface="Arial" panose="020B0604020202020204" pitchFamily="34" charset="0"/>
            <a:buChar char="•"/>
          </a:pPr>
          <a:r>
            <a:rPr lang="es-ES" sz="1800" dirty="0"/>
            <a:t>SPEC (Standard Performance Evaluation Corporation) es una asociación que fue creada por los mayores fabricantes de computadoras del mundo (IBM, HP, INTEL, SUN,...)</a:t>
          </a:r>
          <a:endParaRPr lang="es-HN" sz="1800" dirty="0"/>
        </a:p>
      </dgm:t>
    </dgm:pt>
    <dgm:pt modelId="{438D9401-EDB3-432B-B864-78754DE92C4D}" type="parTrans" cxnId="{1253ABE5-951C-47D4-B590-7F218D5E6507}">
      <dgm:prSet/>
      <dgm:spPr/>
      <dgm:t>
        <a:bodyPr/>
        <a:lstStyle/>
        <a:p>
          <a:endParaRPr lang="es-HN"/>
        </a:p>
      </dgm:t>
    </dgm:pt>
    <dgm:pt modelId="{D5519215-DBC3-4D48-8783-C48DE38DDCD4}" type="sibTrans" cxnId="{1253ABE5-951C-47D4-B590-7F218D5E6507}">
      <dgm:prSet/>
      <dgm:spPr/>
      <dgm:t>
        <a:bodyPr/>
        <a:lstStyle/>
        <a:p>
          <a:endParaRPr lang="es-HN"/>
        </a:p>
      </dgm:t>
    </dgm:pt>
    <dgm:pt modelId="{8D44DA28-AF56-49D8-AEAC-D9EBA09AB2A7}">
      <dgm:prSet custT="1"/>
      <dgm:spPr/>
      <dgm:t>
        <a:bodyPr/>
        <a:lstStyle/>
        <a:p>
          <a:pPr algn="l">
            <a:buFont typeface="Arial" panose="020B0604020202020204" pitchFamily="34" charset="0"/>
            <a:buChar char="•"/>
          </a:pPr>
          <a:endParaRPr lang="es-HN" sz="1800" dirty="0"/>
        </a:p>
      </dgm:t>
    </dgm:pt>
    <dgm:pt modelId="{9D3682EA-402F-40CC-AB53-CC60967D554C}" type="parTrans" cxnId="{639F1859-E224-4CC2-AFAB-228F3650501D}">
      <dgm:prSet/>
      <dgm:spPr/>
      <dgm:t>
        <a:bodyPr/>
        <a:lstStyle/>
        <a:p>
          <a:endParaRPr lang="es-HN"/>
        </a:p>
      </dgm:t>
    </dgm:pt>
    <dgm:pt modelId="{CD445728-F42B-4418-B916-5CA330F84CFF}" type="sibTrans" cxnId="{639F1859-E224-4CC2-AFAB-228F3650501D}">
      <dgm:prSet/>
      <dgm:spPr/>
      <dgm:t>
        <a:bodyPr/>
        <a:lstStyle/>
        <a:p>
          <a:endParaRPr lang="es-HN"/>
        </a:p>
      </dgm:t>
    </dgm:pt>
    <dgm:pt modelId="{917930B4-6BD4-4CDD-968F-45CB558DB4E7}">
      <dgm:prSet custT="1"/>
      <dgm:spPr/>
      <dgm:t>
        <a:bodyPr/>
        <a:lstStyle/>
        <a:p>
          <a:pPr algn="l">
            <a:buFont typeface="Arial" panose="020B0604020202020204" pitchFamily="34" charset="0"/>
            <a:buChar char="•"/>
          </a:pPr>
          <a:endParaRPr lang="es-HN" sz="1800" dirty="0"/>
        </a:p>
      </dgm:t>
    </dgm:pt>
    <dgm:pt modelId="{A42E0905-76A1-4D8B-9EF7-E315C8FD32A4}" type="parTrans" cxnId="{D4D8B4AE-2C7F-47A2-8165-F5CCC62A8441}">
      <dgm:prSet/>
      <dgm:spPr/>
      <dgm:t>
        <a:bodyPr/>
        <a:lstStyle/>
        <a:p>
          <a:endParaRPr lang="es-HN"/>
        </a:p>
      </dgm:t>
    </dgm:pt>
    <dgm:pt modelId="{51D2FFF8-C059-4400-BC61-06E04EBF5B71}" type="sibTrans" cxnId="{D4D8B4AE-2C7F-47A2-8165-F5CCC62A8441}">
      <dgm:prSet/>
      <dgm:spPr/>
      <dgm:t>
        <a:bodyPr/>
        <a:lstStyle/>
        <a:p>
          <a:endParaRPr lang="es-HN"/>
        </a:p>
      </dgm:t>
    </dgm:pt>
    <dgm:pt modelId="{F35AF8CF-5D7E-4B9F-919E-1B9D99CCCA85}">
      <dgm:prSet custT="1"/>
      <dgm:spPr/>
      <dgm:t>
        <a:bodyPr/>
        <a:lstStyle/>
        <a:p>
          <a:pPr algn="l">
            <a:buFont typeface="Arial" panose="020B0604020202020204" pitchFamily="34" charset="0"/>
            <a:buChar char="•"/>
          </a:pPr>
          <a:r>
            <a:rPr lang="es-HN" sz="1800" dirty="0"/>
            <a:t>SPEC define varias Benchmark suites destinadas a evaluar sistemas informáticos.</a:t>
          </a:r>
        </a:p>
      </dgm:t>
    </dgm:pt>
    <dgm:pt modelId="{8F54407D-024D-4B07-B13F-8366A53A9355}" type="parTrans" cxnId="{086D797F-2CA6-4FA3-A757-1E517D56EC6C}">
      <dgm:prSet/>
      <dgm:spPr/>
      <dgm:t>
        <a:bodyPr/>
        <a:lstStyle/>
        <a:p>
          <a:endParaRPr lang="es-HN"/>
        </a:p>
      </dgm:t>
    </dgm:pt>
    <dgm:pt modelId="{5F4F611B-BA33-4448-93CA-618B12178576}" type="sibTrans" cxnId="{086D797F-2CA6-4FA3-A757-1E517D56EC6C}">
      <dgm:prSet/>
      <dgm:spPr/>
      <dgm:t>
        <a:bodyPr/>
        <a:lstStyle/>
        <a:p>
          <a:endParaRPr lang="es-HN"/>
        </a:p>
      </dgm:t>
    </dgm:pt>
    <dgm:pt modelId="{21B24270-9354-4A37-B047-06FCD8B46FA1}">
      <dgm:prSet custT="1"/>
      <dgm:spPr/>
      <dgm:t>
        <a:bodyPr/>
        <a:lstStyle/>
        <a:p>
          <a:pPr algn="l">
            <a:buFont typeface="Arial" panose="020B0604020202020204" pitchFamily="34" charset="0"/>
            <a:buChar char="•"/>
          </a:pPr>
          <a:r>
            <a:rPr lang="es-ES" sz="1800" dirty="0"/>
            <a:t>Las mediciones de rendimiento de SPEC se utilizan ampliamente para propósitos de comparación e investigación. </a:t>
          </a:r>
          <a:endParaRPr lang="es-HN" sz="1800" dirty="0"/>
        </a:p>
      </dgm:t>
    </dgm:pt>
    <dgm:pt modelId="{88FAC7C0-2D62-4956-BFA0-1135E344CBD8}" type="parTrans" cxnId="{D2B325A8-E25B-4A9A-A186-18F61D13D2F8}">
      <dgm:prSet/>
      <dgm:spPr/>
      <dgm:t>
        <a:bodyPr/>
        <a:lstStyle/>
        <a:p>
          <a:endParaRPr lang="es-HN"/>
        </a:p>
      </dgm:t>
    </dgm:pt>
    <dgm:pt modelId="{7A63CAD3-252A-47DE-8878-22E58480E96B}" type="sibTrans" cxnId="{D2B325A8-E25B-4A9A-A186-18F61D13D2F8}">
      <dgm:prSet/>
      <dgm:spPr/>
      <dgm:t>
        <a:bodyPr/>
        <a:lstStyle/>
        <a:p>
          <a:endParaRPr lang="es-HN"/>
        </a:p>
      </dgm:t>
    </dgm:pt>
    <dgm:pt modelId="{2CBCFAC5-A1B3-4293-B3B4-A4C7A7D81E6F}">
      <dgm:prSet custT="1"/>
      <dgm:spPr/>
      <dgm:t>
        <a:bodyPr/>
        <a:lstStyle/>
        <a:p>
          <a:pPr algn="l">
            <a:buFont typeface="Arial" panose="020B0604020202020204" pitchFamily="34" charset="0"/>
            <a:buChar char="•"/>
          </a:pPr>
          <a:r>
            <a:rPr lang="es-ES" sz="1800" dirty="0"/>
            <a:t>La más conocida de los Benchmarks suites de SPEC es SPEC CPU2006. Este es el suite estándar de la industria para aplicaciones con un uso intensivo del procesador. </a:t>
          </a:r>
          <a:endParaRPr lang="es-HN" sz="1800" dirty="0"/>
        </a:p>
      </dgm:t>
    </dgm:pt>
    <dgm:pt modelId="{A10D65A4-E8F2-425D-903C-6A06E46203C8}" type="parTrans" cxnId="{229115AD-2667-47F1-A58C-82A2B5E87565}">
      <dgm:prSet/>
      <dgm:spPr/>
      <dgm:t>
        <a:bodyPr/>
        <a:lstStyle/>
        <a:p>
          <a:endParaRPr lang="es-HN"/>
        </a:p>
      </dgm:t>
    </dgm:pt>
    <dgm:pt modelId="{742FE546-06D2-4638-9BD8-CAA08984B171}" type="sibTrans" cxnId="{229115AD-2667-47F1-A58C-82A2B5E87565}">
      <dgm:prSet/>
      <dgm:spPr/>
      <dgm:t>
        <a:bodyPr/>
        <a:lstStyle/>
        <a:p>
          <a:endParaRPr lang="es-HN"/>
        </a:p>
      </dgm:t>
    </dgm:pt>
    <dgm:pt modelId="{7C9621D2-5236-48D5-84AB-DDC1DFD70F19}">
      <dgm:prSet custT="1"/>
      <dgm:spPr/>
      <dgm:t>
        <a:bodyPr/>
        <a:lstStyle/>
        <a:p>
          <a:pPr algn="l">
            <a:buFont typeface="Arial" panose="020B0604020202020204" pitchFamily="34" charset="0"/>
            <a:buChar char="•"/>
          </a:pPr>
          <a:r>
            <a:rPr lang="es-ES" sz="1800" dirty="0"/>
            <a:t>SPEC CPU2006 es apropiado para medir el rendimiento de las aplicaciones que pasan la mayor parte de su </a:t>
          </a:r>
          <a:r>
            <a:rPr lang="es-HN" sz="1800" dirty="0"/>
            <a:t>tiempo haciendo cálculos.</a:t>
          </a:r>
        </a:p>
      </dgm:t>
    </dgm:pt>
    <dgm:pt modelId="{02505263-5E3D-4663-9E6C-1B63EBDEDFC1}" type="parTrans" cxnId="{CE3314A4-4228-4065-88B0-20EE66811264}">
      <dgm:prSet/>
      <dgm:spPr/>
      <dgm:t>
        <a:bodyPr/>
        <a:lstStyle/>
        <a:p>
          <a:endParaRPr lang="es-HN"/>
        </a:p>
      </dgm:t>
    </dgm:pt>
    <dgm:pt modelId="{8EF60BB5-5F12-49BE-A5A6-C875F6B97633}" type="sibTrans" cxnId="{CE3314A4-4228-4065-88B0-20EE66811264}">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5000" r="-45000"/>
          </a:stretch>
        </a:blipFill>
      </dgm:spPr>
    </dgm:pt>
    <dgm:pt modelId="{3B54DB11-97FF-4F65-97EF-4E2AD5771674}" type="pres">
      <dgm:prSet presAssocID="{75784132-F8F5-43FD-BEDB-29AE7373A835}" presName="childNode" presStyleLbl="node1" presStyleIdx="0" presStyleCnt="1" custLinFactNeighborX="6558" custLinFactNeighborY="12099">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EA237F01-DB85-48A7-B12F-AAFBA87346C1}" srcId="{F294A264-AE5A-4E2F-BA0C-D58DC1EE2034}" destId="{75784132-F8F5-43FD-BEDB-29AE7373A835}" srcOrd="0" destOrd="0" parTransId="{0668E7B7-48BD-49F2-A232-302A68E47B67}" sibTransId="{9F053521-7D33-4804-9989-0547B1F77037}"/>
    <dgm:cxn modelId="{7DF37278-4DE3-4EC5-9EBC-6C0700781880}" type="presOf" srcId="{F35AF8CF-5D7E-4B9F-919E-1B9D99CCCA85}" destId="{3B54DB11-97FF-4F65-97EF-4E2AD5771674}" srcOrd="0" destOrd="1" presId="urn:microsoft.com/office/officeart/2005/8/layout/hList2"/>
    <dgm:cxn modelId="{80087B78-0E8F-4D4A-B501-22E57AD1C58C}" type="presOf" srcId="{8D44DA28-AF56-49D8-AEAC-D9EBA09AB2A7}" destId="{3B54DB11-97FF-4F65-97EF-4E2AD5771674}" srcOrd="0" destOrd="6" presId="urn:microsoft.com/office/officeart/2005/8/layout/hList2"/>
    <dgm:cxn modelId="{5FEFF478-3AA6-4A15-AFD4-478023A71E2C}" type="presOf" srcId="{F294A264-AE5A-4E2F-BA0C-D58DC1EE2034}" destId="{46C0BCAB-84B8-4895-9026-4CA5687E1337}" srcOrd="0" destOrd="0" presId="urn:microsoft.com/office/officeart/2005/8/layout/hList2"/>
    <dgm:cxn modelId="{639F1859-E224-4CC2-AFAB-228F3650501D}" srcId="{75784132-F8F5-43FD-BEDB-29AE7373A835}" destId="{8D44DA28-AF56-49D8-AEAC-D9EBA09AB2A7}" srcOrd="6" destOrd="0" parTransId="{9D3682EA-402F-40CC-AB53-CC60967D554C}" sibTransId="{CD445728-F42B-4418-B916-5CA330F84CFF}"/>
    <dgm:cxn modelId="{086D797F-2CA6-4FA3-A757-1E517D56EC6C}" srcId="{75784132-F8F5-43FD-BEDB-29AE7373A835}" destId="{F35AF8CF-5D7E-4B9F-919E-1B9D99CCCA85}" srcOrd="1" destOrd="0" parTransId="{8F54407D-024D-4B07-B13F-8366A53A9355}" sibTransId="{5F4F611B-BA33-4448-93CA-618B12178576}"/>
    <dgm:cxn modelId="{67EE4782-8228-4FB9-A279-F89008A4E1C7}" type="presOf" srcId="{2CBCFAC5-A1B3-4293-B3B4-A4C7A7D81E6F}" destId="{3B54DB11-97FF-4F65-97EF-4E2AD5771674}" srcOrd="0" destOrd="3" presId="urn:microsoft.com/office/officeart/2005/8/layout/hList2"/>
    <dgm:cxn modelId="{E619FF95-1418-429C-A745-610787770715}" type="presOf" srcId="{122EECF9-6129-4314-A19B-999EEF044101}" destId="{3B54DB11-97FF-4F65-97EF-4E2AD5771674}" srcOrd="0" destOrd="0" presId="urn:microsoft.com/office/officeart/2005/8/layout/hList2"/>
    <dgm:cxn modelId="{F3A02297-3459-4C18-A058-E65E2935107C}" type="presOf" srcId="{21B24270-9354-4A37-B047-06FCD8B46FA1}" destId="{3B54DB11-97FF-4F65-97EF-4E2AD5771674}" srcOrd="0" destOrd="2" presId="urn:microsoft.com/office/officeart/2005/8/layout/hList2"/>
    <dgm:cxn modelId="{CE3314A4-4228-4065-88B0-20EE66811264}" srcId="{75784132-F8F5-43FD-BEDB-29AE7373A835}" destId="{7C9621D2-5236-48D5-84AB-DDC1DFD70F19}" srcOrd="4" destOrd="0" parTransId="{02505263-5E3D-4663-9E6C-1B63EBDEDFC1}" sibTransId="{8EF60BB5-5F12-49BE-A5A6-C875F6B97633}"/>
    <dgm:cxn modelId="{D2B325A8-E25B-4A9A-A186-18F61D13D2F8}" srcId="{75784132-F8F5-43FD-BEDB-29AE7373A835}" destId="{21B24270-9354-4A37-B047-06FCD8B46FA1}" srcOrd="2" destOrd="0" parTransId="{88FAC7C0-2D62-4956-BFA0-1135E344CBD8}" sibTransId="{7A63CAD3-252A-47DE-8878-22E58480E96B}"/>
    <dgm:cxn modelId="{229115AD-2667-47F1-A58C-82A2B5E87565}" srcId="{75784132-F8F5-43FD-BEDB-29AE7373A835}" destId="{2CBCFAC5-A1B3-4293-B3B4-A4C7A7D81E6F}" srcOrd="3" destOrd="0" parTransId="{A10D65A4-E8F2-425D-903C-6A06E46203C8}" sibTransId="{742FE546-06D2-4638-9BD8-CAA08984B171}"/>
    <dgm:cxn modelId="{D4D8B4AE-2C7F-47A2-8165-F5CCC62A8441}" srcId="{75784132-F8F5-43FD-BEDB-29AE7373A835}" destId="{917930B4-6BD4-4CDD-968F-45CB558DB4E7}" srcOrd="5" destOrd="0" parTransId="{A42E0905-76A1-4D8B-9EF7-E315C8FD32A4}" sibTransId="{51D2FFF8-C059-4400-BC61-06E04EBF5B71}"/>
    <dgm:cxn modelId="{A63565BE-43DE-425B-832C-AE458A9C6B0E}" type="presOf" srcId="{75784132-F8F5-43FD-BEDB-29AE7373A835}" destId="{6BA3F8EF-D714-411A-B540-7A4B1C703C7E}" srcOrd="0" destOrd="0" presId="urn:microsoft.com/office/officeart/2005/8/layout/hList2"/>
    <dgm:cxn modelId="{AAA1ABDC-8F94-4BF5-B8C5-5C0963DD3A90}" type="presOf" srcId="{917930B4-6BD4-4CDD-968F-45CB558DB4E7}" destId="{3B54DB11-97FF-4F65-97EF-4E2AD5771674}" srcOrd="0" destOrd="5" presId="urn:microsoft.com/office/officeart/2005/8/layout/hList2"/>
    <dgm:cxn modelId="{1253ABE5-951C-47D4-B590-7F218D5E6507}" srcId="{75784132-F8F5-43FD-BEDB-29AE7373A835}" destId="{122EECF9-6129-4314-A19B-999EEF044101}" srcOrd="0" destOrd="0" parTransId="{438D9401-EDB3-432B-B864-78754DE92C4D}" sibTransId="{D5519215-DBC3-4D48-8783-C48DE38DDCD4}"/>
    <dgm:cxn modelId="{5A7EC8FC-2B36-4E56-8499-FFAEAA9CB54C}" type="presOf" srcId="{7C9621D2-5236-48D5-84AB-DDC1DFD70F19}" destId="{3B54DB11-97FF-4F65-97EF-4E2AD5771674}" srcOrd="0" destOrd="4" presId="urn:microsoft.com/office/officeart/2005/8/layout/hList2"/>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294A264-AE5A-4E2F-BA0C-D58DC1EE203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75784132-F8F5-43FD-BEDB-29AE7373A835}">
      <dgm:prSet phldrT="[Texto]"/>
      <dgm:spPr/>
      <dgm:t>
        <a:bodyPr/>
        <a:lstStyle/>
        <a:p>
          <a:endParaRPr lang="es-ES" dirty="0"/>
        </a:p>
        <a:p>
          <a:endParaRPr lang="es-HN" dirty="0"/>
        </a:p>
      </dgm:t>
    </dgm:pt>
    <dgm:pt modelId="{0668E7B7-48BD-49F2-A232-302A68E47B67}" type="parTrans" cxnId="{EA237F01-DB85-48A7-B12F-AAFBA87346C1}">
      <dgm:prSet/>
      <dgm:spPr/>
      <dgm:t>
        <a:bodyPr/>
        <a:lstStyle/>
        <a:p>
          <a:endParaRPr lang="es-HN"/>
        </a:p>
      </dgm:t>
    </dgm:pt>
    <dgm:pt modelId="{9F053521-7D33-4804-9989-0547B1F77037}" type="sibTrans" cxnId="{EA237F01-DB85-48A7-B12F-AAFBA87346C1}">
      <dgm:prSet/>
      <dgm:spPr/>
      <dgm:t>
        <a:bodyPr/>
        <a:lstStyle/>
        <a:p>
          <a:endParaRPr lang="es-HN"/>
        </a:p>
      </dgm:t>
    </dgm:pt>
    <dgm:pt modelId="{122EECF9-6129-4314-A19B-999EEF044101}">
      <dgm:prSet custT="1"/>
      <dgm:spPr/>
      <dgm:t>
        <a:bodyPr/>
        <a:lstStyle/>
        <a:p>
          <a:pPr algn="l">
            <a:buFont typeface="Arial" panose="020B0604020202020204" pitchFamily="34" charset="0"/>
            <a:buChar char="•"/>
          </a:pPr>
          <a:r>
            <a:rPr lang="es-ES" sz="1700" b="1" dirty="0">
              <a:solidFill>
                <a:srgbClr val="FFC000"/>
              </a:solidFill>
            </a:rPr>
            <a:t>SPECviewperf</a:t>
          </a:r>
          <a:r>
            <a:rPr lang="es-ES" sz="1700" dirty="0"/>
            <a:t>: Estándar para medir el rendimiento de gráficos 3D basado en </a:t>
          </a:r>
          <a:r>
            <a:rPr lang="es-HN" sz="1700" dirty="0"/>
            <a:t>aplicaciones profesionales.</a:t>
          </a:r>
        </a:p>
      </dgm:t>
    </dgm:pt>
    <dgm:pt modelId="{438D9401-EDB3-432B-B864-78754DE92C4D}" type="parTrans" cxnId="{1253ABE5-951C-47D4-B590-7F218D5E6507}">
      <dgm:prSet/>
      <dgm:spPr/>
      <dgm:t>
        <a:bodyPr/>
        <a:lstStyle/>
        <a:p>
          <a:endParaRPr lang="es-HN"/>
        </a:p>
      </dgm:t>
    </dgm:pt>
    <dgm:pt modelId="{D5519215-DBC3-4D48-8783-C48DE38DDCD4}" type="sibTrans" cxnId="{1253ABE5-951C-47D4-B590-7F218D5E6507}">
      <dgm:prSet/>
      <dgm:spPr/>
      <dgm:t>
        <a:bodyPr/>
        <a:lstStyle/>
        <a:p>
          <a:endParaRPr lang="es-HN"/>
        </a:p>
      </dgm:t>
    </dgm:pt>
    <dgm:pt modelId="{8D44DA28-AF56-49D8-AEAC-D9EBA09AB2A7}">
      <dgm:prSet custT="1"/>
      <dgm:spPr/>
      <dgm:t>
        <a:bodyPr/>
        <a:lstStyle/>
        <a:p>
          <a:pPr algn="l">
            <a:buFont typeface="Arial" panose="020B0604020202020204" pitchFamily="34" charset="0"/>
            <a:buChar char="•"/>
          </a:pPr>
          <a:endParaRPr lang="es-HN" sz="1700" dirty="0"/>
        </a:p>
      </dgm:t>
    </dgm:pt>
    <dgm:pt modelId="{9D3682EA-402F-40CC-AB53-CC60967D554C}" type="parTrans" cxnId="{639F1859-E224-4CC2-AFAB-228F3650501D}">
      <dgm:prSet/>
      <dgm:spPr/>
      <dgm:t>
        <a:bodyPr/>
        <a:lstStyle/>
        <a:p>
          <a:endParaRPr lang="es-HN"/>
        </a:p>
      </dgm:t>
    </dgm:pt>
    <dgm:pt modelId="{CD445728-F42B-4418-B916-5CA330F84CFF}" type="sibTrans" cxnId="{639F1859-E224-4CC2-AFAB-228F3650501D}">
      <dgm:prSet/>
      <dgm:spPr/>
      <dgm:t>
        <a:bodyPr/>
        <a:lstStyle/>
        <a:p>
          <a:endParaRPr lang="es-HN"/>
        </a:p>
      </dgm:t>
    </dgm:pt>
    <dgm:pt modelId="{BF21093E-01AE-4FE8-88BA-F7FAD8F65136}">
      <dgm:prSet custT="1"/>
      <dgm:spPr/>
      <dgm:t>
        <a:bodyPr/>
        <a:lstStyle/>
        <a:p>
          <a:pPr algn="l">
            <a:buFont typeface="Arial" panose="020B0604020202020204" pitchFamily="34" charset="0"/>
            <a:buChar char="•"/>
          </a:pPr>
          <a:r>
            <a:rPr lang="es-ES" sz="1700" b="1" dirty="0">
              <a:solidFill>
                <a:srgbClr val="FFC000"/>
              </a:solidFill>
            </a:rPr>
            <a:t>SPECwpc</a:t>
          </a:r>
          <a:r>
            <a:rPr lang="es-ES" sz="1700" dirty="0"/>
            <a:t>: Punto de referencia para medir todos los aspectos clave del rendimiento de la estación de trabajo basado en diversas aplicaciones profesionales.</a:t>
          </a:r>
          <a:endParaRPr lang="es-HN" sz="1700" dirty="0"/>
        </a:p>
      </dgm:t>
    </dgm:pt>
    <dgm:pt modelId="{AC46C283-E07F-4DB8-9910-271503BD47A5}" type="parTrans" cxnId="{B6881563-1107-4F65-AFCB-2169A8D697F8}">
      <dgm:prSet/>
      <dgm:spPr/>
      <dgm:t>
        <a:bodyPr/>
        <a:lstStyle/>
        <a:p>
          <a:endParaRPr lang="es-HN"/>
        </a:p>
      </dgm:t>
    </dgm:pt>
    <dgm:pt modelId="{F005BA95-5C8F-4A43-AE1E-7C155D21D537}" type="sibTrans" cxnId="{B6881563-1107-4F65-AFCB-2169A8D697F8}">
      <dgm:prSet/>
      <dgm:spPr/>
      <dgm:t>
        <a:bodyPr/>
        <a:lstStyle/>
        <a:p>
          <a:endParaRPr lang="es-HN"/>
        </a:p>
      </dgm:t>
    </dgm:pt>
    <dgm:pt modelId="{6237D64C-5FC8-4624-B77B-2840E3D11FFD}">
      <dgm:prSet custT="1"/>
      <dgm:spPr/>
      <dgm:t>
        <a:bodyPr/>
        <a:lstStyle/>
        <a:p>
          <a:pPr algn="l">
            <a:buFont typeface="Arial" panose="020B0604020202020204" pitchFamily="34" charset="0"/>
            <a:buChar char="•"/>
          </a:pPr>
          <a:endParaRPr lang="es-HN" sz="1700" dirty="0"/>
        </a:p>
      </dgm:t>
    </dgm:pt>
    <dgm:pt modelId="{E6540076-2A1A-4879-99E7-D850E71BA0F5}" type="parTrans" cxnId="{7D6ACAA3-A3FD-456A-BAA1-9673F6203E66}">
      <dgm:prSet/>
      <dgm:spPr/>
      <dgm:t>
        <a:bodyPr/>
        <a:lstStyle/>
        <a:p>
          <a:endParaRPr lang="es-HN"/>
        </a:p>
      </dgm:t>
    </dgm:pt>
    <dgm:pt modelId="{C21AFBE9-8C9E-4136-89D5-CAFCF797B879}" type="sibTrans" cxnId="{7D6ACAA3-A3FD-456A-BAA1-9673F6203E66}">
      <dgm:prSet/>
      <dgm:spPr/>
      <dgm:t>
        <a:bodyPr/>
        <a:lstStyle/>
        <a:p>
          <a:endParaRPr lang="es-HN"/>
        </a:p>
      </dgm:t>
    </dgm:pt>
    <dgm:pt modelId="{B779E3B5-0B42-4C82-842C-0F0D07517DBB}">
      <dgm:prSet custT="1"/>
      <dgm:spPr/>
      <dgm:t>
        <a:bodyPr/>
        <a:lstStyle/>
        <a:p>
          <a:pPr algn="l">
            <a:buFont typeface="Arial" panose="020B0604020202020204" pitchFamily="34" charset="0"/>
            <a:buChar char="•"/>
          </a:pPr>
          <a:endParaRPr lang="es-HN" sz="1700" dirty="0"/>
        </a:p>
      </dgm:t>
    </dgm:pt>
    <dgm:pt modelId="{81A76B77-D3EA-4D36-9F6F-522BB129D0BA}" type="parTrans" cxnId="{926C455B-974C-4484-9E43-738CEC793338}">
      <dgm:prSet/>
      <dgm:spPr/>
      <dgm:t>
        <a:bodyPr/>
        <a:lstStyle/>
        <a:p>
          <a:endParaRPr lang="es-HN"/>
        </a:p>
      </dgm:t>
    </dgm:pt>
    <dgm:pt modelId="{3605E89D-77E6-4347-AD15-3A7C703D591E}" type="sibTrans" cxnId="{926C455B-974C-4484-9E43-738CEC793338}">
      <dgm:prSet/>
      <dgm:spPr/>
      <dgm:t>
        <a:bodyPr/>
        <a:lstStyle/>
        <a:p>
          <a:endParaRPr lang="es-HN"/>
        </a:p>
      </dgm:t>
    </dgm:pt>
    <dgm:pt modelId="{E744DE63-A68C-4A85-85AA-64D494CB3468}">
      <dgm:prSet custT="1"/>
      <dgm:spPr/>
      <dgm:t>
        <a:bodyPr/>
        <a:lstStyle/>
        <a:p>
          <a:pPr algn="l">
            <a:buFont typeface="Arial" panose="020B0604020202020204" pitchFamily="34" charset="0"/>
            <a:buChar char="•"/>
          </a:pPr>
          <a:r>
            <a:rPr lang="es-HN" sz="1700" b="1" dirty="0">
              <a:solidFill>
                <a:srgbClr val="FFC000"/>
              </a:solidFill>
            </a:rPr>
            <a:t>SPECjbb2013 (Java Business Benchmark)</a:t>
          </a:r>
          <a:r>
            <a:rPr lang="es-HN" sz="1700" dirty="0"/>
            <a:t>: Un punto de referencia para evaluar servidores con</a:t>
          </a:r>
          <a:r>
            <a:rPr lang="es-ES" sz="1700" dirty="0"/>
            <a:t> aplicaciones de comercio electrónico basadas en Java.</a:t>
          </a:r>
          <a:endParaRPr lang="es-HN" sz="1700" dirty="0"/>
        </a:p>
      </dgm:t>
    </dgm:pt>
    <dgm:pt modelId="{C69EE07D-3BAF-45AE-8951-A3730BC56E47}" type="parTrans" cxnId="{78B65EA9-D1D2-4D6B-A249-125FB2331B49}">
      <dgm:prSet/>
      <dgm:spPr/>
      <dgm:t>
        <a:bodyPr/>
        <a:lstStyle/>
        <a:p>
          <a:endParaRPr lang="es-HN"/>
        </a:p>
      </dgm:t>
    </dgm:pt>
    <dgm:pt modelId="{34EEB28E-1EF0-4326-A4CB-B7020EB31283}" type="sibTrans" cxnId="{78B65EA9-D1D2-4D6B-A249-125FB2331B49}">
      <dgm:prSet/>
      <dgm:spPr/>
      <dgm:t>
        <a:bodyPr/>
        <a:lstStyle/>
        <a:p>
          <a:endParaRPr lang="es-HN"/>
        </a:p>
      </dgm:t>
    </dgm:pt>
    <dgm:pt modelId="{76644E0D-BF64-4EDE-BA04-99E1FD0DEDBA}">
      <dgm:prSet custT="1"/>
      <dgm:spPr/>
      <dgm:t>
        <a:bodyPr/>
        <a:lstStyle/>
        <a:p>
          <a:pPr algn="l">
            <a:buFont typeface="Arial" panose="020B0604020202020204" pitchFamily="34" charset="0"/>
            <a:buChar char="•"/>
          </a:pPr>
          <a:r>
            <a:rPr lang="es-ES" sz="1700" b="1" dirty="0">
              <a:solidFill>
                <a:srgbClr val="FFC000"/>
              </a:solidFill>
            </a:rPr>
            <a:t>SPECvirt_sc2013</a:t>
          </a:r>
          <a:r>
            <a:rPr lang="es-ES" sz="1700" dirty="0"/>
            <a:t>: Evaluación de rendimiento de servidores de centros de datos utilizados en consolidación de servidores virtualizados. Mide el rendimiento de extremo a extremo de todos componentes del sistema, incluido el hardware, la plataforma de virtualización y el sistema operativo huésped virtualizado y software de aplicación. El punto de referencia admite virtualización de hardware, virtualización de sistema operativo y hardware </a:t>
          </a:r>
          <a:r>
            <a:rPr lang="es-HN" sz="1700" dirty="0"/>
            <a:t>esquemas de partición.</a:t>
          </a:r>
        </a:p>
      </dgm:t>
    </dgm:pt>
    <dgm:pt modelId="{B7E56BB7-53E2-4892-AA71-B13410841515}" type="parTrans" cxnId="{4B895A9A-D53A-4094-A6C2-E4C0B5FE431E}">
      <dgm:prSet/>
      <dgm:spPr/>
      <dgm:t>
        <a:bodyPr/>
        <a:lstStyle/>
        <a:p>
          <a:endParaRPr lang="es-HN"/>
        </a:p>
      </dgm:t>
    </dgm:pt>
    <dgm:pt modelId="{6D84626C-930C-4AF4-8477-3C46E225D3A7}" type="sibTrans" cxnId="{4B895A9A-D53A-4094-A6C2-E4C0B5FE431E}">
      <dgm:prSet/>
      <dgm:spPr/>
      <dgm:t>
        <a:bodyPr/>
        <a:lstStyle/>
        <a:p>
          <a:endParaRPr lang="es-HN"/>
        </a:p>
      </dgm:t>
    </dgm:pt>
    <dgm:pt modelId="{87A73902-54BD-4951-AE2A-51D8E9101A08}">
      <dgm:prSet custT="1"/>
      <dgm:spPr/>
      <dgm:t>
        <a:bodyPr/>
        <a:lstStyle/>
        <a:p>
          <a:pPr algn="l">
            <a:buFont typeface="Arial" panose="020B0604020202020204" pitchFamily="34" charset="0"/>
            <a:buChar char="•"/>
          </a:pPr>
          <a:r>
            <a:rPr lang="es-ES" sz="1700" b="1" dirty="0">
              <a:solidFill>
                <a:srgbClr val="FFC000"/>
              </a:solidFill>
            </a:rPr>
            <a:t>SPECsfs2008</a:t>
          </a:r>
          <a:r>
            <a:rPr lang="es-ES" sz="1700" dirty="0"/>
            <a:t>: Diseñado para evaluar la velocidad y las capacidades de manejo de solicitudes </a:t>
          </a:r>
          <a:r>
            <a:rPr lang="es-HN" sz="1700" dirty="0"/>
            <a:t>de servidores de archivos.</a:t>
          </a:r>
        </a:p>
      </dgm:t>
    </dgm:pt>
    <dgm:pt modelId="{49C76F6C-1C51-4B6A-8422-03D92F2551FC}" type="parTrans" cxnId="{2E58F5E9-29B9-4E7C-98AC-C220DD0121BD}">
      <dgm:prSet/>
      <dgm:spPr/>
      <dgm:t>
        <a:bodyPr/>
        <a:lstStyle/>
        <a:p>
          <a:endParaRPr lang="es-HN"/>
        </a:p>
      </dgm:t>
    </dgm:pt>
    <dgm:pt modelId="{8A80AC53-A8D4-46DC-ADF8-7542AE5CEA9D}" type="sibTrans" cxnId="{2E58F5E9-29B9-4E7C-98AC-C220DD0121BD}">
      <dgm:prSet/>
      <dgm:spPr/>
      <dgm:t>
        <a:bodyPr/>
        <a:lstStyle/>
        <a:p>
          <a:endParaRPr lang="es-HN"/>
        </a:p>
      </dgm:t>
    </dgm:pt>
    <dgm:pt modelId="{F906B04F-DB17-4B15-98F4-CD3FED70ADD6}">
      <dgm:prSet custT="1"/>
      <dgm:spPr/>
      <dgm:t>
        <a:bodyPr/>
        <a:lstStyle/>
        <a:p>
          <a:pPr algn="l">
            <a:buFont typeface="Arial" panose="020B0604020202020204" pitchFamily="34" charset="0"/>
            <a:buChar char="•"/>
          </a:pPr>
          <a:r>
            <a:rPr lang="es-ES" sz="1700" b="1" dirty="0">
              <a:solidFill>
                <a:srgbClr val="FFC000"/>
              </a:solidFill>
            </a:rPr>
            <a:t>SPECjvm2008</a:t>
          </a:r>
          <a:r>
            <a:rPr lang="es-ES" sz="1700" dirty="0"/>
            <a:t>: Destinado a evaluar el rendimiento del hardware combinado y aspectos de software de la plataforma cliente Java Virtual Machine (JVM).</a:t>
          </a:r>
          <a:endParaRPr lang="es-HN" sz="1700" dirty="0"/>
        </a:p>
      </dgm:t>
    </dgm:pt>
    <dgm:pt modelId="{514AAA2A-9107-4C92-973A-5BDC3D113795}" type="sibTrans" cxnId="{C56B5F89-69C0-42FF-879A-7A84A92E0D5B}">
      <dgm:prSet/>
      <dgm:spPr/>
      <dgm:t>
        <a:bodyPr/>
        <a:lstStyle/>
        <a:p>
          <a:endParaRPr lang="es-HN"/>
        </a:p>
      </dgm:t>
    </dgm:pt>
    <dgm:pt modelId="{8AEB6A49-9613-48B5-B470-77795AEA5E39}" type="parTrans" cxnId="{C56B5F89-69C0-42FF-879A-7A84A92E0D5B}">
      <dgm:prSet/>
      <dgm:spPr/>
      <dgm:t>
        <a:bodyPr/>
        <a:lstStyle/>
        <a:p>
          <a:endParaRPr lang="es-HN"/>
        </a:p>
      </dgm:t>
    </dgm:pt>
    <dgm:pt modelId="{F0190DD1-E1C4-4E9E-9C43-4E08CF847ECF}">
      <dgm:prSet custT="1"/>
      <dgm:spPr/>
      <dgm:t>
        <a:bodyPr/>
        <a:lstStyle/>
        <a:p>
          <a:pPr algn="l">
            <a:buFont typeface="Arial" panose="020B0604020202020204" pitchFamily="34" charset="0"/>
            <a:buChar char="•"/>
          </a:pPr>
          <a:endParaRPr lang="es-HN" sz="1700" dirty="0"/>
        </a:p>
      </dgm:t>
    </dgm:pt>
    <dgm:pt modelId="{BDF3DE2B-5235-436E-8365-A0451640B891}" type="parTrans" cxnId="{C9DA1E03-ABDD-46BD-BB54-F214DCB56B86}">
      <dgm:prSet/>
      <dgm:spPr/>
      <dgm:t>
        <a:bodyPr/>
        <a:lstStyle/>
        <a:p>
          <a:endParaRPr lang="es-HN"/>
        </a:p>
      </dgm:t>
    </dgm:pt>
    <dgm:pt modelId="{287349CF-C532-46B8-B03D-8E59EF15D92A}" type="sibTrans" cxnId="{C9DA1E03-ABDD-46BD-BB54-F214DCB56B86}">
      <dgm:prSet/>
      <dgm:spPr/>
      <dgm:t>
        <a:bodyPr/>
        <a:lstStyle/>
        <a:p>
          <a:endParaRPr lang="es-HN"/>
        </a:p>
      </dgm:t>
    </dgm:pt>
    <dgm:pt modelId="{A2A4E173-0787-4264-9010-1E2506EC3BE3}">
      <dgm:prSet custT="1"/>
      <dgm:spPr/>
      <dgm:t>
        <a:bodyPr/>
        <a:lstStyle/>
        <a:p>
          <a:pPr algn="l">
            <a:buFont typeface="Arial" panose="020B0604020202020204" pitchFamily="34" charset="0"/>
            <a:buChar char="•"/>
          </a:pPr>
          <a:endParaRPr lang="es-HN" sz="1700" dirty="0"/>
        </a:p>
      </dgm:t>
    </dgm:pt>
    <dgm:pt modelId="{152C7D6E-2FCC-41C8-A27F-9414784938C7}" type="parTrans" cxnId="{E72022ED-34A5-4079-B47D-FE323B99CF66}">
      <dgm:prSet/>
      <dgm:spPr/>
      <dgm:t>
        <a:bodyPr/>
        <a:lstStyle/>
        <a:p>
          <a:endParaRPr lang="es-HN"/>
        </a:p>
      </dgm:t>
    </dgm:pt>
    <dgm:pt modelId="{3F3B53D4-686B-4B1D-8402-C72DC2FC42D1}" type="sibTrans" cxnId="{E72022ED-34A5-4079-B47D-FE323B99CF66}">
      <dgm:prSet/>
      <dgm:spPr/>
      <dgm:t>
        <a:bodyPr/>
        <a:lstStyle/>
        <a:p>
          <a:endParaRPr lang="es-HN"/>
        </a:p>
      </dgm:t>
    </dgm:pt>
    <dgm:pt modelId="{46C0BCAB-84B8-4895-9026-4CA5687E1337}" type="pres">
      <dgm:prSet presAssocID="{F294A264-AE5A-4E2F-BA0C-D58DC1EE2034}" presName="linearFlow" presStyleCnt="0">
        <dgm:presLayoutVars>
          <dgm:dir/>
          <dgm:animLvl val="lvl"/>
          <dgm:resizeHandles/>
        </dgm:presLayoutVars>
      </dgm:prSet>
      <dgm:spPr/>
    </dgm:pt>
    <dgm:pt modelId="{3B651868-27A8-4E8A-AD87-CA9D48A2B9B5}" type="pres">
      <dgm:prSet presAssocID="{75784132-F8F5-43FD-BEDB-29AE7373A835}" presName="compositeNode" presStyleCnt="0">
        <dgm:presLayoutVars>
          <dgm:bulletEnabled val="1"/>
        </dgm:presLayoutVars>
      </dgm:prSet>
      <dgm:spPr/>
    </dgm:pt>
    <dgm:pt modelId="{2B4F05B9-0C0D-4B7D-ABF4-F5AE4DCD37F0}" type="pres">
      <dgm:prSet presAssocID="{75784132-F8F5-43FD-BEDB-29AE7373A835}"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dgm:spPr>
    </dgm:pt>
    <dgm:pt modelId="{3B54DB11-97FF-4F65-97EF-4E2AD5771674}" type="pres">
      <dgm:prSet presAssocID="{75784132-F8F5-43FD-BEDB-29AE7373A835}" presName="childNode" presStyleLbl="node1" presStyleIdx="0" presStyleCnt="1" custScaleX="111416" custScaleY="127111" custLinFactNeighborX="6558" custLinFactNeighborY="12099">
        <dgm:presLayoutVars>
          <dgm:bulletEnabled val="1"/>
        </dgm:presLayoutVars>
      </dgm:prSet>
      <dgm:spPr/>
    </dgm:pt>
    <dgm:pt modelId="{6BA3F8EF-D714-411A-B540-7A4B1C703C7E}" type="pres">
      <dgm:prSet presAssocID="{75784132-F8F5-43FD-BEDB-29AE7373A835}" presName="parentNode" presStyleLbl="revTx" presStyleIdx="0" presStyleCnt="1">
        <dgm:presLayoutVars>
          <dgm:chMax val="0"/>
          <dgm:bulletEnabled val="1"/>
        </dgm:presLayoutVars>
      </dgm:prSet>
      <dgm:spPr/>
    </dgm:pt>
  </dgm:ptLst>
  <dgm:cxnLst>
    <dgm:cxn modelId="{3F08DB00-F3FD-4CF0-BB89-4F3C94E380B8}" type="presOf" srcId="{F906B04F-DB17-4B15-98F4-CD3FED70ADD6}" destId="{3B54DB11-97FF-4F65-97EF-4E2AD5771674}" srcOrd="0" destOrd="4" presId="urn:microsoft.com/office/officeart/2005/8/layout/hList2"/>
    <dgm:cxn modelId="{EA237F01-DB85-48A7-B12F-AAFBA87346C1}" srcId="{F294A264-AE5A-4E2F-BA0C-D58DC1EE2034}" destId="{75784132-F8F5-43FD-BEDB-29AE7373A835}" srcOrd="0" destOrd="0" parTransId="{0668E7B7-48BD-49F2-A232-302A68E47B67}" sibTransId="{9F053521-7D33-4804-9989-0547B1F77037}"/>
    <dgm:cxn modelId="{C9DA1E03-ABDD-46BD-BB54-F214DCB56B86}" srcId="{75784132-F8F5-43FD-BEDB-29AE7373A835}" destId="{F0190DD1-E1C4-4E9E-9C43-4E08CF847ECF}" srcOrd="0" destOrd="0" parTransId="{BDF3DE2B-5235-436E-8365-A0451640B891}" sibTransId="{287349CF-C532-46B8-B03D-8E59EF15D92A}"/>
    <dgm:cxn modelId="{7C789A0D-F8B7-4D46-B7E5-EE0DC878B919}" type="presOf" srcId="{A2A4E173-0787-4264-9010-1E2506EC3BE3}" destId="{3B54DB11-97FF-4F65-97EF-4E2AD5771674}" srcOrd="0" destOrd="1" presId="urn:microsoft.com/office/officeart/2005/8/layout/hList2"/>
    <dgm:cxn modelId="{8DE6CF1D-682F-4C6A-BDA7-19223D7664C5}" type="presOf" srcId="{76644E0D-BF64-4EDE-BA04-99E1FD0DEDBA}" destId="{3B54DB11-97FF-4F65-97EF-4E2AD5771674}" srcOrd="0" destOrd="7" presId="urn:microsoft.com/office/officeart/2005/8/layout/hList2"/>
    <dgm:cxn modelId="{926C455B-974C-4484-9E43-738CEC793338}" srcId="{75784132-F8F5-43FD-BEDB-29AE7373A835}" destId="{B779E3B5-0B42-4C82-842C-0F0D07517DBB}" srcOrd="8" destOrd="0" parTransId="{81A76B77-D3EA-4D36-9F6F-522BB129D0BA}" sibTransId="{3605E89D-77E6-4347-AD15-3A7C703D591E}"/>
    <dgm:cxn modelId="{B6881563-1107-4F65-AFCB-2169A8D697F8}" srcId="{75784132-F8F5-43FD-BEDB-29AE7373A835}" destId="{BF21093E-01AE-4FE8-88BA-F7FAD8F65136}" srcOrd="3" destOrd="0" parTransId="{AC46C283-E07F-4DB8-9910-271503BD47A5}" sibTransId="{F005BA95-5C8F-4A43-AE1E-7C155D21D537}"/>
    <dgm:cxn modelId="{24E85A71-FF91-405D-BD76-D92A768CBDF4}" type="presOf" srcId="{E744DE63-A68C-4A85-85AA-64D494CB3468}" destId="{3B54DB11-97FF-4F65-97EF-4E2AD5771674}" srcOrd="0" destOrd="5" presId="urn:microsoft.com/office/officeart/2005/8/layout/hList2"/>
    <dgm:cxn modelId="{7A43A752-7955-48F1-91A2-4F986D578A71}" type="presOf" srcId="{B779E3B5-0B42-4C82-842C-0F0D07517DBB}" destId="{3B54DB11-97FF-4F65-97EF-4E2AD5771674}" srcOrd="0" destOrd="8" presId="urn:microsoft.com/office/officeart/2005/8/layout/hList2"/>
    <dgm:cxn modelId="{80087B78-0E8F-4D4A-B501-22E57AD1C58C}" type="presOf" srcId="{8D44DA28-AF56-49D8-AEAC-D9EBA09AB2A7}" destId="{3B54DB11-97FF-4F65-97EF-4E2AD5771674}" srcOrd="0" destOrd="10" presId="urn:microsoft.com/office/officeart/2005/8/layout/hList2"/>
    <dgm:cxn modelId="{5FEFF478-3AA6-4A15-AFD4-478023A71E2C}" type="presOf" srcId="{F294A264-AE5A-4E2F-BA0C-D58DC1EE2034}" destId="{46C0BCAB-84B8-4895-9026-4CA5687E1337}" srcOrd="0" destOrd="0" presId="urn:microsoft.com/office/officeart/2005/8/layout/hList2"/>
    <dgm:cxn modelId="{639F1859-E224-4CC2-AFAB-228F3650501D}" srcId="{75784132-F8F5-43FD-BEDB-29AE7373A835}" destId="{8D44DA28-AF56-49D8-AEAC-D9EBA09AB2A7}" srcOrd="10" destOrd="0" parTransId="{9D3682EA-402F-40CC-AB53-CC60967D554C}" sibTransId="{CD445728-F42B-4418-B916-5CA330F84CFF}"/>
    <dgm:cxn modelId="{C56B5F89-69C0-42FF-879A-7A84A92E0D5B}" srcId="{75784132-F8F5-43FD-BEDB-29AE7373A835}" destId="{F906B04F-DB17-4B15-98F4-CD3FED70ADD6}" srcOrd="4" destOrd="0" parTransId="{8AEB6A49-9613-48B5-B470-77795AEA5E39}" sibTransId="{514AAA2A-9107-4C92-973A-5BDC3D113795}"/>
    <dgm:cxn modelId="{3D59128C-EF86-40FC-BF36-9360DD8A641E}" type="presOf" srcId="{6237D64C-5FC8-4624-B77B-2840E3D11FFD}" destId="{3B54DB11-97FF-4F65-97EF-4E2AD5771674}" srcOrd="0" destOrd="9" presId="urn:microsoft.com/office/officeart/2005/8/layout/hList2"/>
    <dgm:cxn modelId="{5691B78C-35AE-4F62-9BF2-C348779071B8}" type="presOf" srcId="{F0190DD1-E1C4-4E9E-9C43-4E08CF847ECF}" destId="{3B54DB11-97FF-4F65-97EF-4E2AD5771674}" srcOrd="0" destOrd="0" presId="urn:microsoft.com/office/officeart/2005/8/layout/hList2"/>
    <dgm:cxn modelId="{E619FF95-1418-429C-A745-610787770715}" type="presOf" srcId="{122EECF9-6129-4314-A19B-999EEF044101}" destId="{3B54DB11-97FF-4F65-97EF-4E2AD5771674}" srcOrd="0" destOrd="2" presId="urn:microsoft.com/office/officeart/2005/8/layout/hList2"/>
    <dgm:cxn modelId="{4B895A9A-D53A-4094-A6C2-E4C0B5FE431E}" srcId="{75784132-F8F5-43FD-BEDB-29AE7373A835}" destId="{76644E0D-BF64-4EDE-BA04-99E1FD0DEDBA}" srcOrd="7" destOrd="0" parTransId="{B7E56BB7-53E2-4892-AA71-B13410841515}" sibTransId="{6D84626C-930C-4AF4-8477-3C46E225D3A7}"/>
    <dgm:cxn modelId="{1DD35B9E-A8AB-4F8D-83CC-841A2DBD9A15}" type="presOf" srcId="{BF21093E-01AE-4FE8-88BA-F7FAD8F65136}" destId="{3B54DB11-97FF-4F65-97EF-4E2AD5771674}" srcOrd="0" destOrd="3" presId="urn:microsoft.com/office/officeart/2005/8/layout/hList2"/>
    <dgm:cxn modelId="{045917A0-D49E-4BA1-82E1-6CF701281080}" type="presOf" srcId="{87A73902-54BD-4951-AE2A-51D8E9101A08}" destId="{3B54DB11-97FF-4F65-97EF-4E2AD5771674}" srcOrd="0" destOrd="6" presId="urn:microsoft.com/office/officeart/2005/8/layout/hList2"/>
    <dgm:cxn modelId="{7D6ACAA3-A3FD-456A-BAA1-9673F6203E66}" srcId="{75784132-F8F5-43FD-BEDB-29AE7373A835}" destId="{6237D64C-5FC8-4624-B77B-2840E3D11FFD}" srcOrd="9" destOrd="0" parTransId="{E6540076-2A1A-4879-99E7-D850E71BA0F5}" sibTransId="{C21AFBE9-8C9E-4136-89D5-CAFCF797B879}"/>
    <dgm:cxn modelId="{78B65EA9-D1D2-4D6B-A249-125FB2331B49}" srcId="{75784132-F8F5-43FD-BEDB-29AE7373A835}" destId="{E744DE63-A68C-4A85-85AA-64D494CB3468}" srcOrd="5" destOrd="0" parTransId="{C69EE07D-3BAF-45AE-8951-A3730BC56E47}" sibTransId="{34EEB28E-1EF0-4326-A4CB-B7020EB31283}"/>
    <dgm:cxn modelId="{A63565BE-43DE-425B-832C-AE458A9C6B0E}" type="presOf" srcId="{75784132-F8F5-43FD-BEDB-29AE7373A835}" destId="{6BA3F8EF-D714-411A-B540-7A4B1C703C7E}" srcOrd="0" destOrd="0" presId="urn:microsoft.com/office/officeart/2005/8/layout/hList2"/>
    <dgm:cxn modelId="{1253ABE5-951C-47D4-B590-7F218D5E6507}" srcId="{75784132-F8F5-43FD-BEDB-29AE7373A835}" destId="{122EECF9-6129-4314-A19B-999EEF044101}" srcOrd="2" destOrd="0" parTransId="{438D9401-EDB3-432B-B864-78754DE92C4D}" sibTransId="{D5519215-DBC3-4D48-8783-C48DE38DDCD4}"/>
    <dgm:cxn modelId="{2E58F5E9-29B9-4E7C-98AC-C220DD0121BD}" srcId="{75784132-F8F5-43FD-BEDB-29AE7373A835}" destId="{87A73902-54BD-4951-AE2A-51D8E9101A08}" srcOrd="6" destOrd="0" parTransId="{49C76F6C-1C51-4B6A-8422-03D92F2551FC}" sibTransId="{8A80AC53-A8D4-46DC-ADF8-7542AE5CEA9D}"/>
    <dgm:cxn modelId="{E72022ED-34A5-4079-B47D-FE323B99CF66}" srcId="{75784132-F8F5-43FD-BEDB-29AE7373A835}" destId="{A2A4E173-0787-4264-9010-1E2506EC3BE3}" srcOrd="1" destOrd="0" parTransId="{152C7D6E-2FCC-41C8-A27F-9414784938C7}" sibTransId="{3F3B53D4-686B-4B1D-8402-C72DC2FC42D1}"/>
    <dgm:cxn modelId="{1EC145DA-5AE4-4F6D-8FFE-2747A5D08B6E}" type="presParOf" srcId="{46C0BCAB-84B8-4895-9026-4CA5687E1337}" destId="{3B651868-27A8-4E8A-AD87-CA9D48A2B9B5}" srcOrd="0" destOrd="0" presId="urn:microsoft.com/office/officeart/2005/8/layout/hList2"/>
    <dgm:cxn modelId="{78FFC6B5-E95C-4DFE-AD8E-717C323F3201}" type="presParOf" srcId="{3B651868-27A8-4E8A-AD87-CA9D48A2B9B5}" destId="{2B4F05B9-0C0D-4B7D-ABF4-F5AE4DCD37F0}" srcOrd="0" destOrd="0" presId="urn:microsoft.com/office/officeart/2005/8/layout/hList2"/>
    <dgm:cxn modelId="{CA936142-4EA5-4C5F-B5F4-E260B22908D6}" type="presParOf" srcId="{3B651868-27A8-4E8A-AD87-CA9D48A2B9B5}" destId="{3B54DB11-97FF-4F65-97EF-4E2AD5771674}" srcOrd="1" destOrd="0" presId="urn:microsoft.com/office/officeart/2005/8/layout/hList2"/>
    <dgm:cxn modelId="{7A2DF871-D06F-4F13-A6CB-54CB31F42244}" type="presParOf" srcId="{3B651868-27A8-4E8A-AD87-CA9D48A2B9B5}" destId="{6BA3F8EF-D714-411A-B540-7A4B1C703C7E}"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4A4D6-1412-4C4C-8C33-928294CEF200}">
      <dsp:nvSpPr>
        <dsp:cNvPr id="0" name=""/>
        <dsp:cNvSpPr/>
      </dsp:nvSpPr>
      <dsp:spPr>
        <a:xfrm rot="16200000">
          <a:off x="-1234541" y="2723371"/>
          <a:ext cx="4035390" cy="853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52863" bIns="0" numCol="1" spcCol="1270" anchor="t" anchorCtr="0">
          <a:noAutofit/>
        </a:bodyPr>
        <a:lstStyle/>
        <a:p>
          <a:pPr marL="0" lvl="0" indent="0" algn="r" defTabSz="1111250">
            <a:lnSpc>
              <a:spcPct val="90000"/>
            </a:lnSpc>
            <a:spcBef>
              <a:spcPct val="0"/>
            </a:spcBef>
            <a:spcAft>
              <a:spcPct val="35000"/>
            </a:spcAft>
            <a:buNone/>
          </a:pPr>
          <a:endParaRPr lang="es-ES" sz="2500" kern="1200" dirty="0">
            <a:solidFill>
              <a:sysClr val="windowText" lastClr="000000">
                <a:hueOff val="0"/>
                <a:satOff val="0"/>
                <a:lumOff val="0"/>
                <a:alphaOff val="0"/>
              </a:sysClr>
            </a:solidFill>
            <a:latin typeface="Calibri" panose="020F0502020204030204"/>
            <a:ea typeface="+mn-ea"/>
            <a:cs typeface="+mn-cs"/>
          </a:endParaRPr>
        </a:p>
        <a:p>
          <a:pPr marL="0" lvl="0" indent="0" algn="r" defTabSz="1111250">
            <a:lnSpc>
              <a:spcPct val="90000"/>
            </a:lnSpc>
            <a:spcBef>
              <a:spcPct val="0"/>
            </a:spcBef>
            <a:spcAft>
              <a:spcPct val="35000"/>
            </a:spcAft>
            <a:buNone/>
          </a:pPr>
          <a:endParaRPr lang="es-HN" sz="2500" kern="1200" dirty="0">
            <a:solidFill>
              <a:sysClr val="windowText" lastClr="000000">
                <a:hueOff val="0"/>
                <a:satOff val="0"/>
                <a:lumOff val="0"/>
                <a:alphaOff val="0"/>
              </a:sysClr>
            </a:solidFill>
            <a:latin typeface="Calibri" panose="020F0502020204030204"/>
            <a:ea typeface="+mn-ea"/>
            <a:cs typeface="+mn-cs"/>
          </a:endParaRPr>
        </a:p>
      </dsp:txBody>
      <dsp:txXfrm>
        <a:off x="-1234541" y="2723371"/>
        <a:ext cx="4035390" cy="853640"/>
      </dsp:txXfrm>
    </dsp:sp>
    <dsp:sp modelId="{4C8A6519-578A-4CC7-8E78-091B50D2E526}">
      <dsp:nvSpPr>
        <dsp:cNvPr id="0" name=""/>
        <dsp:cNvSpPr/>
      </dsp:nvSpPr>
      <dsp:spPr>
        <a:xfrm>
          <a:off x="1209974" y="1132496"/>
          <a:ext cx="6669307" cy="4035390"/>
        </a:xfrm>
        <a:prstGeom prst="rect">
          <a:avLst/>
        </a:prstGeom>
        <a:solidFill>
          <a:srgbClr val="0070C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52863" rIns="135128" bIns="135128" numCol="1" spcCol="1270" anchor="t" anchorCtr="0">
          <a:noAutofit/>
        </a:bodyPr>
        <a:lstStyle/>
        <a:p>
          <a:pPr marL="171450" lvl="1" indent="-171450" algn="l" defTabSz="844550">
            <a:lnSpc>
              <a:spcPct val="90000"/>
            </a:lnSpc>
            <a:spcBef>
              <a:spcPct val="0"/>
            </a:spcBef>
            <a:spcAft>
              <a:spcPct val="15000"/>
            </a:spcAft>
            <a:buChar char="•"/>
          </a:pPr>
          <a:endParaRPr lang="es-HN" sz="1900" kern="1200" dirty="0">
            <a:solidFill>
              <a:sysClr val="window" lastClr="FFFFFF"/>
            </a:solidFill>
            <a:latin typeface="Calibri" panose="020F0502020204030204"/>
            <a:ea typeface="+mn-ea"/>
            <a:cs typeface="+mn-cs"/>
          </a:endParaRPr>
        </a:p>
        <a:p>
          <a:pPr marL="171450" lvl="1" indent="-171450" algn="l" defTabSz="844550">
            <a:lnSpc>
              <a:spcPct val="90000"/>
            </a:lnSpc>
            <a:spcBef>
              <a:spcPct val="0"/>
            </a:spcBef>
            <a:spcAft>
              <a:spcPct val="15000"/>
            </a:spcAft>
            <a:buChar char="•"/>
          </a:pPr>
          <a:r>
            <a:rPr lang="es-ES" sz="1900" kern="1200" dirty="0">
              <a:solidFill>
                <a:sysClr val="window" lastClr="FFFFFF"/>
              </a:solidFill>
              <a:latin typeface="Calibri" panose="020F0502020204030204"/>
              <a:ea typeface="+mn-ea"/>
              <a:cs typeface="+mn-cs"/>
            </a:rPr>
            <a:t>Introducir los conceptos y criterios que permitan medir de forma cuantitativa el </a:t>
          </a:r>
          <a:r>
            <a:rPr lang="es-HN" sz="1900" kern="1200" dirty="0">
              <a:solidFill>
                <a:sysClr val="window" lastClr="FFFFFF"/>
              </a:solidFill>
              <a:latin typeface="Calibri" panose="020F0502020204030204"/>
              <a:ea typeface="+mn-ea"/>
              <a:cs typeface="+mn-cs"/>
            </a:rPr>
            <a:t>rendimiento de los procesadores.</a:t>
          </a:r>
        </a:p>
        <a:p>
          <a:pPr marL="171450" lvl="1" indent="-171450" algn="l" defTabSz="844550">
            <a:lnSpc>
              <a:spcPct val="90000"/>
            </a:lnSpc>
            <a:spcBef>
              <a:spcPct val="0"/>
            </a:spcBef>
            <a:spcAft>
              <a:spcPct val="15000"/>
            </a:spcAft>
            <a:buChar char="•"/>
          </a:pPr>
          <a:r>
            <a:rPr lang="es-HN" sz="1900" kern="1200" dirty="0">
              <a:solidFill>
                <a:sysClr val="window" lastClr="FFFFFF"/>
              </a:solidFill>
              <a:latin typeface="Calibri" panose="020F0502020204030204"/>
              <a:ea typeface="+mn-ea"/>
              <a:cs typeface="+mn-cs"/>
            </a:rPr>
            <a:t>Comparación del rendimiento.</a:t>
          </a:r>
        </a:p>
        <a:p>
          <a:pPr marL="171450" lvl="1" indent="-171450" algn="l" defTabSz="844550">
            <a:lnSpc>
              <a:spcPct val="90000"/>
            </a:lnSpc>
            <a:spcBef>
              <a:spcPct val="0"/>
            </a:spcBef>
            <a:spcAft>
              <a:spcPct val="15000"/>
            </a:spcAft>
            <a:buChar char="•"/>
          </a:pPr>
          <a:r>
            <a:rPr lang="es-HN" sz="1900" kern="1200" dirty="0">
              <a:solidFill>
                <a:sysClr val="window" lastClr="FFFFFF"/>
              </a:solidFill>
              <a:latin typeface="Calibri" panose="020F0502020204030204"/>
              <a:ea typeface="+mn-ea"/>
              <a:cs typeface="+mn-cs"/>
            </a:rPr>
            <a:t>Ley de Amdahl </a:t>
          </a:r>
        </a:p>
        <a:p>
          <a:pPr marL="171450" lvl="1" indent="-171450" algn="l" defTabSz="844550">
            <a:lnSpc>
              <a:spcPct val="90000"/>
            </a:lnSpc>
            <a:spcBef>
              <a:spcPct val="0"/>
            </a:spcBef>
            <a:spcAft>
              <a:spcPct val="15000"/>
            </a:spcAft>
            <a:buChar char="•"/>
          </a:pPr>
          <a:r>
            <a:rPr lang="es-ES" sz="1900" kern="1200" dirty="0">
              <a:solidFill>
                <a:sysClr val="window" lastClr="FFFFFF"/>
              </a:solidFill>
              <a:latin typeface="Calibri" panose="020F0502020204030204"/>
              <a:ea typeface="+mn-ea"/>
              <a:cs typeface="+mn-cs"/>
            </a:rPr>
            <a:t>Unidades de medida del rendimiento global (MIPS, MIPS RELATIVOS, MFLOPS).</a:t>
          </a:r>
          <a:endParaRPr lang="es-HN" sz="1900" kern="1200" dirty="0">
            <a:solidFill>
              <a:sysClr val="window" lastClr="FFFFFF"/>
            </a:solidFill>
            <a:latin typeface="Calibri" panose="020F0502020204030204"/>
            <a:ea typeface="+mn-ea"/>
            <a:cs typeface="+mn-cs"/>
          </a:endParaRPr>
        </a:p>
        <a:p>
          <a:pPr marL="171450" lvl="1" indent="-171450" algn="l" defTabSz="844550">
            <a:lnSpc>
              <a:spcPct val="90000"/>
            </a:lnSpc>
            <a:spcBef>
              <a:spcPct val="0"/>
            </a:spcBef>
            <a:spcAft>
              <a:spcPct val="15000"/>
            </a:spcAft>
            <a:buChar char="•"/>
          </a:pPr>
          <a:r>
            <a:rPr lang="es-HN" sz="1900" kern="1200" dirty="0">
              <a:solidFill>
                <a:sysClr val="window" lastClr="FFFFFF"/>
              </a:solidFill>
              <a:latin typeface="Calibri" panose="020F0502020204030204"/>
              <a:ea typeface="+mn-ea"/>
              <a:cs typeface="+mn-cs"/>
            </a:rPr>
            <a:t>Programas de prueba o Benchmarks.</a:t>
          </a:r>
        </a:p>
        <a:p>
          <a:pPr marL="171450" lvl="1" indent="-171450" algn="l" defTabSz="844550">
            <a:lnSpc>
              <a:spcPct val="90000"/>
            </a:lnSpc>
            <a:spcBef>
              <a:spcPct val="0"/>
            </a:spcBef>
            <a:spcAft>
              <a:spcPct val="15000"/>
            </a:spcAft>
            <a:buChar char="•"/>
          </a:pPr>
          <a:r>
            <a:rPr lang="es-HN" sz="1900" kern="1200" dirty="0">
              <a:solidFill>
                <a:sysClr val="window" lastClr="FFFFFF"/>
              </a:solidFill>
              <a:latin typeface="Calibri" panose="020F0502020204030204"/>
              <a:ea typeface="+mn-ea"/>
              <a:cs typeface="+mn-cs"/>
            </a:rPr>
            <a:t>Media aritmética y geométrica</a:t>
          </a:r>
        </a:p>
        <a:p>
          <a:pPr marL="228600" lvl="1" indent="-228600" algn="l" defTabSz="889000">
            <a:lnSpc>
              <a:spcPct val="90000"/>
            </a:lnSpc>
            <a:spcBef>
              <a:spcPct val="0"/>
            </a:spcBef>
            <a:spcAft>
              <a:spcPct val="15000"/>
            </a:spcAft>
            <a:buChar char="•"/>
          </a:pPr>
          <a:endParaRPr lang="es-HN" sz="2000" kern="1200" dirty="0">
            <a:solidFill>
              <a:sysClr val="window" lastClr="FFFFFF"/>
            </a:solidFill>
            <a:latin typeface="Calibri" panose="020F0502020204030204"/>
            <a:ea typeface="+mn-ea"/>
            <a:cs typeface="+mn-cs"/>
          </a:endParaRPr>
        </a:p>
        <a:p>
          <a:pPr marL="228600" lvl="1" indent="-228600" algn="l" defTabSz="889000">
            <a:lnSpc>
              <a:spcPct val="90000"/>
            </a:lnSpc>
            <a:spcBef>
              <a:spcPct val="0"/>
            </a:spcBef>
            <a:spcAft>
              <a:spcPct val="15000"/>
            </a:spcAft>
            <a:buChar char="•"/>
          </a:pPr>
          <a:endParaRPr lang="es-HN" sz="2000" kern="1200" dirty="0">
            <a:solidFill>
              <a:sysClr val="window" lastClr="FFFFFF"/>
            </a:solidFill>
            <a:latin typeface="Calibri" panose="020F0502020204030204"/>
            <a:ea typeface="+mn-ea"/>
            <a:cs typeface="+mn-cs"/>
          </a:endParaRPr>
        </a:p>
        <a:p>
          <a:pPr marL="228600" lvl="1" indent="-228600" algn="l" defTabSz="889000">
            <a:lnSpc>
              <a:spcPct val="90000"/>
            </a:lnSpc>
            <a:spcBef>
              <a:spcPct val="0"/>
            </a:spcBef>
            <a:spcAft>
              <a:spcPct val="15000"/>
            </a:spcAft>
            <a:buChar char="•"/>
          </a:pPr>
          <a:endParaRPr lang="es-HN" sz="2000" kern="1200" dirty="0">
            <a:solidFill>
              <a:sysClr val="window" lastClr="FFFFFF"/>
            </a:solidFill>
            <a:latin typeface="Calibri" panose="020F0502020204030204"/>
            <a:ea typeface="+mn-ea"/>
            <a:cs typeface="+mn-cs"/>
          </a:endParaRPr>
        </a:p>
        <a:p>
          <a:pPr marL="228600" lvl="1" indent="-228600" algn="l" defTabSz="889000">
            <a:lnSpc>
              <a:spcPct val="90000"/>
            </a:lnSpc>
            <a:spcBef>
              <a:spcPct val="0"/>
            </a:spcBef>
            <a:spcAft>
              <a:spcPct val="15000"/>
            </a:spcAft>
            <a:buChar char="•"/>
          </a:pPr>
          <a:endParaRPr lang="es-HN" sz="2000" kern="1200" dirty="0">
            <a:solidFill>
              <a:sysClr val="window" lastClr="FFFFFF"/>
            </a:solidFill>
            <a:latin typeface="Calibri" panose="020F0502020204030204"/>
            <a:ea typeface="+mn-ea"/>
            <a:cs typeface="+mn-cs"/>
          </a:endParaRPr>
        </a:p>
        <a:p>
          <a:pPr marL="228600" lvl="1" indent="-228600" algn="l" defTabSz="889000">
            <a:lnSpc>
              <a:spcPct val="90000"/>
            </a:lnSpc>
            <a:spcBef>
              <a:spcPct val="0"/>
            </a:spcBef>
            <a:spcAft>
              <a:spcPct val="15000"/>
            </a:spcAft>
            <a:buChar char="•"/>
          </a:pPr>
          <a:endParaRPr lang="es-HN" sz="2000" kern="1200" dirty="0">
            <a:solidFill>
              <a:sysClr val="window" lastClr="FFFFFF"/>
            </a:solidFill>
            <a:latin typeface="Calibri" panose="020F0502020204030204"/>
            <a:ea typeface="+mn-ea"/>
            <a:cs typeface="+mn-cs"/>
          </a:endParaRPr>
        </a:p>
      </dsp:txBody>
      <dsp:txXfrm>
        <a:off x="1209974" y="1132496"/>
        <a:ext cx="6669307" cy="4035390"/>
      </dsp:txXfrm>
    </dsp:sp>
    <dsp:sp modelId="{F1C9603F-0C93-461C-B2D4-A2F087154718}">
      <dsp:nvSpPr>
        <dsp:cNvPr id="0" name=""/>
        <dsp:cNvSpPr/>
      </dsp:nvSpPr>
      <dsp:spPr>
        <a:xfrm>
          <a:off x="356334" y="5690"/>
          <a:ext cx="1707280" cy="17072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3000" r="-43000"/>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E376D-C7F0-479D-B19F-A2E0EFCD2ACC}">
      <dsp:nvSpPr>
        <dsp:cNvPr id="0" name=""/>
        <dsp:cNvSpPr/>
      </dsp:nvSpPr>
      <dsp:spPr>
        <a:xfrm rot="16200000">
          <a:off x="-1609537" y="3108986"/>
          <a:ext cx="4657714" cy="985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8967" bIns="0" numCol="1" spcCol="1270" anchor="t" anchorCtr="0">
          <a:noAutofit/>
        </a:bodyPr>
        <a:lstStyle/>
        <a:p>
          <a:pPr marL="0" lvl="0" indent="0" algn="r" defTabSz="1289050">
            <a:lnSpc>
              <a:spcPct val="90000"/>
            </a:lnSpc>
            <a:spcBef>
              <a:spcPct val="0"/>
            </a:spcBef>
            <a:spcAft>
              <a:spcPct val="35000"/>
            </a:spcAft>
            <a:buNone/>
          </a:pPr>
          <a:endParaRPr lang="es-HN" sz="2900" kern="1200"/>
        </a:p>
        <a:p>
          <a:pPr marL="0" lvl="0" indent="0" algn="r" defTabSz="1289050">
            <a:lnSpc>
              <a:spcPct val="90000"/>
            </a:lnSpc>
            <a:spcBef>
              <a:spcPct val="0"/>
            </a:spcBef>
            <a:spcAft>
              <a:spcPct val="35000"/>
            </a:spcAft>
            <a:buNone/>
          </a:pPr>
          <a:endParaRPr lang="es-HN" sz="2900" kern="1200"/>
        </a:p>
      </dsp:txBody>
      <dsp:txXfrm>
        <a:off x="-1609537" y="3108986"/>
        <a:ext cx="4657714" cy="985285"/>
      </dsp:txXfrm>
    </dsp:sp>
    <dsp:sp modelId="{8176F4DC-9491-47C8-BB38-035D8DCB5334}">
      <dsp:nvSpPr>
        <dsp:cNvPr id="0" name=""/>
        <dsp:cNvSpPr/>
      </dsp:nvSpPr>
      <dsp:spPr>
        <a:xfrm>
          <a:off x="1143258" y="1307145"/>
          <a:ext cx="7373642" cy="4657714"/>
        </a:xfrm>
        <a:prstGeom prst="rect">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868967"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solidFill>
                <a:schemeClr val="bg1"/>
              </a:solidFill>
            </a:rPr>
            <a:t>Se define rendimiento de un sistema como la capacidad que tiene dicho sistema para realizar un trabajo en un determinado tiempo. Es inversamente proporcional al tiempo, es decir, cuanto mayor sea el tiempo que necesite, menor será el rendimiento.</a:t>
          </a: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Las computadoras ejecutan las instrucciones que componen los programas, por lo tanto el rendimiento de un computador está relacionado con el tiempo que tarda en ejecutar los programas. De esto se deduce que el tiempo es la medida del rendimiento de un computador.</a:t>
          </a: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dsp:txBody>
      <dsp:txXfrm>
        <a:off x="1143258" y="1307145"/>
        <a:ext cx="7373642" cy="4657714"/>
      </dsp:txXfrm>
    </dsp:sp>
    <dsp:sp modelId="{D58CB33F-344A-48F5-BA08-A919C99B26B4}">
      <dsp:nvSpPr>
        <dsp:cNvPr id="0" name=""/>
        <dsp:cNvSpPr/>
      </dsp:nvSpPr>
      <dsp:spPr>
        <a:xfrm>
          <a:off x="157972" y="6568"/>
          <a:ext cx="1970571" cy="1970571"/>
        </a:xfrm>
        <a:prstGeom prst="rect">
          <a:avLst/>
        </a:prstGeom>
        <a:blipFill rotWithShape="1">
          <a:blip xmlns:r="http://schemas.openxmlformats.org/officeDocument/2006/relationships" r:embed="rId1"/>
          <a:srcRect/>
          <a:stretch>
            <a:fillRect l="-17000" r="-17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E376D-C7F0-479D-B19F-A2E0EFCD2ACC}">
      <dsp:nvSpPr>
        <dsp:cNvPr id="0" name=""/>
        <dsp:cNvSpPr/>
      </dsp:nvSpPr>
      <dsp:spPr>
        <a:xfrm rot="16200000">
          <a:off x="-1326283" y="2846526"/>
          <a:ext cx="4264511" cy="90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5609" bIns="0" numCol="1" spcCol="1270" anchor="t" anchorCtr="0">
          <a:noAutofit/>
        </a:bodyPr>
        <a:lstStyle/>
        <a:p>
          <a:pPr marL="0" lvl="0" indent="0" algn="r" defTabSz="1200150">
            <a:lnSpc>
              <a:spcPct val="90000"/>
            </a:lnSpc>
            <a:spcBef>
              <a:spcPct val="0"/>
            </a:spcBef>
            <a:spcAft>
              <a:spcPct val="35000"/>
            </a:spcAft>
            <a:buNone/>
          </a:pPr>
          <a:endParaRPr lang="es-HN" sz="2700" kern="1200"/>
        </a:p>
        <a:p>
          <a:pPr marL="0" lvl="0" indent="0" algn="r" defTabSz="1200150">
            <a:lnSpc>
              <a:spcPct val="90000"/>
            </a:lnSpc>
            <a:spcBef>
              <a:spcPct val="0"/>
            </a:spcBef>
            <a:spcAft>
              <a:spcPct val="35000"/>
            </a:spcAft>
            <a:buNone/>
          </a:pPr>
          <a:endParaRPr lang="es-HN" sz="2700" kern="1200"/>
        </a:p>
      </dsp:txBody>
      <dsp:txXfrm>
        <a:off x="-1326283" y="2846526"/>
        <a:ext cx="4264511" cy="902108"/>
      </dsp:txXfrm>
    </dsp:sp>
    <dsp:sp modelId="{8176F4DC-9491-47C8-BB38-035D8DCB5334}">
      <dsp:nvSpPr>
        <dsp:cNvPr id="0" name=""/>
        <dsp:cNvSpPr/>
      </dsp:nvSpPr>
      <dsp:spPr>
        <a:xfrm>
          <a:off x="1194121" y="1196796"/>
          <a:ext cx="6609241" cy="4264511"/>
        </a:xfrm>
        <a:prstGeom prst="rect">
          <a:avLst/>
        </a:prstGeom>
        <a:solidFill>
          <a:srgbClr val="0070C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795609"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solidFill>
                <a:schemeClr val="bg1"/>
              </a:solidFill>
            </a:rPr>
            <a:t>La tasa de reloj depende de la organización de hardware y de la tecnología de implementación.</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Si la tasa de reloj de un procesador se mejora por un factor X, el rendimiento quizá mejorará pero no necesariamente por el mismo factor.</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HN" sz="2000" kern="1200" dirty="0">
              <a:solidFill>
                <a:schemeClr val="bg1"/>
              </a:solidFill>
            </a:rPr>
            <a:t>El </a:t>
          </a:r>
          <a:r>
            <a:rPr lang="es-ES" sz="2000" kern="1200" dirty="0">
              <a:solidFill>
                <a:schemeClr val="bg1"/>
              </a:solidFill>
            </a:rPr>
            <a:t>rendimiento se mejora en un factor X sólo si los CPI permanecen iguales.</a:t>
          </a:r>
          <a:r>
            <a:rPr lang="es-HN" sz="2000" kern="1200" dirty="0">
              <a:solidFill>
                <a:schemeClr val="bg1"/>
              </a:solidFill>
            </a:rPr>
            <a:t> Sin embargo, elevar </a:t>
          </a:r>
          <a:r>
            <a:rPr lang="es-ES" sz="2000" kern="1200" dirty="0">
              <a:solidFill>
                <a:schemeClr val="bg1"/>
              </a:solidFill>
            </a:rPr>
            <a:t>las tasas de reloj con frecuencia se acompaña con un aumento en los CPI.</a:t>
          </a:r>
          <a:endParaRPr lang="es-HN"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El efecto de la tasa de reloj en el rendimiento es incluso más difícil de juzgar cuando se comparan máquinas </a:t>
          </a:r>
          <a:r>
            <a:rPr lang="es-HN" sz="2000" kern="1200" dirty="0">
              <a:solidFill>
                <a:schemeClr val="bg1"/>
              </a:solidFill>
            </a:rPr>
            <a:t>con diferentes arquitecturas de conjunto de instrucciones.</a:t>
          </a: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dsp:txBody>
      <dsp:txXfrm>
        <a:off x="1194121" y="1196796"/>
        <a:ext cx="6609241" cy="4264511"/>
      </dsp:txXfrm>
    </dsp:sp>
    <dsp:sp modelId="{D58CB33F-344A-48F5-BA08-A919C99B26B4}">
      <dsp:nvSpPr>
        <dsp:cNvPr id="0" name=""/>
        <dsp:cNvSpPr/>
      </dsp:nvSpPr>
      <dsp:spPr>
        <a:xfrm>
          <a:off x="292013" y="6014"/>
          <a:ext cx="1804216" cy="1804216"/>
        </a:xfrm>
        <a:prstGeom prst="rect">
          <a:avLst/>
        </a:prstGeom>
        <a:blipFill>
          <a:blip xmlns:r="http://schemas.openxmlformats.org/officeDocument/2006/relationships" r:embed="rId1"/>
          <a:srcRect/>
          <a:stretch>
            <a:fillRect l="-23000" r="-23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E376D-C7F0-479D-B19F-A2E0EFCD2ACC}">
      <dsp:nvSpPr>
        <dsp:cNvPr id="0" name=""/>
        <dsp:cNvSpPr/>
      </dsp:nvSpPr>
      <dsp:spPr>
        <a:xfrm rot="16200000">
          <a:off x="-1462198" y="2846526"/>
          <a:ext cx="4264511" cy="90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5609" bIns="0" numCol="1" spcCol="1270" anchor="t" anchorCtr="0">
          <a:noAutofit/>
        </a:bodyPr>
        <a:lstStyle/>
        <a:p>
          <a:pPr marL="0" lvl="0" indent="0" algn="r" defTabSz="1200150">
            <a:lnSpc>
              <a:spcPct val="90000"/>
            </a:lnSpc>
            <a:spcBef>
              <a:spcPct val="0"/>
            </a:spcBef>
            <a:spcAft>
              <a:spcPct val="35000"/>
            </a:spcAft>
            <a:buNone/>
          </a:pPr>
          <a:endParaRPr lang="es-HN" sz="2700" kern="1200"/>
        </a:p>
        <a:p>
          <a:pPr marL="0" lvl="0" indent="0" algn="r" defTabSz="1200150">
            <a:lnSpc>
              <a:spcPct val="90000"/>
            </a:lnSpc>
            <a:spcBef>
              <a:spcPct val="0"/>
            </a:spcBef>
            <a:spcAft>
              <a:spcPct val="35000"/>
            </a:spcAft>
            <a:buNone/>
          </a:pPr>
          <a:endParaRPr lang="es-HN" sz="2700" kern="1200"/>
        </a:p>
      </dsp:txBody>
      <dsp:txXfrm>
        <a:off x="-1462198" y="2846526"/>
        <a:ext cx="4264511" cy="902108"/>
      </dsp:txXfrm>
    </dsp:sp>
    <dsp:sp modelId="{8176F4DC-9491-47C8-BB38-035D8DCB5334}">
      <dsp:nvSpPr>
        <dsp:cNvPr id="0" name=""/>
        <dsp:cNvSpPr/>
      </dsp:nvSpPr>
      <dsp:spPr>
        <a:xfrm>
          <a:off x="1058207" y="1196796"/>
          <a:ext cx="6881070" cy="4264511"/>
        </a:xfrm>
        <a:prstGeom prst="rect">
          <a:avLst/>
        </a:prstGeom>
        <a:solidFill>
          <a:srgbClr val="0070C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795609" rIns="142240" bIns="142240" numCol="1" spcCol="1270" anchor="t" anchorCtr="0">
          <a:noAutofit/>
        </a:bodyPr>
        <a:lstStyle/>
        <a:p>
          <a:pPr marL="228600" lvl="1" indent="-228600" algn="l" defTabSz="889000">
            <a:lnSpc>
              <a:spcPct val="90000"/>
            </a:lnSpc>
            <a:spcBef>
              <a:spcPct val="0"/>
            </a:spcBef>
            <a:spcAft>
              <a:spcPct val="15000"/>
            </a:spcAft>
            <a:buChar char="•"/>
          </a:pPr>
          <a:r>
            <a:rPr lang="es-HN" sz="2000" kern="1200" dirty="0">
              <a:solidFill>
                <a:schemeClr val="bg1"/>
              </a:solidFill>
            </a:rPr>
            <a:t>Estos términos se refieren al tiempo total que tarda una tarea en completarse</a:t>
          </a:r>
        </a:p>
        <a:p>
          <a:pPr marL="228600" lvl="1" indent="-228600" algn="l" defTabSz="889000">
            <a:lnSpc>
              <a:spcPct val="90000"/>
            </a:lnSpc>
            <a:spcBef>
              <a:spcPct val="0"/>
            </a:spcBef>
            <a:spcAft>
              <a:spcPct val="15000"/>
            </a:spcAft>
            <a:buChar char="•"/>
          </a:pPr>
          <a:r>
            <a:rPr lang="es-HN" sz="2000" kern="1200" dirty="0">
              <a:solidFill>
                <a:schemeClr val="bg1"/>
              </a:solidFill>
            </a:rPr>
            <a:t>El tiempo es la medida del rendimiento de un computador.</a:t>
          </a:r>
        </a:p>
        <a:p>
          <a:pPr marL="228600" lvl="1" indent="-228600" algn="l" defTabSz="889000">
            <a:lnSpc>
              <a:spcPct val="90000"/>
            </a:lnSpc>
            <a:spcBef>
              <a:spcPct val="0"/>
            </a:spcBef>
            <a:spcAft>
              <a:spcPct val="15000"/>
            </a:spcAft>
            <a:buChar char="•"/>
          </a:pPr>
          <a:r>
            <a:rPr lang="es-HN" sz="2000" kern="1200" dirty="0">
              <a:solidFill>
                <a:schemeClr val="bg1"/>
              </a:solidFill>
            </a:rPr>
            <a:t>El computador que ejecuta la misma cantidad de trabajo en el menor tiempo es el más rápido.</a:t>
          </a:r>
        </a:p>
        <a:p>
          <a:pPr marL="228600" lvl="1" indent="-228600" algn="l" defTabSz="889000">
            <a:lnSpc>
              <a:spcPct val="90000"/>
            </a:lnSpc>
            <a:spcBef>
              <a:spcPct val="0"/>
            </a:spcBef>
            <a:spcAft>
              <a:spcPct val="15000"/>
            </a:spcAft>
            <a:buChar char="•"/>
          </a:pPr>
          <a:r>
            <a:rPr lang="es-HN" sz="2000" kern="1200" dirty="0">
              <a:solidFill>
                <a:schemeClr val="bg1"/>
              </a:solidFill>
            </a:rPr>
            <a:t>El tiempo de ejecución de un programa se mide en segundos.</a:t>
          </a:r>
        </a:p>
        <a:p>
          <a:pPr marL="228600" lvl="1" indent="-228600" algn="l" defTabSz="889000">
            <a:lnSpc>
              <a:spcPct val="90000"/>
            </a:lnSpc>
            <a:spcBef>
              <a:spcPct val="0"/>
            </a:spcBef>
            <a:spcAft>
              <a:spcPct val="15000"/>
            </a:spcAft>
            <a:buChar char="•"/>
          </a:pPr>
          <a:r>
            <a:rPr lang="es-HN" sz="2000" kern="1200" dirty="0">
              <a:solidFill>
                <a:schemeClr val="bg1"/>
              </a:solidFill>
            </a:rPr>
            <a:t>La definición más sencilla de tiempo se llama tiempo de reloj (wall clock time), tiempo de respuesta (response time) o tiempo transcurrido (elapsed time). Estos términos se refieren al tiempo total que tarda una tarea en completarse.</a:t>
          </a:r>
        </a:p>
        <a:p>
          <a:pPr marL="228600" lvl="1" indent="-228600" algn="l" defTabSz="889000">
            <a:lnSpc>
              <a:spcPct val="90000"/>
            </a:lnSpc>
            <a:spcBef>
              <a:spcPct val="0"/>
            </a:spcBef>
            <a:spcAft>
              <a:spcPct val="15000"/>
            </a:spcAft>
            <a:buChar char="•"/>
          </a:pPr>
          <a:endParaRPr lang="es-HN" sz="2000" kern="1200" dirty="0">
            <a:solidFill>
              <a:schemeClr val="bg1"/>
            </a:solidFill>
          </a:endParaRPr>
        </a:p>
      </dsp:txBody>
      <dsp:txXfrm>
        <a:off x="1058207" y="1196796"/>
        <a:ext cx="6881070" cy="4264511"/>
      </dsp:txXfrm>
    </dsp:sp>
    <dsp:sp modelId="{D58CB33F-344A-48F5-BA08-A919C99B26B4}">
      <dsp:nvSpPr>
        <dsp:cNvPr id="0" name=""/>
        <dsp:cNvSpPr/>
      </dsp:nvSpPr>
      <dsp:spPr>
        <a:xfrm>
          <a:off x="156099" y="6014"/>
          <a:ext cx="1804216" cy="1804216"/>
        </a:xfrm>
        <a:prstGeom prst="rect">
          <a:avLst/>
        </a:prstGeom>
        <a:blipFill rotWithShape="1">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E376D-C7F0-479D-B19F-A2E0EFCD2ACC}">
      <dsp:nvSpPr>
        <dsp:cNvPr id="0" name=""/>
        <dsp:cNvSpPr/>
      </dsp:nvSpPr>
      <dsp:spPr>
        <a:xfrm rot="16200000">
          <a:off x="-1326283" y="2846526"/>
          <a:ext cx="4264511" cy="90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95609" bIns="0" numCol="1" spcCol="1270" anchor="t" anchorCtr="0">
          <a:noAutofit/>
        </a:bodyPr>
        <a:lstStyle/>
        <a:p>
          <a:pPr marL="0" lvl="0" indent="0" algn="r" defTabSz="1200150">
            <a:lnSpc>
              <a:spcPct val="90000"/>
            </a:lnSpc>
            <a:spcBef>
              <a:spcPct val="0"/>
            </a:spcBef>
            <a:spcAft>
              <a:spcPct val="35000"/>
            </a:spcAft>
            <a:buNone/>
          </a:pPr>
          <a:endParaRPr lang="es-HN" sz="2700" kern="1200"/>
        </a:p>
        <a:p>
          <a:pPr marL="0" lvl="0" indent="0" algn="r" defTabSz="1200150">
            <a:lnSpc>
              <a:spcPct val="90000"/>
            </a:lnSpc>
            <a:spcBef>
              <a:spcPct val="0"/>
            </a:spcBef>
            <a:spcAft>
              <a:spcPct val="35000"/>
            </a:spcAft>
            <a:buNone/>
          </a:pPr>
          <a:endParaRPr lang="es-HN" sz="2700" kern="1200"/>
        </a:p>
      </dsp:txBody>
      <dsp:txXfrm>
        <a:off x="-1326283" y="2846526"/>
        <a:ext cx="4264511" cy="902108"/>
      </dsp:txXfrm>
    </dsp:sp>
    <dsp:sp modelId="{8176F4DC-9491-47C8-BB38-035D8DCB5334}">
      <dsp:nvSpPr>
        <dsp:cNvPr id="0" name=""/>
        <dsp:cNvSpPr/>
      </dsp:nvSpPr>
      <dsp:spPr>
        <a:xfrm>
          <a:off x="1194121" y="1196796"/>
          <a:ext cx="6609241" cy="4264511"/>
        </a:xfrm>
        <a:prstGeom prst="rect">
          <a:avLst/>
        </a:prstGeom>
        <a:solidFill>
          <a:srgbClr val="0070C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795609" rIns="170688" bIns="170688" numCol="1" spcCol="1270" anchor="t" anchorCtr="0">
          <a:noAutofit/>
        </a:bodyPr>
        <a:lstStyle/>
        <a:p>
          <a:pPr marL="228600" lvl="1" indent="-228600" algn="l" defTabSz="1066800">
            <a:lnSpc>
              <a:spcPct val="90000"/>
            </a:lnSpc>
            <a:spcBef>
              <a:spcPct val="0"/>
            </a:spcBef>
            <a:spcAft>
              <a:spcPct val="15000"/>
            </a:spcAft>
            <a:buChar char="•"/>
          </a:pPr>
          <a:r>
            <a:rPr lang="es-HN" sz="2400" kern="1200" dirty="0">
              <a:solidFill>
                <a:schemeClr val="bg1"/>
              </a:solidFill>
            </a:rPr>
            <a:t>La medida base de rendimiento </a:t>
          </a:r>
          <a:r>
            <a:rPr lang="es-ES" sz="2400" kern="1200" dirty="0">
              <a:solidFill>
                <a:schemeClr val="bg1"/>
              </a:solidFill>
            </a:rPr>
            <a:t>será el tiempo de ejecución de la CPU (seg/programa). </a:t>
          </a:r>
          <a:endParaRPr lang="es-HN" sz="2400" kern="1200" dirty="0">
            <a:solidFill>
              <a:schemeClr val="bg1"/>
            </a:solidFill>
          </a:endParaRPr>
        </a:p>
        <a:p>
          <a:pPr marL="228600" lvl="1" indent="-228600" algn="l" defTabSz="1066800">
            <a:lnSpc>
              <a:spcPct val="90000"/>
            </a:lnSpc>
            <a:spcBef>
              <a:spcPct val="0"/>
            </a:spcBef>
            <a:spcAft>
              <a:spcPct val="15000"/>
            </a:spcAft>
            <a:buChar char="•"/>
          </a:pPr>
          <a:r>
            <a:rPr lang="es-HN" sz="2400" kern="1200" dirty="0">
              <a:solidFill>
                <a:schemeClr val="bg1"/>
              </a:solidFill>
            </a:rPr>
            <a:t>Periodo de la CPU (</a:t>
          </a:r>
          <a:r>
            <a:rPr lang="el-GR" sz="2400" kern="1200" dirty="0">
              <a:solidFill>
                <a:schemeClr val="bg1"/>
              </a:solidFill>
              <a:latin typeface="Cambria Math" panose="02040503050406030204" pitchFamily="18" charset="0"/>
              <a:ea typeface="Cambria Math" panose="02040503050406030204" pitchFamily="18" charset="0"/>
            </a:rPr>
            <a:t>τ</a:t>
          </a:r>
          <a:r>
            <a:rPr lang="es-ES" sz="2400" kern="1200" dirty="0">
              <a:solidFill>
                <a:schemeClr val="bg1"/>
              </a:solidFill>
              <a:latin typeface="Cambria Math" panose="02040503050406030204" pitchFamily="18" charset="0"/>
              <a:ea typeface="Cambria Math" panose="02040503050406030204" pitchFamily="18" charset="0"/>
            </a:rPr>
            <a:t>).</a:t>
          </a:r>
          <a:endParaRPr lang="es-HN" sz="2400" kern="1200" dirty="0">
            <a:solidFill>
              <a:schemeClr val="bg1"/>
            </a:solidFill>
          </a:endParaRPr>
        </a:p>
        <a:p>
          <a:pPr marL="228600" lvl="1" indent="-228600" algn="l" defTabSz="1066800">
            <a:lnSpc>
              <a:spcPct val="90000"/>
            </a:lnSpc>
            <a:spcBef>
              <a:spcPct val="0"/>
            </a:spcBef>
            <a:spcAft>
              <a:spcPct val="15000"/>
            </a:spcAft>
            <a:buChar char="•"/>
          </a:pPr>
          <a:r>
            <a:rPr lang="es-HN" sz="2400" kern="1200" dirty="0">
              <a:solidFill>
                <a:schemeClr val="bg1"/>
              </a:solidFill>
            </a:rPr>
            <a:t>Ciclos por instrucción (CPI).</a:t>
          </a:r>
        </a:p>
        <a:p>
          <a:pPr marL="228600" lvl="1" indent="-228600" algn="l" defTabSz="1066800">
            <a:lnSpc>
              <a:spcPct val="90000"/>
            </a:lnSpc>
            <a:spcBef>
              <a:spcPct val="0"/>
            </a:spcBef>
            <a:spcAft>
              <a:spcPct val="15000"/>
            </a:spcAft>
            <a:buChar char="•"/>
          </a:pPr>
          <a:r>
            <a:rPr lang="es-ES" sz="2400" kern="1200" dirty="0">
              <a:solidFill>
                <a:schemeClr val="bg1"/>
              </a:solidFill>
            </a:rPr>
            <a:t>Número de instrucciones del programa (IC ó NI).</a:t>
          </a: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889000">
            <a:lnSpc>
              <a:spcPct val="90000"/>
            </a:lnSpc>
            <a:spcBef>
              <a:spcPct val="0"/>
            </a:spcBef>
            <a:spcAft>
              <a:spcPct val="15000"/>
            </a:spcAft>
            <a:buNone/>
          </a:pPr>
          <a14:m xmlns:a14="http://schemas.microsoft.com/office/drawing/2010/main">
            <m:oMathPara xmlns:m="http://schemas.openxmlformats.org/officeDocument/2006/math">
              <m:oMathParaPr>
                <m:jc m:val="center"/>
              </m:oMathParaPr>
              <m:oMath xmlns:m="http://schemas.openxmlformats.org/officeDocument/2006/math">
                <m:sSub>
                  <m:sSubPr>
                    <m:ctrlPr>
                      <a:rPr lang="es-HN" sz="2000" i="1" kern="1200" smtClean="0">
                        <a:solidFill>
                          <a:schemeClr val="bg1"/>
                        </a:solidFill>
                        <a:latin typeface="Cambria Math" panose="02040503050406030204" pitchFamily="18" charset="0"/>
                      </a:rPr>
                    </m:ctrlPr>
                  </m:sSubPr>
                  <m:e>
                    <m:r>
                      <m:rPr>
                        <m:sty m:val="p"/>
                      </m:rPr>
                      <a:rPr lang="el-GR" sz="2000" i="0" kern="1200" smtClean="0">
                        <a:solidFill>
                          <a:schemeClr val="bg1"/>
                        </a:solidFill>
                        <a:latin typeface="Cambria Math" panose="02040503050406030204" pitchFamily="18" charset="0"/>
                      </a:rPr>
                      <m:t>η</m:t>
                    </m:r>
                  </m:e>
                  <m:sub>
                    <m:r>
                      <m:rPr>
                        <m:sty m:val="p"/>
                      </m:rPr>
                      <a:rPr lang="es-ES" sz="2000" b="0" i="0" kern="1200" smtClean="0">
                        <a:solidFill>
                          <a:schemeClr val="bg1"/>
                        </a:solidFill>
                        <a:latin typeface="Cambria Math" panose="02040503050406030204" pitchFamily="18" charset="0"/>
                      </a:rPr>
                      <m:t>programa</m:t>
                    </m:r>
                  </m:sub>
                </m:sSub>
                <m:r>
                  <a:rPr lang="es-HN" sz="2000" i="0" kern="1200" smtClean="0">
                    <a:solidFill>
                      <a:schemeClr val="bg1"/>
                    </a:solidFill>
                    <a:latin typeface="Cambria Math" panose="02040503050406030204" pitchFamily="18" charset="0"/>
                    <a:ea typeface="Cambria Math" panose="02040503050406030204" pitchFamily="18" charset="0"/>
                  </a:rPr>
                  <m:t>=</m:t>
                </m:r>
                <m:f>
                  <m:fPr>
                    <m:ctrlPr>
                      <a:rPr lang="es-HN" sz="2000" i="1" kern="1200" smtClean="0">
                        <a:solidFill>
                          <a:schemeClr val="bg1"/>
                        </a:solidFill>
                        <a:latin typeface="Cambria Math" panose="02040503050406030204" pitchFamily="18" charset="0"/>
                        <a:ea typeface="Cambria Math" panose="02040503050406030204" pitchFamily="18" charset="0"/>
                      </a:rPr>
                    </m:ctrlPr>
                  </m:fPr>
                  <m:num>
                    <m:r>
                      <a:rPr lang="es-ES" sz="2000" b="0" i="0" kern="1200" smtClean="0">
                        <a:solidFill>
                          <a:schemeClr val="bg1"/>
                        </a:solidFill>
                        <a:latin typeface="Cambria Math" panose="02040503050406030204" pitchFamily="18" charset="0"/>
                        <a:ea typeface="Cambria Math" panose="02040503050406030204" pitchFamily="18" charset="0"/>
                      </a:rPr>
                      <m:t>1</m:t>
                    </m:r>
                  </m:num>
                  <m:den>
                    <m:r>
                      <m:rPr>
                        <m:sty m:val="p"/>
                      </m:rPr>
                      <a:rPr lang="es-ES" sz="2000" b="0" i="0" kern="1200" smtClean="0">
                        <a:solidFill>
                          <a:schemeClr val="bg1"/>
                        </a:solidFill>
                        <a:latin typeface="Cambria Math" panose="02040503050406030204" pitchFamily="18" charset="0"/>
                        <a:ea typeface="Cambria Math" panose="02040503050406030204" pitchFamily="18" charset="0"/>
                      </a:rPr>
                      <m:t>Tiempo</m:t>
                    </m:r>
                    <m:r>
                      <a:rPr lang="es-ES" sz="2000" b="0" i="0" kern="1200" smtClean="0">
                        <a:solidFill>
                          <a:schemeClr val="bg1"/>
                        </a:solidFill>
                        <a:latin typeface="Cambria Math" panose="02040503050406030204" pitchFamily="18" charset="0"/>
                        <a:ea typeface="Cambria Math" panose="02040503050406030204" pitchFamily="18" charset="0"/>
                      </a:rPr>
                      <m:t> </m:t>
                    </m:r>
                    <m:r>
                      <m:rPr>
                        <m:sty m:val="p"/>
                      </m:rPr>
                      <a:rPr lang="es-ES" sz="2000" b="0" i="0" kern="1200" smtClean="0">
                        <a:solidFill>
                          <a:schemeClr val="bg1"/>
                        </a:solidFill>
                        <a:latin typeface="Cambria Math" panose="02040503050406030204" pitchFamily="18" charset="0"/>
                        <a:ea typeface="Cambria Math" panose="02040503050406030204" pitchFamily="18" charset="0"/>
                      </a:rPr>
                      <m:t>de</m:t>
                    </m:r>
                    <m:r>
                      <a:rPr lang="es-ES" sz="2000" b="0" i="0" kern="1200" smtClean="0">
                        <a:solidFill>
                          <a:schemeClr val="bg1"/>
                        </a:solidFill>
                        <a:latin typeface="Cambria Math" panose="02040503050406030204" pitchFamily="18" charset="0"/>
                        <a:ea typeface="Cambria Math" panose="02040503050406030204" pitchFamily="18" charset="0"/>
                      </a:rPr>
                      <m:t> </m:t>
                    </m:r>
                    <m:r>
                      <m:rPr>
                        <m:sty m:val="p"/>
                      </m:rPr>
                      <a:rPr lang="es-ES" sz="2000" b="0" i="0" kern="1200" smtClean="0">
                        <a:solidFill>
                          <a:schemeClr val="bg1"/>
                        </a:solidFill>
                        <a:latin typeface="Cambria Math" panose="02040503050406030204" pitchFamily="18" charset="0"/>
                        <a:ea typeface="Cambria Math" panose="02040503050406030204" pitchFamily="18" charset="0"/>
                      </a:rPr>
                      <m:t>Programa</m:t>
                    </m:r>
                  </m:den>
                </m:f>
              </m:oMath>
            </m:oMathPara>
          </a14:m>
          <a:endParaRPr lang="es-HN" sz="2000" i="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dsp:txBody>
      <dsp:txXfrm>
        <a:off x="1194121" y="1196796"/>
        <a:ext cx="6609241" cy="4264511"/>
      </dsp:txXfrm>
    </dsp:sp>
    <dsp:sp modelId="{D58CB33F-344A-48F5-BA08-A919C99B26B4}">
      <dsp:nvSpPr>
        <dsp:cNvPr id="0" name=""/>
        <dsp:cNvSpPr/>
      </dsp:nvSpPr>
      <dsp:spPr>
        <a:xfrm>
          <a:off x="292013" y="6014"/>
          <a:ext cx="1804216" cy="180421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E376D-C7F0-479D-B19F-A2E0EFCD2ACC}">
      <dsp:nvSpPr>
        <dsp:cNvPr id="0" name=""/>
        <dsp:cNvSpPr/>
      </dsp:nvSpPr>
      <dsp:spPr>
        <a:xfrm rot="16200000">
          <a:off x="-1435295" y="3100003"/>
          <a:ext cx="4644257" cy="982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6457" bIns="0" numCol="1" spcCol="1270" anchor="t" anchorCtr="0">
          <a:noAutofit/>
        </a:bodyPr>
        <a:lstStyle/>
        <a:p>
          <a:pPr marL="0" lvl="0" indent="0" algn="r" defTabSz="1289050">
            <a:lnSpc>
              <a:spcPct val="90000"/>
            </a:lnSpc>
            <a:spcBef>
              <a:spcPct val="0"/>
            </a:spcBef>
            <a:spcAft>
              <a:spcPct val="35000"/>
            </a:spcAft>
            <a:buNone/>
          </a:pPr>
          <a:endParaRPr lang="es-HN" sz="2900" kern="1200"/>
        </a:p>
        <a:p>
          <a:pPr marL="0" lvl="0" indent="0" algn="r" defTabSz="1289050">
            <a:lnSpc>
              <a:spcPct val="90000"/>
            </a:lnSpc>
            <a:spcBef>
              <a:spcPct val="0"/>
            </a:spcBef>
            <a:spcAft>
              <a:spcPct val="35000"/>
            </a:spcAft>
            <a:buNone/>
          </a:pPr>
          <a:endParaRPr lang="es-HN" sz="2900" kern="1200"/>
        </a:p>
      </dsp:txBody>
      <dsp:txXfrm>
        <a:off x="-1435295" y="3100003"/>
        <a:ext cx="4644257" cy="982439"/>
      </dsp:txXfrm>
    </dsp:sp>
    <dsp:sp modelId="{8176F4DC-9491-47C8-BB38-035D8DCB5334}">
      <dsp:nvSpPr>
        <dsp:cNvPr id="0" name=""/>
        <dsp:cNvSpPr/>
      </dsp:nvSpPr>
      <dsp:spPr>
        <a:xfrm>
          <a:off x="1309546" y="1303369"/>
          <a:ext cx="7244951" cy="4644257"/>
        </a:xfrm>
        <a:prstGeom prst="rect">
          <a:avLst/>
        </a:prstGeom>
        <a:solidFill>
          <a:srgbClr val="0070C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866457" rIns="128016" bIns="128016" numCol="1" spcCol="1270" anchor="t" anchorCtr="0">
          <a:noAutofit/>
        </a:bodyPr>
        <a:lstStyle/>
        <a:p>
          <a:pPr marL="171450" lvl="1" indent="-171450" algn="l" defTabSz="800100">
            <a:lnSpc>
              <a:spcPct val="90000"/>
            </a:lnSpc>
            <a:spcBef>
              <a:spcPct val="0"/>
            </a:spcBef>
            <a:spcAft>
              <a:spcPct val="15000"/>
            </a:spcAft>
            <a:buNone/>
          </a:pPr>
          <a14:m xmlns:a14="http://schemas.microsoft.com/office/drawing/2010/main">
            <m:oMathPara xmlns:m="http://schemas.openxmlformats.org/officeDocument/2006/math">
              <m:oMathParaPr>
                <m:jc m:val="centerGroup"/>
              </m:oMathParaPr>
              <m:oMath xmlns:m="http://schemas.openxmlformats.org/officeDocument/2006/math">
                <m:sSub>
                  <m:sSubPr>
                    <m:ctrlPr>
                      <a:rPr lang="es-HN" sz="1800" i="1" kern="1200" smtClean="0">
                        <a:solidFill>
                          <a:schemeClr val="bg1"/>
                        </a:solidFill>
                        <a:latin typeface="Cambria Math" panose="02040503050406030204" pitchFamily="18" charset="0"/>
                      </a:rPr>
                    </m:ctrlPr>
                  </m:sSubPr>
                  <m:e>
                    <m:r>
                      <m:rPr>
                        <m:sty m:val="p"/>
                      </m:rPr>
                      <a:rPr lang="el-GR" sz="1800" i="0" kern="1200" smtClean="0">
                        <a:solidFill>
                          <a:schemeClr val="bg1"/>
                        </a:solidFill>
                        <a:latin typeface="Cambria Math" panose="02040503050406030204" pitchFamily="18" charset="0"/>
                      </a:rPr>
                      <m:t>η</m:t>
                    </m:r>
                  </m:e>
                  <m:sub>
                    <m:r>
                      <m:rPr>
                        <m:sty m:val="p"/>
                      </m:rPr>
                      <a:rPr lang="es-ES" sz="1800" b="0" i="0" kern="1200" smtClean="0">
                        <a:solidFill>
                          <a:schemeClr val="bg1"/>
                        </a:solidFill>
                        <a:latin typeface="Cambria Math" panose="02040503050406030204" pitchFamily="18" charset="0"/>
                      </a:rPr>
                      <m:t>programa</m:t>
                    </m:r>
                  </m:sub>
                </m:sSub>
                <m:r>
                  <a:rPr lang="es-HN" sz="1800" i="0" kern="1200" smtClean="0">
                    <a:solidFill>
                      <a:schemeClr val="bg1"/>
                    </a:solidFill>
                    <a:latin typeface="Cambria Math" panose="02040503050406030204" pitchFamily="18" charset="0"/>
                    <a:ea typeface="Cambria Math" panose="02040503050406030204" pitchFamily="18" charset="0"/>
                  </a:rPr>
                  <m:t>=</m:t>
                </m:r>
                <m:f>
                  <m:fPr>
                    <m:ctrlPr>
                      <a:rPr lang="es-HN" sz="1800" i="1" kern="1200" smtClean="0">
                        <a:solidFill>
                          <a:schemeClr val="bg1"/>
                        </a:solidFill>
                        <a:latin typeface="Cambria Math" panose="02040503050406030204" pitchFamily="18" charset="0"/>
                        <a:ea typeface="Cambria Math" panose="02040503050406030204" pitchFamily="18" charset="0"/>
                      </a:rPr>
                    </m:ctrlPr>
                  </m:fPr>
                  <m:num>
                    <m:r>
                      <a:rPr lang="es-ES" sz="1800" b="0" i="0" kern="1200" smtClean="0">
                        <a:solidFill>
                          <a:schemeClr val="bg1"/>
                        </a:solidFill>
                        <a:latin typeface="Cambria Math" panose="02040503050406030204" pitchFamily="18" charset="0"/>
                        <a:ea typeface="Cambria Math" panose="02040503050406030204" pitchFamily="18" charset="0"/>
                      </a:rPr>
                      <m:t>1</m:t>
                    </m:r>
                  </m:num>
                  <m:den>
                    <m:r>
                      <m:rPr>
                        <m:sty m:val="p"/>
                      </m:rPr>
                      <a:rPr lang="es-ES" sz="1800" b="0" i="0" kern="1200" smtClean="0">
                        <a:solidFill>
                          <a:schemeClr val="bg1"/>
                        </a:solidFill>
                        <a:latin typeface="Cambria Math" panose="02040503050406030204" pitchFamily="18" charset="0"/>
                        <a:ea typeface="Cambria Math" panose="02040503050406030204" pitchFamily="18" charset="0"/>
                      </a:rPr>
                      <m:t>Tiempo</m:t>
                    </m:r>
                    <m:r>
                      <a:rPr lang="es-ES" sz="1800" b="0" i="0" kern="1200" smtClean="0">
                        <a:solidFill>
                          <a:schemeClr val="bg1"/>
                        </a:solidFill>
                        <a:latin typeface="Cambria Math" panose="02040503050406030204" pitchFamily="18" charset="0"/>
                        <a:ea typeface="Cambria Math" panose="02040503050406030204" pitchFamily="18" charset="0"/>
                      </a:rPr>
                      <m:t> </m:t>
                    </m:r>
                    <m:r>
                      <m:rPr>
                        <m:sty m:val="p"/>
                      </m:rPr>
                      <a:rPr lang="es-ES" sz="1800" b="0" i="0" kern="1200" smtClean="0">
                        <a:solidFill>
                          <a:schemeClr val="bg1"/>
                        </a:solidFill>
                        <a:latin typeface="Cambria Math" panose="02040503050406030204" pitchFamily="18" charset="0"/>
                        <a:ea typeface="Cambria Math" panose="02040503050406030204" pitchFamily="18" charset="0"/>
                      </a:rPr>
                      <m:t>de</m:t>
                    </m:r>
                    <m:r>
                      <a:rPr lang="es-ES" sz="1800" b="0" i="0" kern="1200" smtClean="0">
                        <a:solidFill>
                          <a:schemeClr val="bg1"/>
                        </a:solidFill>
                        <a:latin typeface="Cambria Math" panose="02040503050406030204" pitchFamily="18" charset="0"/>
                        <a:ea typeface="Cambria Math" panose="02040503050406030204" pitchFamily="18" charset="0"/>
                      </a:rPr>
                      <m:t> </m:t>
                    </m:r>
                    <m:r>
                      <m:rPr>
                        <m:sty m:val="p"/>
                      </m:rPr>
                      <a:rPr lang="es-ES" sz="1800" b="0" i="0" kern="1200" smtClean="0">
                        <a:solidFill>
                          <a:schemeClr val="bg1"/>
                        </a:solidFill>
                        <a:latin typeface="Cambria Math" panose="02040503050406030204" pitchFamily="18" charset="0"/>
                        <a:ea typeface="Cambria Math" panose="02040503050406030204" pitchFamily="18" charset="0"/>
                      </a:rPr>
                      <m:t>Programa</m:t>
                    </m:r>
                  </m:den>
                </m:f>
              </m:oMath>
            </m:oMathPara>
          </a14:m>
          <a:endParaRPr lang="es-HN" sz="1800" kern="1200" dirty="0">
            <a:solidFill>
              <a:schemeClr val="bg1"/>
            </a:solidFill>
          </a:endParaRPr>
        </a:p>
        <a:p>
          <a:pPr marL="171450" lvl="1" indent="-171450" algn="l" defTabSz="800100">
            <a:lnSpc>
              <a:spcPct val="90000"/>
            </a:lnSpc>
            <a:spcBef>
              <a:spcPct val="0"/>
            </a:spcBef>
            <a:spcAft>
              <a:spcPct val="15000"/>
            </a:spcAft>
            <a:buNone/>
          </a:pPr>
          <a:endParaRPr lang="es-HN" sz="1800" kern="1200" dirty="0">
            <a:solidFill>
              <a:schemeClr val="bg1"/>
            </a:solidFill>
          </a:endParaRPr>
        </a:p>
        <a:p>
          <a:pPr marL="171450" lvl="1" indent="-171450" algn="l" defTabSz="800100">
            <a:lnSpc>
              <a:spcPct val="90000"/>
            </a:lnSpc>
            <a:spcBef>
              <a:spcPct val="0"/>
            </a:spcBef>
            <a:spcAft>
              <a:spcPct val="15000"/>
            </a:spcAft>
            <a:buNone/>
          </a:pPr>
          <a14:m xmlns:a14="http://schemas.microsoft.com/office/drawing/2010/main">
            <m:oMathPara xmlns:m="http://schemas.openxmlformats.org/officeDocument/2006/math">
              <m:oMathParaPr>
                <m:jc m:val="centerGroup"/>
              </m:oMathParaPr>
              <m:oMath xmlns:m="http://schemas.openxmlformats.org/officeDocument/2006/math">
                <m:r>
                  <m:rPr>
                    <m:sty m:val="p"/>
                  </m:rPr>
                  <a:rPr lang="es-ES" sz="1800" b="0" i="0" kern="1200" smtClean="0">
                    <a:solidFill>
                      <a:schemeClr val="bg1"/>
                    </a:solidFill>
                    <a:latin typeface="Cambria Math" panose="02040503050406030204" pitchFamily="18" charset="0"/>
                  </a:rPr>
                  <m:t>Tiempo</m:t>
                </m:r>
                <m:r>
                  <a:rPr lang="es-ES" sz="1800" b="0" i="0" kern="1200" smtClean="0">
                    <a:solidFill>
                      <a:schemeClr val="bg1"/>
                    </a:solidFill>
                    <a:latin typeface="Cambria Math" panose="02040503050406030204" pitchFamily="18" charset="0"/>
                  </a:rPr>
                  <m:t> </m:t>
                </m:r>
                <m:r>
                  <m:rPr>
                    <m:sty m:val="p"/>
                  </m:rPr>
                  <a:rPr lang="es-ES" sz="1800" b="0" i="0" kern="1200" smtClean="0">
                    <a:solidFill>
                      <a:schemeClr val="bg1"/>
                    </a:solidFill>
                    <a:latin typeface="Cambria Math" panose="02040503050406030204" pitchFamily="18" charset="0"/>
                  </a:rPr>
                  <m:t>de</m:t>
                </m:r>
                <m:r>
                  <a:rPr lang="es-ES" sz="1800" b="0" i="0" kern="1200" smtClean="0">
                    <a:solidFill>
                      <a:schemeClr val="bg1"/>
                    </a:solidFill>
                    <a:latin typeface="Cambria Math" panose="02040503050406030204" pitchFamily="18" charset="0"/>
                  </a:rPr>
                  <m:t> </m:t>
                </m:r>
                <m:r>
                  <m:rPr>
                    <m:sty m:val="p"/>
                  </m:rPr>
                  <a:rPr lang="es-ES" sz="1800" b="0" i="0" kern="1200" smtClean="0">
                    <a:solidFill>
                      <a:schemeClr val="bg1"/>
                    </a:solidFill>
                    <a:latin typeface="Cambria Math" panose="02040503050406030204" pitchFamily="18" charset="0"/>
                  </a:rPr>
                  <m:t>Programa</m:t>
                </m:r>
                <m:r>
                  <a:rPr lang="es-ES" sz="1800" b="0" i="0" kern="1200" smtClean="0">
                    <a:solidFill>
                      <a:schemeClr val="bg1"/>
                    </a:solidFill>
                    <a:latin typeface="Cambria Math" panose="02040503050406030204" pitchFamily="18" charset="0"/>
                    <a:ea typeface="Cambria Math" panose="02040503050406030204" pitchFamily="18" charset="0"/>
                  </a:rPr>
                  <m:t>=</m:t>
                </m:r>
                <m:r>
                  <m:rPr>
                    <m:sty m:val="p"/>
                  </m:rPr>
                  <a:rPr lang="es-ES" sz="1800" b="0" i="0" kern="1200" smtClean="0">
                    <a:solidFill>
                      <a:schemeClr val="bg1"/>
                    </a:solidFill>
                    <a:latin typeface="Cambria Math" panose="02040503050406030204" pitchFamily="18" charset="0"/>
                    <a:ea typeface="Cambria Math" panose="02040503050406030204" pitchFamily="18" charset="0"/>
                  </a:rPr>
                  <m:t>NI</m:t>
                </m:r>
                <m:r>
                  <a:rPr lang="es-ES" sz="1800" b="0" i="0" kern="1200" smtClean="0">
                    <a:solidFill>
                      <a:schemeClr val="bg1"/>
                    </a:solidFill>
                    <a:latin typeface="Cambria Math" panose="02040503050406030204" pitchFamily="18" charset="0"/>
                    <a:ea typeface="Cambria Math" panose="02040503050406030204" pitchFamily="18" charset="0"/>
                  </a:rPr>
                  <m:t>×</m:t>
                </m:r>
                <m:r>
                  <m:rPr>
                    <m:sty m:val="p"/>
                  </m:rPr>
                  <a:rPr lang="es-ES" sz="1800" b="0" i="0" kern="1200" smtClean="0">
                    <a:solidFill>
                      <a:schemeClr val="bg1"/>
                    </a:solidFill>
                    <a:latin typeface="Cambria Math" panose="02040503050406030204" pitchFamily="18" charset="0"/>
                    <a:ea typeface="Cambria Math" panose="02040503050406030204" pitchFamily="18" charset="0"/>
                  </a:rPr>
                  <m:t>CPI</m:t>
                </m:r>
                <m:r>
                  <a:rPr lang="es-ES" sz="1800" b="0" i="0" kern="1200" smtClean="0">
                    <a:solidFill>
                      <a:schemeClr val="bg1"/>
                    </a:solidFill>
                    <a:latin typeface="Cambria Math" panose="02040503050406030204" pitchFamily="18" charset="0"/>
                    <a:ea typeface="Cambria Math" panose="02040503050406030204" pitchFamily="18" charset="0"/>
                  </a:rPr>
                  <m:t>×</m:t>
                </m:r>
                <m:r>
                  <m:rPr>
                    <m:sty m:val="p"/>
                  </m:rPr>
                  <a:rPr lang="el-GR" sz="1800" b="0" i="0" kern="1200" smtClean="0">
                    <a:solidFill>
                      <a:schemeClr val="bg1"/>
                    </a:solidFill>
                    <a:latin typeface="Cambria Math" panose="02040503050406030204" pitchFamily="18" charset="0"/>
                    <a:ea typeface="Cambria Math" panose="02040503050406030204" pitchFamily="18" charset="0"/>
                  </a:rPr>
                  <m:t>τ</m:t>
                </m:r>
              </m:oMath>
            </m:oMathPara>
          </a14:m>
          <a:endParaRPr lang="es-HN" sz="1800" i="0" kern="1200" dirty="0">
            <a:solidFill>
              <a:schemeClr val="bg1"/>
            </a:solidFill>
          </a:endParaRPr>
        </a:p>
        <a:p>
          <a:pPr marL="171450" lvl="1" indent="-171450" algn="l" defTabSz="800100">
            <a:lnSpc>
              <a:spcPct val="90000"/>
            </a:lnSpc>
            <a:spcBef>
              <a:spcPct val="0"/>
            </a:spcBef>
            <a:spcAft>
              <a:spcPct val="15000"/>
            </a:spcAft>
            <a:buNone/>
          </a:pPr>
          <a:endParaRPr lang="es-HN" sz="1800" i="0" kern="1200" dirty="0">
            <a:solidFill>
              <a:schemeClr val="bg1"/>
            </a:solidFill>
          </a:endParaRPr>
        </a:p>
        <a:p>
          <a:pPr marL="171450" lvl="1" indent="-171450" algn="l" defTabSz="800100">
            <a:lnSpc>
              <a:spcPct val="90000"/>
            </a:lnSpc>
            <a:spcBef>
              <a:spcPct val="0"/>
            </a:spcBef>
            <a:spcAft>
              <a:spcPct val="15000"/>
            </a:spcAft>
            <a:buNone/>
          </a:pPr>
          <a:endParaRPr lang="es-HN" sz="1800" i="0" kern="1200" dirty="0">
            <a:solidFill>
              <a:schemeClr val="bg1"/>
            </a:solidFill>
          </a:endParaRPr>
        </a:p>
        <a:p>
          <a:pPr marL="171450" lvl="1" indent="-171450" algn="l" defTabSz="800100">
            <a:lnSpc>
              <a:spcPct val="90000"/>
            </a:lnSpc>
            <a:spcBef>
              <a:spcPct val="0"/>
            </a:spcBef>
            <a:spcAft>
              <a:spcPct val="15000"/>
            </a:spcAft>
            <a:buNone/>
          </a:pPr>
          <a14:m xmlns:a14="http://schemas.microsoft.com/office/drawing/2010/main">
            <m:oMathPara xmlns:m="http://schemas.openxmlformats.org/officeDocument/2006/math">
              <m:oMathParaPr>
                <m:jc m:val="centerGroup"/>
              </m:oMathParaPr>
              <m:oMath xmlns:m="http://schemas.openxmlformats.org/officeDocument/2006/math">
                <m:f>
                  <m:fPr>
                    <m:ctrlPr>
                      <a:rPr lang="es-HN" sz="1800" i="1" kern="1200" smtClean="0">
                        <a:solidFill>
                          <a:schemeClr val="bg1"/>
                        </a:solidFill>
                        <a:latin typeface="Cambria Math" panose="02040503050406030204" pitchFamily="18" charset="0"/>
                      </a:rPr>
                    </m:ctrlPr>
                  </m:fPr>
                  <m:num>
                    <m:r>
                      <m:rPr>
                        <m:sty m:val="p"/>
                      </m:rPr>
                      <a:rPr lang="es-ES" sz="1800" b="0" i="0" kern="1200" smtClean="0">
                        <a:solidFill>
                          <a:schemeClr val="bg1"/>
                        </a:solidFill>
                        <a:latin typeface="Cambria Math" panose="02040503050406030204" pitchFamily="18" charset="0"/>
                      </a:rPr>
                      <m:t>segundos</m:t>
                    </m:r>
                  </m:num>
                  <m:den>
                    <m:r>
                      <m:rPr>
                        <m:sty m:val="p"/>
                      </m:rPr>
                      <a:rPr lang="es-ES" sz="1800" b="0" i="0" kern="1200" smtClean="0">
                        <a:solidFill>
                          <a:schemeClr val="bg1"/>
                        </a:solidFill>
                        <a:latin typeface="Cambria Math" panose="02040503050406030204" pitchFamily="18" charset="0"/>
                      </a:rPr>
                      <m:t>programa</m:t>
                    </m:r>
                  </m:den>
                </m:f>
                <m:r>
                  <a:rPr lang="es-HN" sz="1800" i="0" kern="1200" smtClean="0">
                    <a:solidFill>
                      <a:schemeClr val="bg1"/>
                    </a:solidFill>
                    <a:latin typeface="Cambria Math" panose="02040503050406030204" pitchFamily="18" charset="0"/>
                    <a:ea typeface="Cambria Math" panose="02040503050406030204" pitchFamily="18" charset="0"/>
                  </a:rPr>
                  <m:t>=</m:t>
                </m:r>
                <m:f>
                  <m:fPr>
                    <m:ctrlPr>
                      <a:rPr lang="es-HN" sz="1800" i="1" kern="1200" smtClean="0">
                        <a:solidFill>
                          <a:schemeClr val="bg1"/>
                        </a:solidFill>
                        <a:latin typeface="Cambria Math" panose="02040503050406030204" pitchFamily="18" charset="0"/>
                        <a:ea typeface="Cambria Math" panose="02040503050406030204" pitchFamily="18" charset="0"/>
                      </a:rPr>
                    </m:ctrlPr>
                  </m:fPr>
                  <m:num>
                    <m:r>
                      <m:rPr>
                        <m:sty m:val="p"/>
                      </m:rPr>
                      <a:rPr lang="es-ES" sz="1800" b="0" i="0" kern="1200" smtClean="0">
                        <a:solidFill>
                          <a:schemeClr val="bg1"/>
                        </a:solidFill>
                        <a:latin typeface="Cambria Math" panose="02040503050406030204" pitchFamily="18" charset="0"/>
                        <a:ea typeface="Cambria Math" panose="02040503050406030204" pitchFamily="18" charset="0"/>
                      </a:rPr>
                      <m:t>instrucciones</m:t>
                    </m:r>
                  </m:num>
                  <m:den>
                    <m:r>
                      <m:rPr>
                        <m:sty m:val="p"/>
                      </m:rPr>
                      <a:rPr lang="es-ES" sz="1800" b="0" i="0" kern="1200" smtClean="0">
                        <a:solidFill>
                          <a:schemeClr val="bg1"/>
                        </a:solidFill>
                        <a:latin typeface="Cambria Math" panose="02040503050406030204" pitchFamily="18" charset="0"/>
                        <a:ea typeface="Cambria Math" panose="02040503050406030204" pitchFamily="18" charset="0"/>
                      </a:rPr>
                      <m:t>programa</m:t>
                    </m:r>
                  </m:den>
                </m:f>
                <m:r>
                  <a:rPr lang="es-HN" sz="1800" i="0" kern="1200" smtClean="0">
                    <a:solidFill>
                      <a:schemeClr val="bg1"/>
                    </a:solidFill>
                    <a:latin typeface="Cambria Math" panose="02040503050406030204" pitchFamily="18" charset="0"/>
                    <a:ea typeface="Cambria Math" panose="02040503050406030204" pitchFamily="18" charset="0"/>
                  </a:rPr>
                  <m:t>×</m:t>
                </m:r>
                <m:f>
                  <m:fPr>
                    <m:ctrlPr>
                      <a:rPr lang="es-HN" sz="1800" i="1" kern="1200" smtClean="0">
                        <a:solidFill>
                          <a:schemeClr val="bg1"/>
                        </a:solidFill>
                        <a:latin typeface="Cambria Math" panose="02040503050406030204" pitchFamily="18" charset="0"/>
                        <a:ea typeface="Cambria Math" panose="02040503050406030204" pitchFamily="18" charset="0"/>
                      </a:rPr>
                    </m:ctrlPr>
                  </m:fPr>
                  <m:num>
                    <m:r>
                      <m:rPr>
                        <m:sty m:val="p"/>
                      </m:rPr>
                      <a:rPr lang="es-ES" sz="1800" b="0" i="0" kern="1200" smtClean="0">
                        <a:solidFill>
                          <a:schemeClr val="bg1"/>
                        </a:solidFill>
                        <a:latin typeface="Cambria Math" panose="02040503050406030204" pitchFamily="18" charset="0"/>
                        <a:ea typeface="Cambria Math" panose="02040503050406030204" pitchFamily="18" charset="0"/>
                      </a:rPr>
                      <m:t>ciclos</m:t>
                    </m:r>
                  </m:num>
                  <m:den>
                    <m:r>
                      <m:rPr>
                        <m:sty m:val="p"/>
                      </m:rPr>
                      <a:rPr lang="es-ES" sz="1800" b="0" i="0" kern="1200" smtClean="0">
                        <a:solidFill>
                          <a:schemeClr val="bg1"/>
                        </a:solidFill>
                        <a:latin typeface="Cambria Math" panose="02040503050406030204" pitchFamily="18" charset="0"/>
                        <a:ea typeface="Cambria Math" panose="02040503050406030204" pitchFamily="18" charset="0"/>
                      </a:rPr>
                      <m:t>instrucci</m:t>
                    </m:r>
                    <m:r>
                      <a:rPr lang="es-ES" sz="1800" b="0" i="0" kern="1200" smtClean="0">
                        <a:solidFill>
                          <a:schemeClr val="bg1"/>
                        </a:solidFill>
                        <a:latin typeface="Cambria Math" panose="02040503050406030204" pitchFamily="18" charset="0"/>
                        <a:ea typeface="Cambria Math" panose="02040503050406030204" pitchFamily="18" charset="0"/>
                      </a:rPr>
                      <m:t>ó</m:t>
                    </m:r>
                    <m:r>
                      <m:rPr>
                        <m:sty m:val="p"/>
                      </m:rPr>
                      <a:rPr lang="es-ES" sz="1800" b="0" i="0" kern="1200" smtClean="0">
                        <a:solidFill>
                          <a:schemeClr val="bg1"/>
                        </a:solidFill>
                        <a:latin typeface="Cambria Math" panose="02040503050406030204" pitchFamily="18" charset="0"/>
                        <a:ea typeface="Cambria Math" panose="02040503050406030204" pitchFamily="18" charset="0"/>
                      </a:rPr>
                      <m:t>n</m:t>
                    </m:r>
                  </m:den>
                </m:f>
                <m:r>
                  <a:rPr lang="es-HN" sz="1800" i="0" kern="1200" smtClean="0">
                    <a:solidFill>
                      <a:schemeClr val="bg1"/>
                    </a:solidFill>
                    <a:latin typeface="Cambria Math" panose="02040503050406030204" pitchFamily="18" charset="0"/>
                    <a:ea typeface="Cambria Math" panose="02040503050406030204" pitchFamily="18" charset="0"/>
                  </a:rPr>
                  <m:t>×</m:t>
                </m:r>
                <m:f>
                  <m:fPr>
                    <m:ctrlPr>
                      <a:rPr lang="es-HN" sz="1800" i="1" kern="1200" smtClean="0">
                        <a:solidFill>
                          <a:schemeClr val="bg1"/>
                        </a:solidFill>
                        <a:latin typeface="Cambria Math" panose="02040503050406030204" pitchFamily="18" charset="0"/>
                        <a:ea typeface="Cambria Math" panose="02040503050406030204" pitchFamily="18" charset="0"/>
                      </a:rPr>
                    </m:ctrlPr>
                  </m:fPr>
                  <m:num>
                    <m:r>
                      <m:rPr>
                        <m:sty m:val="p"/>
                      </m:rPr>
                      <a:rPr lang="es-ES" sz="1800" b="0" i="0" kern="1200" smtClean="0">
                        <a:solidFill>
                          <a:schemeClr val="bg1"/>
                        </a:solidFill>
                        <a:latin typeface="Cambria Math" panose="02040503050406030204" pitchFamily="18" charset="0"/>
                        <a:ea typeface="Cambria Math" panose="02040503050406030204" pitchFamily="18" charset="0"/>
                      </a:rPr>
                      <m:t>segundos</m:t>
                    </m:r>
                  </m:num>
                  <m:den>
                    <m:r>
                      <m:rPr>
                        <m:sty m:val="p"/>
                      </m:rPr>
                      <a:rPr lang="es-ES" sz="1800" b="0" i="0" kern="1200" smtClean="0">
                        <a:solidFill>
                          <a:schemeClr val="bg1"/>
                        </a:solidFill>
                        <a:latin typeface="Cambria Math" panose="02040503050406030204" pitchFamily="18" charset="0"/>
                        <a:ea typeface="Cambria Math" panose="02040503050406030204" pitchFamily="18" charset="0"/>
                      </a:rPr>
                      <m:t>ciclo</m:t>
                    </m:r>
                  </m:den>
                </m:f>
              </m:oMath>
            </m:oMathPara>
          </a14:m>
          <a:endParaRPr lang="es-HN" sz="1800" i="0" kern="1200" dirty="0">
            <a:solidFill>
              <a:schemeClr val="bg1"/>
            </a:solidFill>
          </a:endParaRPr>
        </a:p>
        <a:p>
          <a:pPr marL="171450" lvl="1" indent="-171450" algn="l" defTabSz="800100">
            <a:lnSpc>
              <a:spcPct val="90000"/>
            </a:lnSpc>
            <a:spcBef>
              <a:spcPct val="0"/>
            </a:spcBef>
            <a:spcAft>
              <a:spcPct val="15000"/>
            </a:spcAft>
            <a:buNone/>
          </a:pPr>
          <a:endParaRPr lang="es-HN" sz="1800" i="0" kern="1200" dirty="0">
            <a:solidFill>
              <a:schemeClr val="bg1"/>
            </a:solidFill>
          </a:endParaRPr>
        </a:p>
        <a:p>
          <a:pPr marL="171450" lvl="1" indent="-171450" algn="l" defTabSz="800100">
            <a:lnSpc>
              <a:spcPct val="90000"/>
            </a:lnSpc>
            <a:spcBef>
              <a:spcPct val="0"/>
            </a:spcBef>
            <a:spcAft>
              <a:spcPct val="15000"/>
            </a:spcAft>
            <a:buNone/>
          </a:pPr>
          <a:endParaRPr lang="es-HN" sz="1800" i="0" kern="1200" dirty="0">
            <a:solidFill>
              <a:schemeClr val="bg1"/>
            </a:solidFill>
          </a:endParaRPr>
        </a:p>
        <a:p>
          <a:pPr marL="171450" lvl="1" indent="-171450" algn="l" defTabSz="800100">
            <a:lnSpc>
              <a:spcPct val="90000"/>
            </a:lnSpc>
            <a:spcBef>
              <a:spcPct val="0"/>
            </a:spcBef>
            <a:spcAft>
              <a:spcPct val="15000"/>
            </a:spcAft>
            <a:buNone/>
          </a:pPr>
          <a:endParaRPr lang="es-HN" sz="1800" i="0" kern="1200" dirty="0">
            <a:solidFill>
              <a:schemeClr val="bg1"/>
            </a:solidFill>
          </a:endParaRPr>
        </a:p>
        <a:p>
          <a:pPr marL="171450" lvl="1" indent="-171450" algn="l" defTabSz="800100">
            <a:lnSpc>
              <a:spcPct val="90000"/>
            </a:lnSpc>
            <a:spcBef>
              <a:spcPct val="0"/>
            </a:spcBef>
            <a:spcAft>
              <a:spcPct val="15000"/>
            </a:spcAft>
            <a:buNone/>
          </a:pPr>
          <a:endParaRPr lang="es-HN" sz="1800" i="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dsp:txBody>
      <dsp:txXfrm>
        <a:off x="1309546" y="1303369"/>
        <a:ext cx="7244951" cy="4644257"/>
      </dsp:txXfrm>
    </dsp:sp>
    <dsp:sp modelId="{D58CB33F-344A-48F5-BA08-A919C99B26B4}">
      <dsp:nvSpPr>
        <dsp:cNvPr id="0" name=""/>
        <dsp:cNvSpPr/>
      </dsp:nvSpPr>
      <dsp:spPr>
        <a:xfrm>
          <a:off x="350961" y="0"/>
          <a:ext cx="1964878" cy="196487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CBFD7-BBAA-4988-B981-F9BED641671C}">
      <dsp:nvSpPr>
        <dsp:cNvPr id="0" name=""/>
        <dsp:cNvSpPr/>
      </dsp:nvSpPr>
      <dsp:spPr>
        <a:xfrm>
          <a:off x="2606751" y="1279904"/>
          <a:ext cx="1368700" cy="460413"/>
        </a:xfrm>
        <a:custGeom>
          <a:avLst/>
          <a:gdLst/>
          <a:ahLst/>
          <a:cxnLst/>
          <a:rect l="0" t="0" r="0" b="0"/>
          <a:pathLst>
            <a:path>
              <a:moveTo>
                <a:pt x="0" y="0"/>
              </a:moveTo>
              <a:lnTo>
                <a:pt x="0" y="230206"/>
              </a:lnTo>
              <a:lnTo>
                <a:pt x="1368700" y="230206"/>
              </a:lnTo>
              <a:lnTo>
                <a:pt x="1368700" y="4604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FF035F-EFA0-43AA-99F9-F95F85DFDF41}">
      <dsp:nvSpPr>
        <dsp:cNvPr id="0" name=""/>
        <dsp:cNvSpPr/>
      </dsp:nvSpPr>
      <dsp:spPr>
        <a:xfrm>
          <a:off x="1140925" y="1279904"/>
          <a:ext cx="1465825" cy="460413"/>
        </a:xfrm>
        <a:custGeom>
          <a:avLst/>
          <a:gdLst/>
          <a:ahLst/>
          <a:cxnLst/>
          <a:rect l="0" t="0" r="0" b="0"/>
          <a:pathLst>
            <a:path>
              <a:moveTo>
                <a:pt x="1465825" y="0"/>
              </a:moveTo>
              <a:lnTo>
                <a:pt x="1465825" y="230206"/>
              </a:lnTo>
              <a:lnTo>
                <a:pt x="0" y="230206"/>
              </a:lnTo>
              <a:lnTo>
                <a:pt x="0" y="4604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A13348-276D-48F1-ADF8-C9F244AA76D3}">
      <dsp:nvSpPr>
        <dsp:cNvPr id="0" name=""/>
        <dsp:cNvSpPr/>
      </dsp:nvSpPr>
      <dsp:spPr>
        <a:xfrm>
          <a:off x="1386863" y="183681"/>
          <a:ext cx="2439775" cy="1096223"/>
        </a:xfrm>
        <a:prstGeom prst="rect">
          <a:avLst/>
        </a:prstGeom>
        <a:solidFill>
          <a:schemeClr val="bg1"/>
        </a:solidFill>
        <a:ln w="12700" cap="flat" cmpd="sng" algn="ctr">
          <a:solidFill>
            <a:schemeClr val="accent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HN" sz="1600" b="1" kern="1200" dirty="0">
              <a:solidFill>
                <a:srgbClr val="0070C0"/>
              </a:solidFill>
            </a:rPr>
            <a:t>Tiempo real que la</a:t>
          </a:r>
        </a:p>
        <a:p>
          <a:pPr marL="0" lvl="0" indent="0" algn="ctr" defTabSz="711200">
            <a:lnSpc>
              <a:spcPct val="90000"/>
            </a:lnSpc>
            <a:spcBef>
              <a:spcPct val="0"/>
            </a:spcBef>
            <a:spcAft>
              <a:spcPct val="35000"/>
            </a:spcAft>
            <a:buNone/>
          </a:pPr>
          <a:r>
            <a:rPr lang="es-HN" sz="1600" b="1" kern="1200" dirty="0">
              <a:solidFill>
                <a:srgbClr val="0070C0"/>
              </a:solidFill>
            </a:rPr>
            <a:t>CPU emplea en computar</a:t>
          </a:r>
        </a:p>
        <a:p>
          <a:pPr marL="0" lvl="0" indent="0" algn="ctr" defTabSz="711200">
            <a:lnSpc>
              <a:spcPct val="90000"/>
            </a:lnSpc>
            <a:spcBef>
              <a:spcPct val="0"/>
            </a:spcBef>
            <a:spcAft>
              <a:spcPct val="35000"/>
            </a:spcAft>
            <a:buNone/>
          </a:pPr>
          <a:r>
            <a:rPr lang="es-HN" sz="1600" b="1" kern="1200" dirty="0">
              <a:solidFill>
                <a:srgbClr val="0070C0"/>
              </a:solidFill>
            </a:rPr>
            <a:t>una tarea específica.</a:t>
          </a:r>
        </a:p>
      </dsp:txBody>
      <dsp:txXfrm>
        <a:off x="1386863" y="183681"/>
        <a:ext cx="2439775" cy="1096223"/>
      </dsp:txXfrm>
    </dsp:sp>
    <dsp:sp modelId="{92E7FF24-5986-4B29-AAD2-6399245F2983}">
      <dsp:nvSpPr>
        <dsp:cNvPr id="0" name=""/>
        <dsp:cNvSpPr/>
      </dsp:nvSpPr>
      <dsp:spPr>
        <a:xfrm>
          <a:off x="2432" y="1740318"/>
          <a:ext cx="2276986" cy="1420200"/>
        </a:xfrm>
        <a:prstGeom prst="rect">
          <a:avLst/>
        </a:prstGeom>
        <a:solidFill>
          <a:schemeClr val="bg1"/>
        </a:solidFill>
        <a:ln w="12700" cap="flat" cmpd="sng" algn="ctr">
          <a:solidFill>
            <a:schemeClr val="accent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HN" sz="1600" b="1" kern="1200" dirty="0">
              <a:solidFill>
                <a:srgbClr val="0070C0"/>
              </a:solidFill>
            </a:rPr>
            <a:t>Tiempo de CPU</a:t>
          </a:r>
        </a:p>
        <a:p>
          <a:pPr marL="0" lvl="0" indent="0" algn="ctr" defTabSz="711200">
            <a:lnSpc>
              <a:spcPct val="90000"/>
            </a:lnSpc>
            <a:spcBef>
              <a:spcPct val="0"/>
            </a:spcBef>
            <a:spcAft>
              <a:spcPct val="35000"/>
            </a:spcAft>
            <a:buNone/>
          </a:pPr>
          <a:r>
            <a:rPr lang="es-HN" sz="1600" b="1" kern="1200" dirty="0">
              <a:solidFill>
                <a:srgbClr val="0070C0"/>
              </a:solidFill>
            </a:rPr>
            <a:t>empleado en el propio</a:t>
          </a:r>
        </a:p>
        <a:p>
          <a:pPr marL="0" lvl="0" indent="0" algn="ctr" defTabSz="711200">
            <a:lnSpc>
              <a:spcPct val="90000"/>
            </a:lnSpc>
            <a:spcBef>
              <a:spcPct val="0"/>
            </a:spcBef>
            <a:spcAft>
              <a:spcPct val="35000"/>
            </a:spcAft>
            <a:buNone/>
          </a:pPr>
          <a:r>
            <a:rPr lang="es-HN" sz="1600" b="1" kern="1200" dirty="0">
              <a:solidFill>
                <a:srgbClr val="0070C0"/>
              </a:solidFill>
            </a:rPr>
            <a:t>programa.</a:t>
          </a:r>
        </a:p>
      </dsp:txBody>
      <dsp:txXfrm>
        <a:off x="2432" y="1740318"/>
        <a:ext cx="2276986" cy="1420200"/>
      </dsp:txXfrm>
    </dsp:sp>
    <dsp:sp modelId="{CD914733-580B-4A26-AC69-856640917C8E}">
      <dsp:nvSpPr>
        <dsp:cNvPr id="0" name=""/>
        <dsp:cNvSpPr/>
      </dsp:nvSpPr>
      <dsp:spPr>
        <a:xfrm>
          <a:off x="2739832" y="1740318"/>
          <a:ext cx="2471237" cy="1404294"/>
        </a:xfrm>
        <a:prstGeom prst="rect">
          <a:avLst/>
        </a:prstGeom>
        <a:solidFill>
          <a:schemeClr val="bg1"/>
        </a:solidFill>
        <a:ln w="12700" cap="flat" cmpd="sng" algn="ctr">
          <a:solidFill>
            <a:schemeClr val="accent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ct val="35000"/>
            </a:spcAft>
            <a:buNone/>
          </a:pPr>
          <a:r>
            <a:rPr lang="es-HN" sz="1600" b="1" kern="1200" dirty="0">
              <a:solidFill>
                <a:srgbClr val="0070C0"/>
              </a:solidFill>
            </a:rPr>
            <a:t>Es el tiempo que la</a:t>
          </a:r>
        </a:p>
        <a:p>
          <a:pPr marL="0" lvl="0" indent="0" algn="ctr" defTabSz="711200">
            <a:lnSpc>
              <a:spcPct val="100000"/>
            </a:lnSpc>
            <a:spcBef>
              <a:spcPct val="0"/>
            </a:spcBef>
            <a:spcAft>
              <a:spcPct val="35000"/>
            </a:spcAft>
            <a:buNone/>
          </a:pPr>
          <a:r>
            <a:rPr lang="es-HN" sz="1600" b="1" kern="1200" dirty="0">
              <a:solidFill>
                <a:srgbClr val="0070C0"/>
              </a:solidFill>
            </a:rPr>
            <a:t>CPU emplea en realizar</a:t>
          </a:r>
        </a:p>
        <a:p>
          <a:pPr marL="0" lvl="0" indent="0" algn="ctr" defTabSz="711200">
            <a:lnSpc>
              <a:spcPct val="100000"/>
            </a:lnSpc>
            <a:spcBef>
              <a:spcPct val="0"/>
            </a:spcBef>
            <a:spcAft>
              <a:spcPct val="35000"/>
            </a:spcAft>
            <a:buNone/>
          </a:pPr>
          <a:r>
            <a:rPr lang="es-HN" sz="1600" b="1" kern="1200" dirty="0">
              <a:solidFill>
                <a:srgbClr val="0070C0"/>
              </a:solidFill>
            </a:rPr>
            <a:t>tareas del sistema operativo</a:t>
          </a:r>
        </a:p>
        <a:p>
          <a:pPr marL="0" lvl="0" indent="0" algn="ctr" defTabSz="711200">
            <a:lnSpc>
              <a:spcPct val="100000"/>
            </a:lnSpc>
            <a:spcBef>
              <a:spcPct val="0"/>
            </a:spcBef>
            <a:spcAft>
              <a:spcPct val="35000"/>
            </a:spcAft>
            <a:buNone/>
          </a:pPr>
          <a:r>
            <a:rPr lang="es-HN" sz="1600" b="1" kern="1200" dirty="0">
              <a:solidFill>
                <a:srgbClr val="0070C0"/>
              </a:solidFill>
            </a:rPr>
            <a:t>para el programa.</a:t>
          </a:r>
        </a:p>
      </dsp:txBody>
      <dsp:txXfrm>
        <a:off x="2739832" y="1740318"/>
        <a:ext cx="2471237" cy="14042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4A4D6-1412-4C4C-8C33-928294CEF200}">
      <dsp:nvSpPr>
        <dsp:cNvPr id="0" name=""/>
        <dsp:cNvSpPr/>
      </dsp:nvSpPr>
      <dsp:spPr>
        <a:xfrm rot="16200000">
          <a:off x="-1234541" y="2723371"/>
          <a:ext cx="4035390" cy="853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52863" bIns="0" numCol="1" spcCol="1270" anchor="t" anchorCtr="0">
          <a:noAutofit/>
        </a:bodyPr>
        <a:lstStyle/>
        <a:p>
          <a:pPr marL="0" lvl="0" indent="0" algn="r" defTabSz="1111250">
            <a:lnSpc>
              <a:spcPct val="90000"/>
            </a:lnSpc>
            <a:spcBef>
              <a:spcPct val="0"/>
            </a:spcBef>
            <a:spcAft>
              <a:spcPct val="35000"/>
            </a:spcAft>
            <a:buNone/>
          </a:pPr>
          <a:endParaRPr lang="es-ES" sz="2500" kern="1200" dirty="0"/>
        </a:p>
        <a:p>
          <a:pPr marL="0" lvl="0" indent="0" algn="r" defTabSz="1111250">
            <a:lnSpc>
              <a:spcPct val="90000"/>
            </a:lnSpc>
            <a:spcBef>
              <a:spcPct val="0"/>
            </a:spcBef>
            <a:spcAft>
              <a:spcPct val="35000"/>
            </a:spcAft>
            <a:buNone/>
          </a:pPr>
          <a:endParaRPr lang="es-HN" sz="2500" kern="1200" dirty="0"/>
        </a:p>
      </dsp:txBody>
      <dsp:txXfrm>
        <a:off x="-1234541" y="2723371"/>
        <a:ext cx="4035390" cy="853640"/>
      </dsp:txXfrm>
    </dsp:sp>
    <dsp:sp modelId="{4C8A6519-578A-4CC7-8E78-091B50D2E526}">
      <dsp:nvSpPr>
        <dsp:cNvPr id="0" name=""/>
        <dsp:cNvSpPr/>
      </dsp:nvSpPr>
      <dsp:spPr>
        <a:xfrm>
          <a:off x="1209974" y="1132496"/>
          <a:ext cx="6669307" cy="40353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52863" rIns="135128" bIns="135128" numCol="1" spcCol="1270" anchor="t" anchorCtr="0">
          <a:noAutofit/>
        </a:bodyPr>
        <a:lstStyle/>
        <a:p>
          <a:pPr marL="171450" lvl="1" indent="-171450" algn="l" defTabSz="844550">
            <a:lnSpc>
              <a:spcPct val="90000"/>
            </a:lnSpc>
            <a:spcBef>
              <a:spcPct val="0"/>
            </a:spcBef>
            <a:spcAft>
              <a:spcPct val="15000"/>
            </a:spcAft>
            <a:buChar char="•"/>
          </a:pPr>
          <a:r>
            <a:rPr lang="es-ES" sz="1900" kern="1200" dirty="0"/>
            <a:t>Podemos medir el tiempo de ejecución de la CPU ejecutando el programa y el tiempo de ciclo de reloj generalmente se publica como parte de la documentación de una computadora. </a:t>
          </a:r>
          <a:endParaRPr lang="es-HN" sz="1900" kern="1200" dirty="0"/>
        </a:p>
        <a:p>
          <a:pPr marL="171450" lvl="1" indent="-171450" algn="l" defTabSz="844550">
            <a:lnSpc>
              <a:spcPct val="90000"/>
            </a:lnSpc>
            <a:spcBef>
              <a:spcPct val="0"/>
            </a:spcBef>
            <a:spcAft>
              <a:spcPct val="15000"/>
            </a:spcAft>
            <a:buChar char="•"/>
          </a:pPr>
          <a:r>
            <a:rPr lang="es-ES" sz="1900" kern="1200" dirty="0"/>
            <a:t>El número de instrucciones y el CPI pueden ser más difíciles de obtener. Por supuesto, si sabemos la velocidad del reloj y el tiempo de ejecución de la CPU, solo necesitamos uno de los recuentos de instrucciones o el CPI para determinar el otro.</a:t>
          </a:r>
          <a:endParaRPr lang="es-HN" sz="1900" kern="1200" dirty="0"/>
        </a:p>
        <a:p>
          <a:pPr marL="171450" lvl="1" indent="-171450" algn="l" defTabSz="844550">
            <a:lnSpc>
              <a:spcPct val="90000"/>
            </a:lnSpc>
            <a:spcBef>
              <a:spcPct val="0"/>
            </a:spcBef>
            <a:spcAft>
              <a:spcPct val="15000"/>
            </a:spcAft>
            <a:buChar char="•"/>
          </a:pPr>
          <a:r>
            <a:rPr lang="es-ES" sz="1900" kern="1200" dirty="0"/>
            <a:t>Podemos medir el número de instrucciones usando herramientas de software que perfilan la ejecución o mediante el uso de un simulador de la arquitectura. </a:t>
          </a:r>
          <a:endParaRPr lang="es-HN" sz="1900" kern="1200" dirty="0"/>
        </a:p>
        <a:p>
          <a:pPr marL="171450" lvl="1" indent="-171450" algn="l" defTabSz="844550">
            <a:lnSpc>
              <a:spcPct val="90000"/>
            </a:lnSpc>
            <a:spcBef>
              <a:spcPct val="0"/>
            </a:spcBef>
            <a:spcAft>
              <a:spcPct val="15000"/>
            </a:spcAft>
            <a:buChar char="•"/>
          </a:pPr>
          <a:r>
            <a:rPr lang="es-HN" sz="1900" kern="1200" dirty="0"/>
            <a:t>Alternativamente, podemos usar contadores de hardware.</a:t>
          </a:r>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dsp:txBody>
      <dsp:txXfrm>
        <a:off x="1209974" y="1132496"/>
        <a:ext cx="6669307" cy="4035390"/>
      </dsp:txXfrm>
    </dsp:sp>
    <dsp:sp modelId="{F1C9603F-0C93-461C-B2D4-A2F087154718}">
      <dsp:nvSpPr>
        <dsp:cNvPr id="0" name=""/>
        <dsp:cNvSpPr/>
      </dsp:nvSpPr>
      <dsp:spPr>
        <a:xfrm>
          <a:off x="356334" y="5690"/>
          <a:ext cx="1707280" cy="170728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558843" y="2924505"/>
          <a:ext cx="4333424" cy="91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08466" bIns="0" numCol="1" spcCol="1270" anchor="t" anchorCtr="0">
          <a:noAutofit/>
        </a:bodyPr>
        <a:lstStyle/>
        <a:p>
          <a:pPr marL="0" lvl="0" indent="0" algn="r" defTabSz="1200150">
            <a:lnSpc>
              <a:spcPct val="90000"/>
            </a:lnSpc>
            <a:spcBef>
              <a:spcPct val="0"/>
            </a:spcBef>
            <a:spcAft>
              <a:spcPct val="35000"/>
            </a:spcAft>
            <a:buNone/>
          </a:pPr>
          <a:endParaRPr lang="es-ES" sz="2700" kern="1200" dirty="0"/>
        </a:p>
        <a:p>
          <a:pPr marL="0" lvl="0" indent="0" algn="r" defTabSz="1200150">
            <a:lnSpc>
              <a:spcPct val="90000"/>
            </a:lnSpc>
            <a:spcBef>
              <a:spcPct val="0"/>
            </a:spcBef>
            <a:spcAft>
              <a:spcPct val="35000"/>
            </a:spcAft>
            <a:buNone/>
          </a:pPr>
          <a:endParaRPr lang="es-HN" sz="2700" kern="1200" dirty="0"/>
        </a:p>
      </dsp:txBody>
      <dsp:txXfrm>
        <a:off x="-1558843" y="2924505"/>
        <a:ext cx="4333424" cy="916685"/>
      </dsp:txXfrm>
    </dsp:sp>
    <dsp:sp modelId="{3B54DB11-97FF-4F65-97EF-4E2AD5771674}">
      <dsp:nvSpPr>
        <dsp:cNvPr id="0" name=""/>
        <dsp:cNvSpPr/>
      </dsp:nvSpPr>
      <dsp:spPr>
        <a:xfrm>
          <a:off x="1066211" y="1216136"/>
          <a:ext cx="6889171" cy="43334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08466"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Los MIPS dependen del repertorio de instrucciones, por lo que resulta un parámetro difícil de utilizar para comparar máquinas con diferente repertorio.</a:t>
          </a:r>
          <a:endParaRPr lang="es-HN" sz="2000" kern="1200" dirty="0"/>
        </a:p>
        <a:p>
          <a:pPr marL="228600" lvl="1" indent="-228600" algn="l" defTabSz="889000">
            <a:lnSpc>
              <a:spcPct val="90000"/>
            </a:lnSpc>
            <a:spcBef>
              <a:spcPct val="0"/>
            </a:spcBef>
            <a:spcAft>
              <a:spcPct val="15000"/>
            </a:spcAft>
            <a:buChar char="•"/>
          </a:pPr>
          <a:r>
            <a:rPr lang="es-ES" sz="2000" kern="1200" dirty="0"/>
            <a:t>Varían entre programas ejecutados en el mismo computador.</a:t>
          </a:r>
          <a:endParaRPr lang="es-HN" sz="2000" kern="1200" dirty="0"/>
        </a:p>
        <a:p>
          <a:pPr marL="228600" lvl="1" indent="-228600" algn="l" defTabSz="889000">
            <a:lnSpc>
              <a:spcPct val="90000"/>
            </a:lnSpc>
            <a:spcBef>
              <a:spcPct val="0"/>
            </a:spcBef>
            <a:spcAft>
              <a:spcPct val="15000"/>
            </a:spcAft>
            <a:buChar char="•"/>
          </a:pPr>
          <a:r>
            <a:rPr lang="es-ES" sz="2000" kern="1200" dirty="0"/>
            <a:t>Pueden variar inversamente al rendimiento, como ocurre en máquinas con hardware especial para punto flotante, que emplean menor tiempo que las que no disponen de este hardware y por tanto tienen mejor rendimiento. Sin embargo presentan un menor valor de los MIPS porque ejecutan menor número de instrucciones. </a:t>
          </a:r>
          <a:endParaRPr lang="es-HN" sz="2000" kern="1200" dirty="0"/>
        </a:p>
      </dsp:txBody>
      <dsp:txXfrm>
        <a:off x="1066211" y="1216136"/>
        <a:ext cx="6889171" cy="4333424"/>
      </dsp:txXfrm>
    </dsp:sp>
    <dsp:sp modelId="{2B4F05B9-0C0D-4B7D-ABF4-F5AE4DCD37F0}">
      <dsp:nvSpPr>
        <dsp:cNvPr id="0" name=""/>
        <dsp:cNvSpPr/>
      </dsp:nvSpPr>
      <dsp:spPr>
        <a:xfrm>
          <a:off x="149525" y="6111"/>
          <a:ext cx="1833371" cy="183337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5000" r="-4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749481" y="3267414"/>
          <a:ext cx="4841533" cy="1024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3261"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749481" y="3267414"/>
        <a:ext cx="4841533" cy="1024170"/>
      </dsp:txXfrm>
    </dsp:sp>
    <dsp:sp modelId="{3B54DB11-97FF-4F65-97EF-4E2AD5771674}">
      <dsp:nvSpPr>
        <dsp:cNvPr id="0" name=""/>
        <dsp:cNvSpPr/>
      </dsp:nvSpPr>
      <dsp:spPr>
        <a:xfrm>
          <a:off x="1183370" y="1358732"/>
          <a:ext cx="7607899" cy="48415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903261" rIns="142240" bIns="142240" numCol="1" spcCol="1270" anchor="t" anchorCtr="0">
          <a:noAutofit/>
        </a:bodyPr>
        <a:lstStyle/>
        <a:p>
          <a:pPr marL="228600" lvl="1" indent="-228600" algn="ctr" defTabSz="889000">
            <a:lnSpc>
              <a:spcPct val="90000"/>
            </a:lnSpc>
            <a:spcBef>
              <a:spcPct val="0"/>
            </a:spcBef>
            <a:spcAft>
              <a:spcPct val="15000"/>
            </a:spcAft>
            <a:buNone/>
          </a:pPr>
          <a:r>
            <a:rPr lang="es-ES" sz="2000" kern="1200" dirty="0"/>
            <a:t>Miden cuantas veces más tarda en ejecutarse un programa en la máquina a medir que en una de referencia, que por definición tiene un MIPS (VAX-11/780).</a:t>
          </a:r>
          <a:endParaRPr lang="es-HN" sz="2000" kern="1200" dirty="0"/>
        </a:p>
      </dsp:txBody>
      <dsp:txXfrm>
        <a:off x="1183370" y="1358732"/>
        <a:ext cx="7607899" cy="4841533"/>
      </dsp:txXfrm>
    </dsp:sp>
    <dsp:sp modelId="{2B4F05B9-0C0D-4B7D-ABF4-F5AE4DCD37F0}">
      <dsp:nvSpPr>
        <dsp:cNvPr id="0" name=""/>
        <dsp:cNvSpPr/>
      </dsp:nvSpPr>
      <dsp:spPr>
        <a:xfrm>
          <a:off x="159199" y="6827"/>
          <a:ext cx="2048341" cy="20483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749481" y="3267414"/>
          <a:ext cx="4841533" cy="1024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3261"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749481" y="3267414"/>
        <a:ext cx="4841533" cy="1024170"/>
      </dsp:txXfrm>
    </dsp:sp>
    <dsp:sp modelId="{3B54DB11-97FF-4F65-97EF-4E2AD5771674}">
      <dsp:nvSpPr>
        <dsp:cNvPr id="0" name=""/>
        <dsp:cNvSpPr/>
      </dsp:nvSpPr>
      <dsp:spPr>
        <a:xfrm>
          <a:off x="1183370" y="1358732"/>
          <a:ext cx="7607899" cy="48415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903261" rIns="142240" bIns="142240" numCol="1" spcCol="1270" anchor="t" anchorCtr="0">
          <a:noAutofit/>
        </a:bodyPr>
        <a:lstStyle/>
        <a:p>
          <a:pPr marL="228600" lvl="1" indent="-228600" algn="ctr" defTabSz="889000">
            <a:lnSpc>
              <a:spcPct val="90000"/>
            </a:lnSpc>
            <a:spcBef>
              <a:spcPct val="0"/>
            </a:spcBef>
            <a:spcAft>
              <a:spcPct val="15000"/>
            </a:spcAft>
            <a:buNone/>
          </a:pPr>
          <a:r>
            <a:rPr lang="es-ES" sz="2000" kern="1200" dirty="0"/>
            <a:t>Otra medida de rendimiento común trata solo con instrucciones de punto flotante. Estos son comunes en muchas aplicaciones científicas y de juegos. Punto flotante el rendimiento se expresa en millones de operaciones de coma flotante por segundo</a:t>
          </a:r>
          <a:endParaRPr lang="es-HN" sz="2000" kern="1200" dirty="0"/>
        </a:p>
        <a:p>
          <a:pPr marL="228600" lvl="1" indent="-228600" algn="ctr" defTabSz="889000">
            <a:lnSpc>
              <a:spcPct val="90000"/>
            </a:lnSpc>
            <a:spcBef>
              <a:spcPct val="0"/>
            </a:spcBef>
            <a:spcAft>
              <a:spcPct val="15000"/>
            </a:spcAft>
            <a:buNone/>
          </a:pPr>
          <a:r>
            <a:rPr lang="es-ES" sz="2000" kern="1200" dirty="0"/>
            <a:t>(MFLOPS), definido de la siguiente manera:</a:t>
          </a:r>
          <a:endParaRPr lang="es-HN" sz="2000" kern="1200" dirty="0"/>
        </a:p>
      </dsp:txBody>
      <dsp:txXfrm>
        <a:off x="1183370" y="1358732"/>
        <a:ext cx="7607899" cy="4841533"/>
      </dsp:txXfrm>
    </dsp:sp>
    <dsp:sp modelId="{2B4F05B9-0C0D-4B7D-ABF4-F5AE4DCD37F0}">
      <dsp:nvSpPr>
        <dsp:cNvPr id="0" name=""/>
        <dsp:cNvSpPr/>
      </dsp:nvSpPr>
      <dsp:spPr>
        <a:xfrm>
          <a:off x="159199" y="6827"/>
          <a:ext cx="2048341" cy="204834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610578" y="3267414"/>
          <a:ext cx="4841533" cy="1024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3261"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610578" y="3267414"/>
        <a:ext cx="4841533" cy="1024170"/>
      </dsp:txXfrm>
    </dsp:sp>
    <dsp:sp modelId="{3B54DB11-97FF-4F65-97EF-4E2AD5771674}">
      <dsp:nvSpPr>
        <dsp:cNvPr id="0" name=""/>
        <dsp:cNvSpPr/>
      </dsp:nvSpPr>
      <dsp:spPr>
        <a:xfrm>
          <a:off x="1322273" y="1358732"/>
          <a:ext cx="7330094" cy="48415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903261" rIns="156464" bIns="156464" numCol="1" spcCol="1270" anchor="t" anchorCtr="0">
          <a:noAutofit/>
        </a:bodyPr>
        <a:lstStyle/>
        <a:p>
          <a:pPr marL="228600" lvl="1" indent="-228600" algn="ctr" defTabSz="977900">
            <a:lnSpc>
              <a:spcPct val="90000"/>
            </a:lnSpc>
            <a:spcBef>
              <a:spcPct val="0"/>
            </a:spcBef>
            <a:spcAft>
              <a:spcPct val="15000"/>
            </a:spcAft>
            <a:buNone/>
          </a:pPr>
          <a:r>
            <a:rPr lang="es-ES" sz="2200" kern="1200" dirty="0"/>
            <a:t>Al evaluar algún aspecto del rendimiento del sistema informático, a menudo se da el caso de que un solo número, como el tiempo de ejecución o la memoria consumida, se utiliza para caracterizar rendimiento y comparar sistemas. En la mayoría de las evaluaciones de rendimiento de computadores se mide el tiempo que tarda en ejecutar diversos programas y después se calcula el valor medio (media). Hay tres tipos de media:</a:t>
          </a:r>
          <a:endParaRPr lang="es-HN" sz="2200" kern="1200" dirty="0"/>
        </a:p>
        <a:p>
          <a:pPr marL="228600" lvl="1" indent="-228600" algn="ctr" defTabSz="977900">
            <a:lnSpc>
              <a:spcPct val="90000"/>
            </a:lnSpc>
            <a:spcBef>
              <a:spcPct val="0"/>
            </a:spcBef>
            <a:spcAft>
              <a:spcPct val="15000"/>
            </a:spcAft>
            <a:buNone/>
          </a:pPr>
          <a:endParaRPr lang="es-HN" sz="2200" kern="1200" dirty="0"/>
        </a:p>
        <a:p>
          <a:pPr marL="228600" lvl="1" indent="-228600" algn="l" defTabSz="977900">
            <a:lnSpc>
              <a:spcPct val="90000"/>
            </a:lnSpc>
            <a:spcBef>
              <a:spcPct val="0"/>
            </a:spcBef>
            <a:spcAft>
              <a:spcPct val="15000"/>
            </a:spcAft>
            <a:buFont typeface="Arial" panose="020B0604020202020204" pitchFamily="34" charset="0"/>
            <a:buChar char="•"/>
          </a:pPr>
          <a:r>
            <a:rPr lang="es-ES" sz="2200" kern="1200" dirty="0"/>
            <a:t>Media Aritmética</a:t>
          </a:r>
          <a:endParaRPr lang="es-HN" sz="2200" kern="1200" dirty="0"/>
        </a:p>
        <a:p>
          <a:pPr marL="228600" lvl="1" indent="-228600" algn="l" defTabSz="977900">
            <a:lnSpc>
              <a:spcPct val="90000"/>
            </a:lnSpc>
            <a:spcBef>
              <a:spcPct val="0"/>
            </a:spcBef>
            <a:spcAft>
              <a:spcPct val="15000"/>
            </a:spcAft>
            <a:buFont typeface="Arial" panose="020B0604020202020204" pitchFamily="34" charset="0"/>
            <a:buChar char="•"/>
          </a:pPr>
          <a:r>
            <a:rPr lang="es-ES" sz="2200" kern="1200" dirty="0"/>
            <a:t>Media Geométrica</a:t>
          </a:r>
          <a:endParaRPr lang="es-HN" sz="2200" kern="1200" dirty="0"/>
        </a:p>
        <a:p>
          <a:pPr marL="228600" lvl="1" indent="-228600" algn="l" defTabSz="977900">
            <a:lnSpc>
              <a:spcPct val="90000"/>
            </a:lnSpc>
            <a:spcBef>
              <a:spcPct val="0"/>
            </a:spcBef>
            <a:spcAft>
              <a:spcPct val="15000"/>
            </a:spcAft>
            <a:buFont typeface="Arial" panose="020B0604020202020204" pitchFamily="34" charset="0"/>
            <a:buChar char="•"/>
          </a:pPr>
          <a:r>
            <a:rPr lang="es-ES" sz="2200" kern="1200" dirty="0"/>
            <a:t>Media Harmónica</a:t>
          </a:r>
          <a:endParaRPr lang="es-HN" sz="2200" kern="1200" dirty="0"/>
        </a:p>
        <a:p>
          <a:pPr marL="228600" lvl="1" indent="-228600" algn="ctr" defTabSz="977900">
            <a:lnSpc>
              <a:spcPct val="90000"/>
            </a:lnSpc>
            <a:spcBef>
              <a:spcPct val="0"/>
            </a:spcBef>
            <a:spcAft>
              <a:spcPct val="15000"/>
            </a:spcAft>
            <a:buNone/>
          </a:pPr>
          <a:endParaRPr lang="es-HN" sz="2200" kern="1200" dirty="0"/>
        </a:p>
        <a:p>
          <a:pPr marL="228600" lvl="1" indent="-228600" algn="ctr" defTabSz="977900">
            <a:lnSpc>
              <a:spcPct val="90000"/>
            </a:lnSpc>
            <a:spcBef>
              <a:spcPct val="0"/>
            </a:spcBef>
            <a:spcAft>
              <a:spcPct val="15000"/>
            </a:spcAft>
            <a:buNone/>
          </a:pPr>
          <a:r>
            <a:rPr lang="es-ES" sz="2200" kern="1200" dirty="0"/>
            <a:t> </a:t>
          </a:r>
          <a:endParaRPr lang="es-HN" sz="2200" kern="1200" dirty="0"/>
        </a:p>
      </dsp:txBody>
      <dsp:txXfrm>
        <a:off x="1322273" y="1358732"/>
        <a:ext cx="7330094" cy="4841533"/>
      </dsp:txXfrm>
    </dsp:sp>
    <dsp:sp modelId="{2B4F05B9-0C0D-4B7D-ABF4-F5AE4DCD37F0}">
      <dsp:nvSpPr>
        <dsp:cNvPr id="0" name=""/>
        <dsp:cNvSpPr/>
      </dsp:nvSpPr>
      <dsp:spPr>
        <a:xfrm>
          <a:off x="298102" y="6827"/>
          <a:ext cx="2048341" cy="204834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8000" r="-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183649" y="2678861"/>
          <a:ext cx="3969437" cy="839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40559" bIns="0" numCol="1" spcCol="1270" anchor="t" anchorCtr="0">
          <a:noAutofit/>
        </a:bodyPr>
        <a:lstStyle/>
        <a:p>
          <a:pPr marL="0" lvl="0" indent="0" algn="r" defTabSz="1111250">
            <a:lnSpc>
              <a:spcPct val="90000"/>
            </a:lnSpc>
            <a:spcBef>
              <a:spcPct val="0"/>
            </a:spcBef>
            <a:spcAft>
              <a:spcPct val="35000"/>
            </a:spcAft>
            <a:buNone/>
          </a:pPr>
          <a:endParaRPr lang="es-ES" sz="2500" kern="1200" dirty="0"/>
        </a:p>
        <a:p>
          <a:pPr marL="0" lvl="0" indent="0" algn="r" defTabSz="1111250">
            <a:lnSpc>
              <a:spcPct val="90000"/>
            </a:lnSpc>
            <a:spcBef>
              <a:spcPct val="0"/>
            </a:spcBef>
            <a:spcAft>
              <a:spcPct val="35000"/>
            </a:spcAft>
            <a:buNone/>
          </a:pPr>
          <a:endParaRPr lang="es-HN" sz="2500" kern="1200" dirty="0"/>
        </a:p>
      </dsp:txBody>
      <dsp:txXfrm>
        <a:off x="-1183649" y="2678861"/>
        <a:ext cx="3969437" cy="839688"/>
      </dsp:txXfrm>
    </dsp:sp>
    <dsp:sp modelId="{3B54DB11-97FF-4F65-97EF-4E2AD5771674}">
      <dsp:nvSpPr>
        <dsp:cNvPr id="0" name=""/>
        <dsp:cNvSpPr/>
      </dsp:nvSpPr>
      <dsp:spPr>
        <a:xfrm>
          <a:off x="1220913" y="1113987"/>
          <a:ext cx="6719681" cy="39694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740559" rIns="156464" bIns="156464" numCol="1" spcCol="1270" anchor="t" anchorCtr="0">
          <a:noAutofit/>
        </a:bodyPr>
        <a:lstStyle/>
        <a:p>
          <a:pPr marL="228600" lvl="1" indent="-228600" algn="l" defTabSz="977900">
            <a:lnSpc>
              <a:spcPct val="90000"/>
            </a:lnSpc>
            <a:spcBef>
              <a:spcPct val="0"/>
            </a:spcBef>
            <a:spcAft>
              <a:spcPct val="15000"/>
            </a:spcAft>
            <a:buFont typeface="Arial" panose="020B0604020202020204" pitchFamily="34" charset="0"/>
            <a:buChar char="•"/>
          </a:pPr>
          <a:r>
            <a:rPr lang="es-ES" sz="2200" kern="1200" dirty="0"/>
            <a:t>Es una medida apropiada si la suma de todas las medidas es un significativo e interesante valor.</a:t>
          </a:r>
          <a:endParaRPr lang="es-HN" sz="2200" kern="1200" dirty="0"/>
        </a:p>
        <a:p>
          <a:pPr marL="228600" lvl="1" indent="-228600" algn="l" defTabSz="977900">
            <a:lnSpc>
              <a:spcPct val="90000"/>
            </a:lnSpc>
            <a:spcBef>
              <a:spcPct val="0"/>
            </a:spcBef>
            <a:spcAft>
              <a:spcPct val="15000"/>
            </a:spcAft>
            <a:buFont typeface="Arial" panose="020B0604020202020204" pitchFamily="34" charset="0"/>
            <a:buChar char="•"/>
          </a:pPr>
          <a:r>
            <a:rPr lang="es-ES" sz="2200" kern="1200" dirty="0"/>
            <a:t>Es apropiado para comparar el rendimiento del tiempo de ejecución de varios sistemas.</a:t>
          </a:r>
          <a:endParaRPr lang="es-HN" sz="2200" kern="1200" dirty="0"/>
        </a:p>
        <a:p>
          <a:pPr marL="228600" lvl="1" indent="-228600" algn="l" defTabSz="977900">
            <a:lnSpc>
              <a:spcPct val="90000"/>
            </a:lnSpc>
            <a:spcBef>
              <a:spcPct val="0"/>
            </a:spcBef>
            <a:spcAft>
              <a:spcPct val="15000"/>
            </a:spcAft>
            <a:buFont typeface="Arial" panose="020B0604020202020204" pitchFamily="34" charset="0"/>
            <a:buChar char="•"/>
          </a:pPr>
          <a:r>
            <a:rPr lang="es-ES" sz="2200" kern="1200" dirty="0"/>
            <a:t>La media aritmética utilizada para una variable basada en el tiempo (por ejemplo, segundos), como el tiempo de ejecución del programa, tiene la importante propiedad de que es directamente proporcional al tiempo total. Entonces, si el tiempo total se duplica, el valor medio se duplica.</a:t>
          </a:r>
          <a:endParaRPr lang="es-HN" sz="2200" kern="1200" dirty="0"/>
        </a:p>
        <a:p>
          <a:pPr marL="228600" lvl="1" indent="-228600" algn="l" defTabSz="977900">
            <a:lnSpc>
              <a:spcPct val="90000"/>
            </a:lnSpc>
            <a:spcBef>
              <a:spcPct val="0"/>
            </a:spcBef>
            <a:spcAft>
              <a:spcPct val="15000"/>
            </a:spcAft>
            <a:buNone/>
          </a:pPr>
          <a:r>
            <a:rPr lang="es-ES" sz="2200" kern="1200" dirty="0"/>
            <a:t>:</a:t>
          </a:r>
          <a:endParaRPr lang="es-HN" sz="2200" kern="1200" dirty="0"/>
        </a:p>
        <a:p>
          <a:pPr marL="228600" lvl="1" indent="-228600" algn="l" defTabSz="977900">
            <a:lnSpc>
              <a:spcPct val="90000"/>
            </a:lnSpc>
            <a:spcBef>
              <a:spcPct val="0"/>
            </a:spcBef>
            <a:spcAft>
              <a:spcPct val="15000"/>
            </a:spcAft>
            <a:buNone/>
          </a:pPr>
          <a:r>
            <a:rPr lang="es-ES" sz="2200" kern="1200" dirty="0"/>
            <a:t> </a:t>
          </a:r>
          <a:endParaRPr lang="es-HN" sz="2200" kern="1200" dirty="0"/>
        </a:p>
      </dsp:txBody>
      <dsp:txXfrm>
        <a:off x="1220913" y="1113987"/>
        <a:ext cx="6719681" cy="3969437"/>
      </dsp:txXfrm>
    </dsp:sp>
    <dsp:sp modelId="{2B4F05B9-0C0D-4B7D-ABF4-F5AE4DCD37F0}">
      <dsp:nvSpPr>
        <dsp:cNvPr id="0" name=""/>
        <dsp:cNvSpPr/>
      </dsp:nvSpPr>
      <dsp:spPr>
        <a:xfrm>
          <a:off x="381224" y="5597"/>
          <a:ext cx="1679377" cy="167937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045849" y="2514473"/>
          <a:ext cx="3725853" cy="788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95114" bIns="0" numCol="1" spcCol="1270" anchor="t" anchorCtr="0">
          <a:noAutofit/>
        </a:bodyPr>
        <a:lstStyle/>
        <a:p>
          <a:pPr marL="0" lvl="0" indent="0" algn="r" defTabSz="1022350">
            <a:lnSpc>
              <a:spcPct val="90000"/>
            </a:lnSpc>
            <a:spcBef>
              <a:spcPct val="0"/>
            </a:spcBef>
            <a:spcAft>
              <a:spcPct val="35000"/>
            </a:spcAft>
            <a:buNone/>
          </a:pPr>
          <a:endParaRPr lang="es-ES" sz="2300" kern="1200" dirty="0"/>
        </a:p>
        <a:p>
          <a:pPr marL="0" lvl="0" indent="0" algn="r" defTabSz="1022350">
            <a:lnSpc>
              <a:spcPct val="90000"/>
            </a:lnSpc>
            <a:spcBef>
              <a:spcPct val="0"/>
            </a:spcBef>
            <a:spcAft>
              <a:spcPct val="35000"/>
            </a:spcAft>
            <a:buNone/>
          </a:pPr>
          <a:endParaRPr lang="es-HN" sz="2300" kern="1200" dirty="0"/>
        </a:p>
      </dsp:txBody>
      <dsp:txXfrm>
        <a:off x="-1045849" y="2514473"/>
        <a:ext cx="3725853" cy="788161"/>
      </dsp:txXfrm>
    </dsp:sp>
    <dsp:sp modelId="{3B54DB11-97FF-4F65-97EF-4E2AD5771674}">
      <dsp:nvSpPr>
        <dsp:cNvPr id="0" name=""/>
        <dsp:cNvSpPr/>
      </dsp:nvSpPr>
      <dsp:spPr>
        <a:xfrm>
          <a:off x="1211158" y="1045627"/>
          <a:ext cx="6645470" cy="37258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695114" rIns="170688" bIns="170688" numCol="1" spcCol="1270" anchor="t" anchorCtr="0">
          <a:noAutofit/>
        </a:bodyPr>
        <a:lstStyle/>
        <a:p>
          <a:pPr marL="228600" lvl="1" indent="-228600" algn="l" defTabSz="1066800">
            <a:lnSpc>
              <a:spcPct val="90000"/>
            </a:lnSpc>
            <a:spcBef>
              <a:spcPct val="0"/>
            </a:spcBef>
            <a:spcAft>
              <a:spcPct val="15000"/>
            </a:spcAft>
            <a:buFont typeface="Arial" panose="020B0604020202020204" pitchFamily="34" charset="0"/>
            <a:buChar char="•"/>
          </a:pPr>
          <a:r>
            <a:rPr lang="es-ES" sz="2400" kern="1200" dirty="0"/>
            <a:t>Para algunas situaciones, la velocidad de ejecución de un sistema puede verse como una medida más útil del valor medio del sistema.</a:t>
          </a:r>
          <a:endParaRPr lang="es-HN" sz="2400" kern="1200" dirty="0"/>
        </a:p>
        <a:p>
          <a:pPr marL="228600" lvl="1" indent="-228600" algn="l" defTabSz="1066800">
            <a:lnSpc>
              <a:spcPct val="90000"/>
            </a:lnSpc>
            <a:spcBef>
              <a:spcPct val="0"/>
            </a:spcBef>
            <a:spcAft>
              <a:spcPct val="15000"/>
            </a:spcAft>
            <a:buFont typeface="Arial" panose="020B0604020202020204" pitchFamily="34" charset="0"/>
            <a:buChar char="•"/>
          </a:pPr>
          <a:r>
            <a:rPr lang="es-ES" sz="2400" kern="1200" dirty="0"/>
            <a:t>Esto podría ser la velocidad de ejecución de instrucciones, medido en MIPS o MFLOPS.</a:t>
          </a:r>
          <a:endParaRPr lang="es-HN" sz="2400" kern="1200" dirty="0"/>
        </a:p>
        <a:p>
          <a:pPr marL="228600" lvl="1" indent="-228600" algn="l" defTabSz="1066800">
            <a:lnSpc>
              <a:spcPct val="90000"/>
            </a:lnSpc>
            <a:spcBef>
              <a:spcPct val="0"/>
            </a:spcBef>
            <a:spcAft>
              <a:spcPct val="15000"/>
            </a:spcAft>
            <a:buFont typeface="Arial" panose="020B0604020202020204" pitchFamily="34" charset="0"/>
            <a:buChar char="•"/>
          </a:pPr>
          <a:r>
            <a:rPr lang="es-ES" sz="2400" kern="1200" dirty="0"/>
            <a:t>La media harmónica es inversamente proporcional al tiempo total de ejecución.</a:t>
          </a:r>
          <a:endParaRPr lang="es-HN" sz="2400" kern="1200" dirty="0"/>
        </a:p>
        <a:p>
          <a:pPr marL="228600" lvl="1" indent="-228600" algn="l" defTabSz="1066800">
            <a:lnSpc>
              <a:spcPct val="90000"/>
            </a:lnSpc>
            <a:spcBef>
              <a:spcPct val="0"/>
            </a:spcBef>
            <a:spcAft>
              <a:spcPct val="15000"/>
            </a:spcAft>
            <a:buFont typeface="Arial" panose="020B0604020202020204" pitchFamily="34" charset="0"/>
            <a:buChar char="•"/>
          </a:pPr>
          <a:endParaRPr lang="es-HN" sz="2400" kern="1200" dirty="0"/>
        </a:p>
        <a:p>
          <a:pPr marL="228600" lvl="1" indent="-228600" algn="l" defTabSz="1066800">
            <a:lnSpc>
              <a:spcPct val="90000"/>
            </a:lnSpc>
            <a:spcBef>
              <a:spcPct val="0"/>
            </a:spcBef>
            <a:spcAft>
              <a:spcPct val="15000"/>
            </a:spcAft>
            <a:buNone/>
          </a:pPr>
          <a:endParaRPr lang="es-HN" sz="2400" kern="1200" dirty="0"/>
        </a:p>
        <a:p>
          <a:pPr marL="228600" lvl="1" indent="-228600" algn="l" defTabSz="1066800">
            <a:lnSpc>
              <a:spcPct val="90000"/>
            </a:lnSpc>
            <a:spcBef>
              <a:spcPct val="0"/>
            </a:spcBef>
            <a:spcAft>
              <a:spcPct val="15000"/>
            </a:spcAft>
            <a:buNone/>
          </a:pPr>
          <a:r>
            <a:rPr lang="es-ES" sz="2400" kern="1200" dirty="0"/>
            <a:t> </a:t>
          </a:r>
          <a:endParaRPr lang="es-HN" sz="2400" kern="1200" dirty="0"/>
        </a:p>
      </dsp:txBody>
      <dsp:txXfrm>
        <a:off x="1211158" y="1045627"/>
        <a:ext cx="6645470" cy="3725853"/>
      </dsp:txXfrm>
    </dsp:sp>
    <dsp:sp modelId="{2B4F05B9-0C0D-4B7D-ABF4-F5AE4DCD37F0}">
      <dsp:nvSpPr>
        <dsp:cNvPr id="0" name=""/>
        <dsp:cNvSpPr/>
      </dsp:nvSpPr>
      <dsp:spPr>
        <a:xfrm>
          <a:off x="422996" y="5254"/>
          <a:ext cx="1576322" cy="157632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183649" y="2678861"/>
          <a:ext cx="3969437" cy="839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40559" bIns="0" numCol="1" spcCol="1270" anchor="t" anchorCtr="0">
          <a:noAutofit/>
        </a:bodyPr>
        <a:lstStyle/>
        <a:p>
          <a:pPr marL="0" lvl="0" indent="0" algn="r" defTabSz="1111250">
            <a:lnSpc>
              <a:spcPct val="90000"/>
            </a:lnSpc>
            <a:spcBef>
              <a:spcPct val="0"/>
            </a:spcBef>
            <a:spcAft>
              <a:spcPct val="35000"/>
            </a:spcAft>
            <a:buNone/>
          </a:pPr>
          <a:endParaRPr lang="es-ES" sz="2500" kern="1200" dirty="0"/>
        </a:p>
        <a:p>
          <a:pPr marL="0" lvl="0" indent="0" algn="r" defTabSz="1111250">
            <a:lnSpc>
              <a:spcPct val="90000"/>
            </a:lnSpc>
            <a:spcBef>
              <a:spcPct val="0"/>
            </a:spcBef>
            <a:spcAft>
              <a:spcPct val="35000"/>
            </a:spcAft>
            <a:buNone/>
          </a:pPr>
          <a:endParaRPr lang="es-HN" sz="2500" kern="1200" dirty="0"/>
        </a:p>
      </dsp:txBody>
      <dsp:txXfrm>
        <a:off x="-1183649" y="2678861"/>
        <a:ext cx="3969437" cy="839688"/>
      </dsp:txXfrm>
    </dsp:sp>
    <dsp:sp modelId="{3B54DB11-97FF-4F65-97EF-4E2AD5771674}">
      <dsp:nvSpPr>
        <dsp:cNvPr id="0" name=""/>
        <dsp:cNvSpPr/>
      </dsp:nvSpPr>
      <dsp:spPr>
        <a:xfrm>
          <a:off x="1220913" y="1113987"/>
          <a:ext cx="6719681" cy="39694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740559" rIns="142240" bIns="142240" numCol="1" spcCol="1270" anchor="t"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s-ES" sz="2000" kern="1200" dirty="0"/>
            <a:t>En primer lugar, con respecto a cambios en los valores, la GM otorga el mismo peso a todos los valores en el conjunto de datos.</a:t>
          </a:r>
          <a:endParaRPr lang="es-HN" sz="2000" kern="1200" dirty="0"/>
        </a:p>
        <a:p>
          <a:pPr marL="228600" lvl="1" indent="-228600" algn="l" defTabSz="889000">
            <a:lnSpc>
              <a:spcPct val="90000"/>
            </a:lnSpc>
            <a:spcBef>
              <a:spcPct val="0"/>
            </a:spcBef>
            <a:spcAft>
              <a:spcPct val="15000"/>
            </a:spcAft>
            <a:buFont typeface="Arial" panose="020B0604020202020204" pitchFamily="34" charset="0"/>
            <a:buChar char="•"/>
          </a:pPr>
          <a:r>
            <a:rPr lang="es-ES" sz="2000" kern="1200" dirty="0"/>
            <a:t>Para usar con tiempos de ejecución y no velocidades de ejecución.</a:t>
          </a:r>
          <a:endParaRPr lang="es-HN" sz="2000" kern="1200" dirty="0"/>
        </a:p>
        <a:p>
          <a:pPr marL="228600" lvl="1" indent="-228600" algn="l" defTabSz="889000">
            <a:lnSpc>
              <a:spcPct val="90000"/>
            </a:lnSpc>
            <a:spcBef>
              <a:spcPct val="0"/>
            </a:spcBef>
            <a:spcAft>
              <a:spcPct val="15000"/>
            </a:spcAft>
            <a:buFont typeface="Arial" panose="020B0604020202020204" pitchFamily="34" charset="0"/>
            <a:buChar char="•"/>
          </a:pPr>
          <a:r>
            <a:rPr lang="es-ES" sz="2000" kern="1200" dirty="0"/>
            <a:t>Puede haber casos en los que la AM de un conjunto de datos sea mayor que el de otro conjunto, pero la GM es más pequeño.</a:t>
          </a:r>
          <a:endParaRPr lang="es-HN" sz="2000" kern="1200" dirty="0"/>
        </a:p>
        <a:p>
          <a:pPr marL="228600" lvl="1" indent="-228600" algn="l" defTabSz="889000">
            <a:lnSpc>
              <a:spcPct val="90000"/>
            </a:lnSpc>
            <a:spcBef>
              <a:spcPct val="0"/>
            </a:spcBef>
            <a:spcAft>
              <a:spcPct val="15000"/>
            </a:spcAft>
            <a:buFont typeface="Arial" panose="020B0604020202020204" pitchFamily="34" charset="0"/>
            <a:buChar char="•"/>
          </a:pPr>
          <a:r>
            <a:rPr lang="es-ES" sz="2000" kern="1200" dirty="0"/>
            <a:t>Proporciona resultados consistentes al medir el rendimiento relativo de dos máquinas, útil para el Benchmark que están basados en análisis de comparación.</a:t>
          </a:r>
          <a:endParaRPr lang="es-HN" sz="2000" kern="1200" dirty="0"/>
        </a:p>
      </dsp:txBody>
      <dsp:txXfrm>
        <a:off x="1220913" y="1113987"/>
        <a:ext cx="6719681" cy="3969437"/>
      </dsp:txXfrm>
    </dsp:sp>
    <dsp:sp modelId="{2B4F05B9-0C0D-4B7D-ABF4-F5AE4DCD37F0}">
      <dsp:nvSpPr>
        <dsp:cNvPr id="0" name=""/>
        <dsp:cNvSpPr/>
      </dsp:nvSpPr>
      <dsp:spPr>
        <a:xfrm>
          <a:off x="381224" y="5597"/>
          <a:ext cx="1679377" cy="167937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7000" r="-2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289213" y="2645311"/>
          <a:ext cx="3919724" cy="829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31284" bIns="0" numCol="1" spcCol="1270" anchor="t" anchorCtr="0">
          <a:noAutofit/>
        </a:bodyPr>
        <a:lstStyle/>
        <a:p>
          <a:pPr marL="0" lvl="0" indent="0" algn="r" defTabSz="1066800">
            <a:lnSpc>
              <a:spcPct val="90000"/>
            </a:lnSpc>
            <a:spcBef>
              <a:spcPct val="0"/>
            </a:spcBef>
            <a:spcAft>
              <a:spcPct val="35000"/>
            </a:spcAft>
            <a:buNone/>
          </a:pPr>
          <a:endParaRPr lang="es-ES" sz="2400" kern="1200" dirty="0"/>
        </a:p>
        <a:p>
          <a:pPr marL="0" lvl="0" indent="0" algn="r" defTabSz="1066800">
            <a:lnSpc>
              <a:spcPct val="90000"/>
            </a:lnSpc>
            <a:spcBef>
              <a:spcPct val="0"/>
            </a:spcBef>
            <a:spcAft>
              <a:spcPct val="35000"/>
            </a:spcAft>
            <a:buNone/>
          </a:pPr>
          <a:endParaRPr lang="es-HN" sz="2400" kern="1200" dirty="0"/>
        </a:p>
      </dsp:txBody>
      <dsp:txXfrm>
        <a:off x="-1289213" y="2645311"/>
        <a:ext cx="3919724" cy="829172"/>
      </dsp:txXfrm>
    </dsp:sp>
    <dsp:sp modelId="{3B54DB11-97FF-4F65-97EF-4E2AD5771674}">
      <dsp:nvSpPr>
        <dsp:cNvPr id="0" name=""/>
        <dsp:cNvSpPr/>
      </dsp:nvSpPr>
      <dsp:spPr>
        <a:xfrm>
          <a:off x="1341297" y="1105563"/>
          <a:ext cx="7600683" cy="39197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31284" rIns="149352"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s-ES" sz="2100" kern="1200" dirty="0"/>
            <a:t>Debido a las diferencias en los conjuntos de instrucciones, la velocidad de ejecución de instrucciones no es un medio válido para comparar el rendimiento de diferentes arquitecturas.</a:t>
          </a:r>
          <a:endParaRPr lang="es-HN" sz="2100" kern="1200" dirty="0"/>
        </a:p>
        <a:p>
          <a:pPr marL="228600" lvl="1" indent="-228600" algn="l" defTabSz="933450">
            <a:lnSpc>
              <a:spcPct val="90000"/>
            </a:lnSpc>
            <a:spcBef>
              <a:spcPct val="0"/>
            </a:spcBef>
            <a:spcAft>
              <a:spcPct val="15000"/>
            </a:spcAft>
            <a:buFont typeface="Arial" panose="020B0604020202020204" pitchFamily="34" charset="0"/>
            <a:buChar char="•"/>
          </a:pPr>
          <a:r>
            <a:rPr lang="es-ES" sz="2100" kern="1200" dirty="0"/>
            <a:t>A principios de la década de 1990, el interés académico y de la industria se desplazó hacia la medición del rendimiento de los sistemas utilizando un conjunto de programas de referencia.</a:t>
          </a:r>
          <a:endParaRPr lang="es-HN" sz="2100" kern="1200" dirty="0"/>
        </a:p>
        <a:p>
          <a:pPr marL="228600" lvl="1" indent="-228600" algn="l" defTabSz="933450">
            <a:lnSpc>
              <a:spcPct val="90000"/>
            </a:lnSpc>
            <a:spcBef>
              <a:spcPct val="0"/>
            </a:spcBef>
            <a:spcAft>
              <a:spcPct val="15000"/>
            </a:spcAft>
            <a:buFont typeface="Arial" panose="020B0604020202020204" pitchFamily="34" charset="0"/>
            <a:buChar char="•"/>
          </a:pPr>
          <a:r>
            <a:rPr lang="es-ES" sz="2100" kern="1200" dirty="0"/>
            <a:t>El mismo conjunto de programas se puede ejecutar en diferentes máquinas y los tiempos de ejecución pueden ser comparados.</a:t>
          </a:r>
          <a:endParaRPr lang="es-HN" sz="2100" kern="1200" dirty="0"/>
        </a:p>
        <a:p>
          <a:pPr marL="228600" lvl="1" indent="-228600" algn="l" defTabSz="933450">
            <a:lnSpc>
              <a:spcPct val="90000"/>
            </a:lnSpc>
            <a:spcBef>
              <a:spcPct val="0"/>
            </a:spcBef>
            <a:spcAft>
              <a:spcPct val="15000"/>
            </a:spcAft>
            <a:buFont typeface="Arial" panose="020B0604020202020204" pitchFamily="34" charset="0"/>
            <a:buChar char="•"/>
          </a:pPr>
          <a:endParaRPr lang="es-HN" sz="2100" kern="1200" dirty="0"/>
        </a:p>
      </dsp:txBody>
      <dsp:txXfrm>
        <a:off x="1341297" y="1105563"/>
        <a:ext cx="7600683" cy="3919724"/>
      </dsp:txXfrm>
    </dsp:sp>
    <dsp:sp modelId="{2B4F05B9-0C0D-4B7D-ABF4-F5AE4DCD37F0}">
      <dsp:nvSpPr>
        <dsp:cNvPr id="0" name=""/>
        <dsp:cNvSpPr/>
      </dsp:nvSpPr>
      <dsp:spPr>
        <a:xfrm>
          <a:off x="256062" y="5527"/>
          <a:ext cx="1658345" cy="165834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2000" r="-4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475486" y="2920774"/>
          <a:ext cx="4327895" cy="91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07435" bIns="0" numCol="1" spcCol="1270" anchor="t" anchorCtr="0">
          <a:noAutofit/>
        </a:bodyPr>
        <a:lstStyle/>
        <a:p>
          <a:pPr marL="0" lvl="0" indent="0" algn="r" defTabSz="1200150">
            <a:lnSpc>
              <a:spcPct val="90000"/>
            </a:lnSpc>
            <a:spcBef>
              <a:spcPct val="0"/>
            </a:spcBef>
            <a:spcAft>
              <a:spcPct val="35000"/>
            </a:spcAft>
            <a:buNone/>
          </a:pPr>
          <a:endParaRPr lang="es-ES" sz="2700" kern="1200" dirty="0"/>
        </a:p>
        <a:p>
          <a:pPr marL="0" lvl="0" indent="0" algn="r" defTabSz="1200150">
            <a:lnSpc>
              <a:spcPct val="90000"/>
            </a:lnSpc>
            <a:spcBef>
              <a:spcPct val="0"/>
            </a:spcBef>
            <a:spcAft>
              <a:spcPct val="35000"/>
            </a:spcAft>
            <a:buNone/>
          </a:pPr>
          <a:endParaRPr lang="es-HN" sz="2700" kern="1200" dirty="0"/>
        </a:p>
      </dsp:txBody>
      <dsp:txXfrm>
        <a:off x="-1475486" y="2920774"/>
        <a:ext cx="4327895" cy="915516"/>
      </dsp:txXfrm>
    </dsp:sp>
    <dsp:sp modelId="{3B54DB11-97FF-4F65-97EF-4E2AD5771674}">
      <dsp:nvSpPr>
        <dsp:cNvPr id="0" name=""/>
        <dsp:cNvSpPr/>
      </dsp:nvSpPr>
      <dsp:spPr>
        <a:xfrm>
          <a:off x="1376921" y="1220688"/>
          <a:ext cx="7802555" cy="43278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807435" rIns="170688" bIns="170688" numCol="1" spcCol="1270" anchor="t" anchorCtr="0">
          <a:noAutofit/>
        </a:bodyPr>
        <a:lstStyle/>
        <a:p>
          <a:pPr marL="228600" lvl="1" indent="-228600" algn="l" defTabSz="1066800">
            <a:lnSpc>
              <a:spcPct val="90000"/>
            </a:lnSpc>
            <a:spcBef>
              <a:spcPct val="0"/>
            </a:spcBef>
            <a:spcAft>
              <a:spcPct val="15000"/>
            </a:spcAft>
            <a:buFont typeface="Arial" panose="020B0604020202020204" pitchFamily="34" charset="0"/>
            <a:buChar char="•"/>
          </a:pPr>
          <a:r>
            <a:rPr lang="es-ES" sz="2400" kern="1200" dirty="0"/>
            <a:t>Está escrito en un lenguaje de alto nivel, lo que lo hace portátil en diferentes máquinas.</a:t>
          </a:r>
          <a:endParaRPr lang="es-HN" sz="2400" kern="1200" dirty="0"/>
        </a:p>
        <a:p>
          <a:pPr marL="228600" lvl="1" indent="-228600" algn="l" defTabSz="1066800">
            <a:lnSpc>
              <a:spcPct val="90000"/>
            </a:lnSpc>
            <a:spcBef>
              <a:spcPct val="0"/>
            </a:spcBef>
            <a:spcAft>
              <a:spcPct val="15000"/>
            </a:spcAft>
            <a:buFont typeface="Arial" panose="020B0604020202020204" pitchFamily="34" charset="0"/>
            <a:buChar char="•"/>
          </a:pPr>
          <a:r>
            <a:rPr lang="es-ES" sz="2400" kern="1200" dirty="0"/>
            <a:t>Es representativo de un tipo particular de dominio o paradigma de programación, como programación de sistemas, programación numérica o programación comercial.</a:t>
          </a:r>
          <a:endParaRPr lang="es-HN" sz="2400" kern="1200" dirty="0"/>
        </a:p>
        <a:p>
          <a:pPr marL="228600" lvl="1" indent="-228600" algn="l" defTabSz="1066800">
            <a:lnSpc>
              <a:spcPct val="90000"/>
            </a:lnSpc>
            <a:spcBef>
              <a:spcPct val="0"/>
            </a:spcBef>
            <a:spcAft>
              <a:spcPct val="15000"/>
            </a:spcAft>
            <a:buFont typeface="Arial" panose="020B0604020202020204" pitchFamily="34" charset="0"/>
            <a:buChar char="•"/>
          </a:pPr>
          <a:r>
            <a:rPr lang="es-ES" sz="2400" kern="1200" dirty="0"/>
            <a:t>Se puede medir fácilmente.</a:t>
          </a:r>
          <a:endParaRPr lang="es-HN" sz="2400" kern="1200" dirty="0"/>
        </a:p>
        <a:p>
          <a:pPr marL="228600" lvl="1" indent="-228600" algn="l" defTabSz="1066800">
            <a:lnSpc>
              <a:spcPct val="90000"/>
            </a:lnSpc>
            <a:spcBef>
              <a:spcPct val="0"/>
            </a:spcBef>
            <a:spcAft>
              <a:spcPct val="15000"/>
            </a:spcAft>
            <a:buFont typeface="Arial" panose="020B0604020202020204" pitchFamily="34" charset="0"/>
            <a:buChar char="•"/>
          </a:pPr>
          <a:r>
            <a:rPr lang="es-HN" sz="2400" kern="1200" dirty="0"/>
            <a:t>Tiene amplia distribución.</a:t>
          </a:r>
        </a:p>
        <a:p>
          <a:pPr marL="228600" lvl="1" indent="-228600" algn="l" defTabSz="1066800">
            <a:lnSpc>
              <a:spcPct val="90000"/>
            </a:lnSpc>
            <a:spcBef>
              <a:spcPct val="0"/>
            </a:spcBef>
            <a:spcAft>
              <a:spcPct val="15000"/>
            </a:spcAft>
            <a:buFont typeface="Arial" panose="020B0604020202020204" pitchFamily="34" charset="0"/>
            <a:buChar char="•"/>
          </a:pPr>
          <a:endParaRPr lang="es-HN" sz="2400" kern="1200" dirty="0"/>
        </a:p>
      </dsp:txBody>
      <dsp:txXfrm>
        <a:off x="1376921" y="1220688"/>
        <a:ext cx="7802555" cy="4327895"/>
      </dsp:txXfrm>
    </dsp:sp>
    <dsp:sp modelId="{2B4F05B9-0C0D-4B7D-ABF4-F5AE4DCD37F0}">
      <dsp:nvSpPr>
        <dsp:cNvPr id="0" name=""/>
        <dsp:cNvSpPr/>
      </dsp:nvSpPr>
      <dsp:spPr>
        <a:xfrm>
          <a:off x="230702" y="6103"/>
          <a:ext cx="1831032" cy="1831032"/>
        </a:xfrm>
        <a:prstGeom prst="rect">
          <a:avLst/>
        </a:prstGeom>
        <a:blipFill>
          <a:blip xmlns:r="http://schemas.openxmlformats.org/officeDocument/2006/relationships" r:embed="rId1"/>
          <a:srcRect/>
          <a:stretch>
            <a:fillRect l="-30000" r="-3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275771" y="2920774"/>
          <a:ext cx="4327895" cy="91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07435" bIns="0" numCol="1" spcCol="1270" anchor="t" anchorCtr="0">
          <a:noAutofit/>
        </a:bodyPr>
        <a:lstStyle/>
        <a:p>
          <a:pPr marL="0" lvl="0" indent="0" algn="r" defTabSz="1200150">
            <a:lnSpc>
              <a:spcPct val="90000"/>
            </a:lnSpc>
            <a:spcBef>
              <a:spcPct val="0"/>
            </a:spcBef>
            <a:spcAft>
              <a:spcPct val="35000"/>
            </a:spcAft>
            <a:buNone/>
          </a:pPr>
          <a:endParaRPr lang="es-ES" sz="2700" kern="1200" dirty="0"/>
        </a:p>
        <a:p>
          <a:pPr marL="0" lvl="0" indent="0" algn="r" defTabSz="1200150">
            <a:lnSpc>
              <a:spcPct val="90000"/>
            </a:lnSpc>
            <a:spcBef>
              <a:spcPct val="0"/>
            </a:spcBef>
            <a:spcAft>
              <a:spcPct val="35000"/>
            </a:spcAft>
            <a:buNone/>
          </a:pPr>
          <a:endParaRPr lang="es-HN" sz="2700" kern="1200" dirty="0"/>
        </a:p>
      </dsp:txBody>
      <dsp:txXfrm>
        <a:off x="-1275771" y="2920774"/>
        <a:ext cx="4327895" cy="915516"/>
      </dsp:txXfrm>
    </dsp:sp>
    <dsp:sp modelId="{3B54DB11-97FF-4F65-97EF-4E2AD5771674}">
      <dsp:nvSpPr>
        <dsp:cNvPr id="0" name=""/>
        <dsp:cNvSpPr/>
      </dsp:nvSpPr>
      <dsp:spPr>
        <a:xfrm>
          <a:off x="1776352" y="1220688"/>
          <a:ext cx="7403124" cy="43278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807435" rIns="128016" bIns="128016"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s-ES" sz="1800" kern="1200" dirty="0"/>
            <a:t>SPEC (Standard Performance Evaluation Corporation) es una asociación que fue creada por los mayores fabricantes de computadoras del mundo (IBM, HP, INTEL, SUN,...)</a:t>
          </a:r>
          <a:endParaRPr lang="es-HN"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s-HN" sz="1800" kern="1200" dirty="0"/>
            <a:t>SPEC define varias Benchmark suites destinadas a evaluar sistemas informáticos.</a:t>
          </a:r>
        </a:p>
        <a:p>
          <a:pPr marL="171450" lvl="1" indent="-171450" algn="l" defTabSz="800100">
            <a:lnSpc>
              <a:spcPct val="90000"/>
            </a:lnSpc>
            <a:spcBef>
              <a:spcPct val="0"/>
            </a:spcBef>
            <a:spcAft>
              <a:spcPct val="15000"/>
            </a:spcAft>
            <a:buFont typeface="Arial" panose="020B0604020202020204" pitchFamily="34" charset="0"/>
            <a:buChar char="•"/>
          </a:pPr>
          <a:r>
            <a:rPr lang="es-ES" sz="1800" kern="1200" dirty="0"/>
            <a:t>Las mediciones de rendimiento de SPEC se utilizan ampliamente para propósitos de comparación e investigación. </a:t>
          </a:r>
          <a:endParaRPr lang="es-HN"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s-ES" sz="1800" kern="1200" dirty="0"/>
            <a:t>La más conocida de los Benchmarks suites de SPEC es SPEC CPU2006. Este es el suite estándar de la industria para aplicaciones con un uso intensivo del procesador. </a:t>
          </a:r>
          <a:endParaRPr lang="es-HN"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s-ES" sz="1800" kern="1200" dirty="0"/>
            <a:t>SPEC CPU2006 es apropiado para medir el rendimiento de las aplicaciones que pasan la mayor parte de su </a:t>
          </a:r>
          <a:r>
            <a:rPr lang="es-HN" sz="1800" kern="1200" dirty="0"/>
            <a:t>tiempo haciendo cálculos.</a:t>
          </a:r>
        </a:p>
        <a:p>
          <a:pPr marL="171450" lvl="1" indent="-171450" algn="l" defTabSz="800100">
            <a:lnSpc>
              <a:spcPct val="90000"/>
            </a:lnSpc>
            <a:spcBef>
              <a:spcPct val="0"/>
            </a:spcBef>
            <a:spcAft>
              <a:spcPct val="15000"/>
            </a:spcAft>
            <a:buFont typeface="Arial" panose="020B0604020202020204" pitchFamily="34" charset="0"/>
            <a:buChar char="•"/>
          </a:pPr>
          <a:endParaRPr lang="es-HN" sz="1800" kern="1200" dirty="0"/>
        </a:p>
        <a:p>
          <a:pPr marL="171450" lvl="1" indent="-171450" algn="l" defTabSz="800100">
            <a:lnSpc>
              <a:spcPct val="90000"/>
            </a:lnSpc>
            <a:spcBef>
              <a:spcPct val="0"/>
            </a:spcBef>
            <a:spcAft>
              <a:spcPct val="15000"/>
            </a:spcAft>
            <a:buFont typeface="Arial" panose="020B0604020202020204" pitchFamily="34" charset="0"/>
            <a:buChar char="•"/>
          </a:pPr>
          <a:endParaRPr lang="es-HN" sz="1800" kern="1200" dirty="0"/>
        </a:p>
      </dsp:txBody>
      <dsp:txXfrm>
        <a:off x="1776352" y="1220688"/>
        <a:ext cx="7403124" cy="4327895"/>
      </dsp:txXfrm>
    </dsp:sp>
    <dsp:sp modelId="{2B4F05B9-0C0D-4B7D-ABF4-F5AE4DCD37F0}">
      <dsp:nvSpPr>
        <dsp:cNvPr id="0" name=""/>
        <dsp:cNvSpPr/>
      </dsp:nvSpPr>
      <dsp:spPr>
        <a:xfrm>
          <a:off x="430418" y="6103"/>
          <a:ext cx="1831032" cy="183103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5000" r="-4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3F8EF-D714-411A-B540-7A4B1C703C7E}">
      <dsp:nvSpPr>
        <dsp:cNvPr id="0" name=""/>
        <dsp:cNvSpPr/>
      </dsp:nvSpPr>
      <dsp:spPr>
        <a:xfrm rot="16200000">
          <a:off x="-1487056" y="2627440"/>
          <a:ext cx="4327895" cy="91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07435" bIns="0" numCol="1" spcCol="1270" anchor="t" anchorCtr="0">
          <a:noAutofit/>
        </a:bodyPr>
        <a:lstStyle/>
        <a:p>
          <a:pPr marL="0" lvl="0" indent="0" algn="r" defTabSz="1200150">
            <a:lnSpc>
              <a:spcPct val="90000"/>
            </a:lnSpc>
            <a:spcBef>
              <a:spcPct val="0"/>
            </a:spcBef>
            <a:spcAft>
              <a:spcPct val="35000"/>
            </a:spcAft>
            <a:buNone/>
          </a:pPr>
          <a:endParaRPr lang="es-ES" sz="2700" kern="1200" dirty="0"/>
        </a:p>
        <a:p>
          <a:pPr marL="0" lvl="0" indent="0" algn="r" defTabSz="1200150">
            <a:lnSpc>
              <a:spcPct val="90000"/>
            </a:lnSpc>
            <a:spcBef>
              <a:spcPct val="0"/>
            </a:spcBef>
            <a:spcAft>
              <a:spcPct val="35000"/>
            </a:spcAft>
            <a:buNone/>
          </a:pPr>
          <a:endParaRPr lang="es-HN" sz="2700" kern="1200" dirty="0"/>
        </a:p>
      </dsp:txBody>
      <dsp:txXfrm>
        <a:off x="-1487056" y="2627440"/>
        <a:ext cx="4327895" cy="915516"/>
      </dsp:txXfrm>
    </dsp:sp>
    <dsp:sp modelId="{3B54DB11-97FF-4F65-97EF-4E2AD5771674}">
      <dsp:nvSpPr>
        <dsp:cNvPr id="0" name=""/>
        <dsp:cNvSpPr/>
      </dsp:nvSpPr>
      <dsp:spPr>
        <a:xfrm>
          <a:off x="931211" y="334583"/>
          <a:ext cx="8248265" cy="55012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807435" rIns="120904" bIns="120904" numCol="1" spcCol="1270" anchor="t" anchorCtr="0">
          <a:noAutofit/>
        </a:bodyPr>
        <a:lstStyle/>
        <a:p>
          <a:pPr marL="171450" lvl="1" indent="-171450" algn="l" defTabSz="755650">
            <a:lnSpc>
              <a:spcPct val="90000"/>
            </a:lnSpc>
            <a:spcBef>
              <a:spcPct val="0"/>
            </a:spcBef>
            <a:spcAft>
              <a:spcPct val="15000"/>
            </a:spcAft>
            <a:buFont typeface="Arial" panose="020B0604020202020204" pitchFamily="34" charset="0"/>
            <a:buChar char="•"/>
          </a:pPr>
          <a:endParaRPr lang="es-HN" sz="1700" kern="1200" dirty="0"/>
        </a:p>
        <a:p>
          <a:pPr marL="171450" lvl="1" indent="-171450" algn="l" defTabSz="755650">
            <a:lnSpc>
              <a:spcPct val="90000"/>
            </a:lnSpc>
            <a:spcBef>
              <a:spcPct val="0"/>
            </a:spcBef>
            <a:spcAft>
              <a:spcPct val="15000"/>
            </a:spcAft>
            <a:buFont typeface="Arial" panose="020B0604020202020204" pitchFamily="34" charset="0"/>
            <a:buChar char="•"/>
          </a:pPr>
          <a:endParaRPr lang="es-HN" sz="1700" kern="1200" dirty="0"/>
        </a:p>
        <a:p>
          <a:pPr marL="171450" lvl="1" indent="-171450" algn="l" defTabSz="755650">
            <a:lnSpc>
              <a:spcPct val="90000"/>
            </a:lnSpc>
            <a:spcBef>
              <a:spcPct val="0"/>
            </a:spcBef>
            <a:spcAft>
              <a:spcPct val="15000"/>
            </a:spcAft>
            <a:buFont typeface="Arial" panose="020B0604020202020204" pitchFamily="34" charset="0"/>
            <a:buChar char="•"/>
          </a:pPr>
          <a:r>
            <a:rPr lang="es-ES" sz="1700" b="1" kern="1200" dirty="0">
              <a:solidFill>
                <a:srgbClr val="FFC000"/>
              </a:solidFill>
            </a:rPr>
            <a:t>SPECviewperf</a:t>
          </a:r>
          <a:r>
            <a:rPr lang="es-ES" sz="1700" kern="1200" dirty="0"/>
            <a:t>: Estándar para medir el rendimiento de gráficos 3D basado en </a:t>
          </a:r>
          <a:r>
            <a:rPr lang="es-HN" sz="1700" kern="1200" dirty="0"/>
            <a:t>aplicaciones profesionales.</a:t>
          </a:r>
        </a:p>
        <a:p>
          <a:pPr marL="171450" lvl="1" indent="-171450" algn="l" defTabSz="755650">
            <a:lnSpc>
              <a:spcPct val="90000"/>
            </a:lnSpc>
            <a:spcBef>
              <a:spcPct val="0"/>
            </a:spcBef>
            <a:spcAft>
              <a:spcPct val="15000"/>
            </a:spcAft>
            <a:buFont typeface="Arial" panose="020B0604020202020204" pitchFamily="34" charset="0"/>
            <a:buChar char="•"/>
          </a:pPr>
          <a:r>
            <a:rPr lang="es-ES" sz="1700" b="1" kern="1200" dirty="0">
              <a:solidFill>
                <a:srgbClr val="FFC000"/>
              </a:solidFill>
            </a:rPr>
            <a:t>SPECwpc</a:t>
          </a:r>
          <a:r>
            <a:rPr lang="es-ES" sz="1700" kern="1200" dirty="0"/>
            <a:t>: Punto de referencia para medir todos los aspectos clave del rendimiento de la estación de trabajo basado en diversas aplicaciones profesionales.</a:t>
          </a:r>
          <a:endParaRPr lang="es-HN" sz="1700" kern="1200" dirty="0"/>
        </a:p>
        <a:p>
          <a:pPr marL="171450" lvl="1" indent="-171450" algn="l" defTabSz="755650">
            <a:lnSpc>
              <a:spcPct val="90000"/>
            </a:lnSpc>
            <a:spcBef>
              <a:spcPct val="0"/>
            </a:spcBef>
            <a:spcAft>
              <a:spcPct val="15000"/>
            </a:spcAft>
            <a:buFont typeface="Arial" panose="020B0604020202020204" pitchFamily="34" charset="0"/>
            <a:buChar char="•"/>
          </a:pPr>
          <a:r>
            <a:rPr lang="es-ES" sz="1700" b="1" kern="1200" dirty="0">
              <a:solidFill>
                <a:srgbClr val="FFC000"/>
              </a:solidFill>
            </a:rPr>
            <a:t>SPECjvm2008</a:t>
          </a:r>
          <a:r>
            <a:rPr lang="es-ES" sz="1700" kern="1200" dirty="0"/>
            <a:t>: Destinado a evaluar el rendimiento del hardware combinado y aspectos de software de la plataforma cliente Java Virtual Machine (JVM).</a:t>
          </a:r>
          <a:endParaRPr lang="es-HN" sz="1700" kern="1200" dirty="0"/>
        </a:p>
        <a:p>
          <a:pPr marL="171450" lvl="1" indent="-171450" algn="l" defTabSz="755650">
            <a:lnSpc>
              <a:spcPct val="90000"/>
            </a:lnSpc>
            <a:spcBef>
              <a:spcPct val="0"/>
            </a:spcBef>
            <a:spcAft>
              <a:spcPct val="15000"/>
            </a:spcAft>
            <a:buFont typeface="Arial" panose="020B0604020202020204" pitchFamily="34" charset="0"/>
            <a:buChar char="•"/>
          </a:pPr>
          <a:r>
            <a:rPr lang="es-HN" sz="1700" b="1" kern="1200" dirty="0">
              <a:solidFill>
                <a:srgbClr val="FFC000"/>
              </a:solidFill>
            </a:rPr>
            <a:t>SPECjbb2013 (Java Business Benchmark)</a:t>
          </a:r>
          <a:r>
            <a:rPr lang="es-HN" sz="1700" kern="1200" dirty="0"/>
            <a:t>: Un punto de referencia para evaluar servidores con</a:t>
          </a:r>
          <a:r>
            <a:rPr lang="es-ES" sz="1700" kern="1200" dirty="0"/>
            <a:t> aplicaciones de comercio electrónico basadas en Java.</a:t>
          </a:r>
          <a:endParaRPr lang="es-HN" sz="1700" kern="1200" dirty="0"/>
        </a:p>
        <a:p>
          <a:pPr marL="171450" lvl="1" indent="-171450" algn="l" defTabSz="755650">
            <a:lnSpc>
              <a:spcPct val="90000"/>
            </a:lnSpc>
            <a:spcBef>
              <a:spcPct val="0"/>
            </a:spcBef>
            <a:spcAft>
              <a:spcPct val="15000"/>
            </a:spcAft>
            <a:buFont typeface="Arial" panose="020B0604020202020204" pitchFamily="34" charset="0"/>
            <a:buChar char="•"/>
          </a:pPr>
          <a:r>
            <a:rPr lang="es-ES" sz="1700" b="1" kern="1200" dirty="0">
              <a:solidFill>
                <a:srgbClr val="FFC000"/>
              </a:solidFill>
            </a:rPr>
            <a:t>SPECsfs2008</a:t>
          </a:r>
          <a:r>
            <a:rPr lang="es-ES" sz="1700" kern="1200" dirty="0"/>
            <a:t>: Diseñado para evaluar la velocidad y las capacidades de manejo de solicitudes </a:t>
          </a:r>
          <a:r>
            <a:rPr lang="es-HN" sz="1700" kern="1200" dirty="0"/>
            <a:t>de servidores de archivos.</a:t>
          </a:r>
        </a:p>
        <a:p>
          <a:pPr marL="171450" lvl="1" indent="-171450" algn="l" defTabSz="755650">
            <a:lnSpc>
              <a:spcPct val="90000"/>
            </a:lnSpc>
            <a:spcBef>
              <a:spcPct val="0"/>
            </a:spcBef>
            <a:spcAft>
              <a:spcPct val="15000"/>
            </a:spcAft>
            <a:buFont typeface="Arial" panose="020B0604020202020204" pitchFamily="34" charset="0"/>
            <a:buChar char="•"/>
          </a:pPr>
          <a:r>
            <a:rPr lang="es-ES" sz="1700" b="1" kern="1200" dirty="0">
              <a:solidFill>
                <a:srgbClr val="FFC000"/>
              </a:solidFill>
            </a:rPr>
            <a:t>SPECvirt_sc2013</a:t>
          </a:r>
          <a:r>
            <a:rPr lang="es-ES" sz="1700" kern="1200" dirty="0"/>
            <a:t>: Evaluación de rendimiento de servidores de centros de datos utilizados en consolidación de servidores virtualizados. Mide el rendimiento de extremo a extremo de todos componentes del sistema, incluido el hardware, la plataforma de virtualización y el sistema operativo huésped virtualizado y software de aplicación. El punto de referencia admite virtualización de hardware, virtualización de sistema operativo y hardware </a:t>
          </a:r>
          <a:r>
            <a:rPr lang="es-HN" sz="1700" kern="1200" dirty="0"/>
            <a:t>esquemas de partición.</a:t>
          </a:r>
        </a:p>
        <a:p>
          <a:pPr marL="171450" lvl="1" indent="-171450" algn="l" defTabSz="755650">
            <a:lnSpc>
              <a:spcPct val="90000"/>
            </a:lnSpc>
            <a:spcBef>
              <a:spcPct val="0"/>
            </a:spcBef>
            <a:spcAft>
              <a:spcPct val="15000"/>
            </a:spcAft>
            <a:buFont typeface="Arial" panose="020B0604020202020204" pitchFamily="34" charset="0"/>
            <a:buChar char="•"/>
          </a:pPr>
          <a:endParaRPr lang="es-HN" sz="1700" kern="1200" dirty="0"/>
        </a:p>
        <a:p>
          <a:pPr marL="171450" lvl="1" indent="-171450" algn="l" defTabSz="755650">
            <a:lnSpc>
              <a:spcPct val="90000"/>
            </a:lnSpc>
            <a:spcBef>
              <a:spcPct val="0"/>
            </a:spcBef>
            <a:spcAft>
              <a:spcPct val="15000"/>
            </a:spcAft>
            <a:buFont typeface="Arial" panose="020B0604020202020204" pitchFamily="34" charset="0"/>
            <a:buChar char="•"/>
          </a:pPr>
          <a:endParaRPr lang="es-HN" sz="1700" kern="1200" dirty="0"/>
        </a:p>
        <a:p>
          <a:pPr marL="171450" lvl="1" indent="-171450" algn="l" defTabSz="755650">
            <a:lnSpc>
              <a:spcPct val="90000"/>
            </a:lnSpc>
            <a:spcBef>
              <a:spcPct val="0"/>
            </a:spcBef>
            <a:spcAft>
              <a:spcPct val="15000"/>
            </a:spcAft>
            <a:buFont typeface="Arial" panose="020B0604020202020204" pitchFamily="34" charset="0"/>
            <a:buChar char="•"/>
          </a:pPr>
          <a:endParaRPr lang="es-HN" sz="1700" kern="1200" dirty="0"/>
        </a:p>
      </dsp:txBody>
      <dsp:txXfrm>
        <a:off x="931211" y="334583"/>
        <a:ext cx="8248265" cy="5501231"/>
      </dsp:txXfrm>
    </dsp:sp>
    <dsp:sp modelId="{2B4F05B9-0C0D-4B7D-ABF4-F5AE4DCD37F0}">
      <dsp:nvSpPr>
        <dsp:cNvPr id="0" name=""/>
        <dsp:cNvSpPr/>
      </dsp:nvSpPr>
      <dsp:spPr>
        <a:xfrm>
          <a:off x="219132" y="-287230"/>
          <a:ext cx="1831032" cy="183103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HN"/>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3E79BA-22FB-4A66-9C1B-75168FBFFEDB}" type="datetimeFigureOut">
              <a:rPr lang="es-HN" smtClean="0"/>
              <a:t>8/10/2025</a:t>
            </a:fld>
            <a:endParaRPr lang="es-HN"/>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HN"/>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B91CC5-E4C3-4D07-A9AF-E9D17EBD32A4}" type="slidenum">
              <a:rPr lang="es-HN" smtClean="0"/>
              <a:t>‹Nº›</a:t>
            </a:fld>
            <a:endParaRPr lang="es-HN"/>
          </a:p>
        </p:txBody>
      </p:sp>
    </p:spTree>
    <p:extLst>
      <p:ext uri="{BB962C8B-B14F-4D97-AF65-F5344CB8AC3E}">
        <p14:creationId xmlns:p14="http://schemas.microsoft.com/office/powerpoint/2010/main" val="21415014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HN"/>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66F0C-96B7-4324-A99E-07E725C9A9E0}" type="datetimeFigureOut">
              <a:rPr lang="es-HN" smtClean="0"/>
              <a:t>8/10/2025</a:t>
            </a:fld>
            <a:endParaRPr lang="es-HN"/>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HN"/>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HN"/>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HN"/>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FF0A3D-16D6-4CED-B5D3-2FE0D03EBF22}" type="slidenum">
              <a:rPr lang="es-HN" smtClean="0"/>
              <a:t>‹Nº›</a:t>
            </a:fld>
            <a:endParaRPr lang="es-HN"/>
          </a:p>
        </p:txBody>
      </p:sp>
    </p:spTree>
    <p:extLst>
      <p:ext uri="{BB962C8B-B14F-4D97-AF65-F5344CB8AC3E}">
        <p14:creationId xmlns:p14="http://schemas.microsoft.com/office/powerpoint/2010/main" val="27144777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Si uno sustituye el procesador de una máquina con un modelo que ofrece el doble de rendimiento, ello no duplicará el rendimiento global del sistema a menos que se realicen mejoras correspondientes en otras partes del sistema (memoria, bus del sistema, I/O, etc.).</a:t>
            </a:r>
            <a:endParaRPr lang="es-HN" dirty="0"/>
          </a:p>
        </p:txBody>
      </p:sp>
      <p:sp>
        <p:nvSpPr>
          <p:cNvPr id="4" name="Marcador de número de diapositiva 3"/>
          <p:cNvSpPr>
            <a:spLocks noGrp="1"/>
          </p:cNvSpPr>
          <p:nvPr>
            <p:ph type="sldNum" sz="quarter" idx="5"/>
          </p:nvPr>
        </p:nvSpPr>
        <p:spPr/>
        <p:txBody>
          <a:bodyPr/>
          <a:lstStyle/>
          <a:p>
            <a:fld id="{63FF0A3D-16D6-4CED-B5D3-2FE0D03EBF22}" type="slidenum">
              <a:rPr lang="es-HN" smtClean="0"/>
              <a:t>6</a:t>
            </a:fld>
            <a:endParaRPr lang="es-HN"/>
          </a:p>
        </p:txBody>
      </p:sp>
    </p:spTree>
    <p:extLst>
      <p:ext uri="{BB962C8B-B14F-4D97-AF65-F5344CB8AC3E}">
        <p14:creationId xmlns:p14="http://schemas.microsoft.com/office/powerpoint/2010/main" val="1192660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r>
              <a:rPr lang="es-HN" dirty="0"/>
              <a:t>A menudo los computadores son de tiempo compartido, y un procesador</a:t>
            </a:r>
          </a:p>
          <a:p>
            <a:r>
              <a:rPr lang="es-HN" dirty="0"/>
              <a:t>podría trabajar en diferentes programas simultáneamente. En estos casos, el sistema</a:t>
            </a:r>
          </a:p>
          <a:p>
            <a:r>
              <a:rPr lang="es-HN" dirty="0"/>
              <a:t>podría intentar optimizar la productividad más que tratar de minimizar el tiempo de ejecución de un programa concreto. Por lo tanto, a menudo se querrá distinguir entre el tiempo transcurrido y el tiempo que un procesador está trabajando para nosotros.</a:t>
            </a:r>
          </a:p>
          <a:p>
            <a:endParaRPr lang="es-HN" dirty="0"/>
          </a:p>
        </p:txBody>
      </p:sp>
      <p:sp>
        <p:nvSpPr>
          <p:cNvPr id="4" name="Marcador de número de diapositiva 3"/>
          <p:cNvSpPr>
            <a:spLocks noGrp="1"/>
          </p:cNvSpPr>
          <p:nvPr>
            <p:ph type="sldNum" sz="quarter" idx="10"/>
          </p:nvPr>
        </p:nvSpPr>
        <p:spPr/>
        <p:txBody>
          <a:bodyPr/>
          <a:lstStyle/>
          <a:p>
            <a:fld id="{63FF0A3D-16D6-4CED-B5D3-2FE0D03EBF22}" type="slidenum">
              <a:rPr lang="es-HN" smtClean="0"/>
              <a:t>15</a:t>
            </a:fld>
            <a:endParaRPr lang="es-HN"/>
          </a:p>
        </p:txBody>
      </p:sp>
    </p:spTree>
    <p:extLst>
      <p:ext uri="{BB962C8B-B14F-4D97-AF65-F5344CB8AC3E}">
        <p14:creationId xmlns:p14="http://schemas.microsoft.com/office/powerpoint/2010/main" val="300352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r>
              <a:rPr lang="es-HN" dirty="0"/>
              <a:t>Aunque como usuarios de computadores nos importa el tiempo, cuando se examinan</a:t>
            </a:r>
          </a:p>
          <a:p>
            <a:r>
              <a:rPr lang="es-HN" dirty="0"/>
              <a:t>los detalles de una máquina es conveniente considerar las prestaciones según</a:t>
            </a:r>
          </a:p>
          <a:p>
            <a:r>
              <a:rPr lang="es-HN" dirty="0"/>
              <a:t>otras medidas. En particular, es posible que los diseñadores de computadores quieran</a:t>
            </a:r>
          </a:p>
          <a:p>
            <a:r>
              <a:rPr lang="es-HN" dirty="0"/>
              <a:t>considerar una máquina utilizando una medida relacionada con la rapidez con</a:t>
            </a:r>
          </a:p>
          <a:p>
            <a:r>
              <a:rPr lang="es-HN" dirty="0"/>
              <a:t>que el hardware realiza determinadas funciones básicas.</a:t>
            </a:r>
          </a:p>
        </p:txBody>
      </p:sp>
      <p:sp>
        <p:nvSpPr>
          <p:cNvPr id="4" name="Marcador de número de diapositiva 3"/>
          <p:cNvSpPr>
            <a:spLocks noGrp="1"/>
          </p:cNvSpPr>
          <p:nvPr>
            <p:ph type="sldNum" sz="quarter" idx="10"/>
          </p:nvPr>
        </p:nvSpPr>
        <p:spPr/>
        <p:txBody>
          <a:bodyPr/>
          <a:lstStyle/>
          <a:p>
            <a:fld id="{63FF0A3D-16D6-4CED-B5D3-2FE0D03EBF22}" type="slidenum">
              <a:rPr lang="es-HN" smtClean="0"/>
              <a:t>16</a:t>
            </a:fld>
            <a:endParaRPr lang="es-HN"/>
          </a:p>
        </p:txBody>
      </p:sp>
    </p:spTree>
    <p:extLst>
      <p:ext uri="{BB962C8B-B14F-4D97-AF65-F5344CB8AC3E}">
        <p14:creationId xmlns:p14="http://schemas.microsoft.com/office/powerpoint/2010/main" val="1966290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r>
              <a:rPr lang="es-HN" dirty="0"/>
              <a:t>Además, como se verá, el</a:t>
            </a:r>
          </a:p>
          <a:p>
            <a:r>
              <a:rPr lang="es-HN" dirty="0"/>
              <a:t>diseñador a menudo se enfrenta a un compromiso entre el número de ciclos</a:t>
            </a:r>
          </a:p>
          <a:p>
            <a:r>
              <a:rPr lang="es-HN" dirty="0"/>
              <a:t>requerido por un programa y la longitud de cada ciclo. Muchas de las técnicas que</a:t>
            </a:r>
          </a:p>
          <a:p>
            <a:r>
              <a:rPr lang="es-HN" dirty="0"/>
              <a:t>reducen el número de ciclos incrementan también su longitud.</a:t>
            </a:r>
          </a:p>
        </p:txBody>
      </p:sp>
      <p:sp>
        <p:nvSpPr>
          <p:cNvPr id="4" name="Marcador de número de diapositiva 3"/>
          <p:cNvSpPr>
            <a:spLocks noGrp="1"/>
          </p:cNvSpPr>
          <p:nvPr>
            <p:ph type="sldNum" sz="quarter" idx="10"/>
          </p:nvPr>
        </p:nvSpPr>
        <p:spPr/>
        <p:txBody>
          <a:bodyPr/>
          <a:lstStyle/>
          <a:p>
            <a:fld id="{63FF0A3D-16D6-4CED-B5D3-2FE0D03EBF22}" type="slidenum">
              <a:rPr lang="es-HN" smtClean="0"/>
              <a:t>19</a:t>
            </a:fld>
            <a:endParaRPr lang="es-HN"/>
          </a:p>
        </p:txBody>
      </p:sp>
    </p:spTree>
    <p:extLst>
      <p:ext uri="{BB962C8B-B14F-4D97-AF65-F5344CB8AC3E}">
        <p14:creationId xmlns:p14="http://schemas.microsoft.com/office/powerpoint/2010/main" val="2824199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r>
              <a:rPr lang="es-HN" dirty="0"/>
              <a:t>Las ecuaciones de los ejemplos previos no incluyen ninguna referencia al número de</a:t>
            </a:r>
          </a:p>
          <a:p>
            <a:r>
              <a:rPr lang="es-HN" dirty="0"/>
              <a:t>instrucciones ejecutadas por el programa. En el siguiente capítulo veremos qué</a:t>
            </a:r>
          </a:p>
          <a:p>
            <a:r>
              <a:rPr lang="es-HN" dirty="0"/>
              <a:t>aspecto tienen las instrucciones que forman un programa. Sin embargo, debido a</a:t>
            </a:r>
          </a:p>
          <a:p>
            <a:r>
              <a:rPr lang="es-HN" dirty="0"/>
              <a:t>que el compilador evidentemente genera las instrucciones que se deben ejecutar, y</a:t>
            </a:r>
          </a:p>
          <a:p>
            <a:r>
              <a:rPr lang="es-HN" dirty="0"/>
              <a:t>la máquina ha de ejecutarlas para que el programa funcione, el tiempo de ejecución</a:t>
            </a:r>
          </a:p>
          <a:p>
            <a:r>
              <a:rPr lang="es-HN" dirty="0"/>
              <a:t>debe depender del número de instrucciones del programa</a:t>
            </a:r>
          </a:p>
        </p:txBody>
      </p:sp>
      <p:sp>
        <p:nvSpPr>
          <p:cNvPr id="4" name="Marcador de número de diapositiva 3"/>
          <p:cNvSpPr>
            <a:spLocks noGrp="1"/>
          </p:cNvSpPr>
          <p:nvPr>
            <p:ph type="sldNum" sz="quarter" idx="10"/>
          </p:nvPr>
        </p:nvSpPr>
        <p:spPr/>
        <p:txBody>
          <a:bodyPr/>
          <a:lstStyle/>
          <a:p>
            <a:fld id="{63FF0A3D-16D6-4CED-B5D3-2FE0D03EBF22}" type="slidenum">
              <a:rPr lang="es-HN" smtClean="0"/>
              <a:t>22</a:t>
            </a:fld>
            <a:endParaRPr lang="es-HN"/>
          </a:p>
        </p:txBody>
      </p:sp>
    </p:spTree>
    <p:extLst>
      <p:ext uri="{BB962C8B-B14F-4D97-AF65-F5344CB8AC3E}">
        <p14:creationId xmlns:p14="http://schemas.microsoft.com/office/powerpoint/2010/main" val="3946375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r>
              <a:rPr lang="es-HN" dirty="0"/>
              <a:t>Las ecuaciones de los ejemplos previos no incluyen ninguna referencia al número de</a:t>
            </a:r>
          </a:p>
          <a:p>
            <a:r>
              <a:rPr lang="es-HN" dirty="0"/>
              <a:t>instrucciones ejecutadas por el programa. En el siguiente capítulo veremos qué</a:t>
            </a:r>
          </a:p>
          <a:p>
            <a:r>
              <a:rPr lang="es-HN" dirty="0"/>
              <a:t>aspecto tienen las instrucciones que forman un programa. Sin embargo, debido a</a:t>
            </a:r>
          </a:p>
          <a:p>
            <a:r>
              <a:rPr lang="es-HN" dirty="0"/>
              <a:t>que el compilador evidentemente genera las instrucciones que se deben ejecutar, y</a:t>
            </a:r>
          </a:p>
          <a:p>
            <a:r>
              <a:rPr lang="es-HN" dirty="0"/>
              <a:t>la máquina ha de ejecutarlas para que el programa funcione, el tiempo de ejecución</a:t>
            </a:r>
          </a:p>
          <a:p>
            <a:r>
              <a:rPr lang="es-HN" dirty="0"/>
              <a:t>debe depender del número de instrucciones del programa</a:t>
            </a:r>
          </a:p>
        </p:txBody>
      </p:sp>
      <p:sp>
        <p:nvSpPr>
          <p:cNvPr id="4" name="Marcador de número de diapositiva 3"/>
          <p:cNvSpPr>
            <a:spLocks noGrp="1"/>
          </p:cNvSpPr>
          <p:nvPr>
            <p:ph type="sldNum" sz="quarter" idx="10"/>
          </p:nvPr>
        </p:nvSpPr>
        <p:spPr/>
        <p:txBody>
          <a:bodyPr/>
          <a:lstStyle/>
          <a:p>
            <a:fld id="{63FF0A3D-16D6-4CED-B5D3-2FE0D03EBF22}" type="slidenum">
              <a:rPr lang="es-HN" smtClean="0"/>
              <a:t>23</a:t>
            </a:fld>
            <a:endParaRPr lang="es-HN"/>
          </a:p>
        </p:txBody>
      </p:sp>
    </p:spTree>
    <p:extLst>
      <p:ext uri="{BB962C8B-B14F-4D97-AF65-F5344CB8AC3E}">
        <p14:creationId xmlns:p14="http://schemas.microsoft.com/office/powerpoint/2010/main" val="3609904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r>
              <a:rPr lang="es-HN" dirty="0"/>
              <a:t>Debido a que la secuencia de código 2 necesita</a:t>
            </a:r>
          </a:p>
          <a:p>
            <a:r>
              <a:rPr lang="es-HN" dirty="0"/>
              <a:t>menos ciclos totales, pero tiene más instrucciones, debe tener un CPI menor.</a:t>
            </a:r>
          </a:p>
        </p:txBody>
      </p:sp>
      <p:sp>
        <p:nvSpPr>
          <p:cNvPr id="4" name="Marcador de número de diapositiva 3"/>
          <p:cNvSpPr>
            <a:spLocks noGrp="1"/>
          </p:cNvSpPr>
          <p:nvPr>
            <p:ph type="sldNum" sz="quarter" idx="10"/>
          </p:nvPr>
        </p:nvSpPr>
        <p:spPr/>
        <p:txBody>
          <a:bodyPr/>
          <a:lstStyle/>
          <a:p>
            <a:fld id="{63FF0A3D-16D6-4CED-B5D3-2FE0D03EBF22}" type="slidenum">
              <a:rPr lang="es-HN" smtClean="0"/>
              <a:t>27</a:t>
            </a:fld>
            <a:endParaRPr lang="es-HN"/>
          </a:p>
        </p:txBody>
      </p:sp>
    </p:spTree>
    <p:extLst>
      <p:ext uri="{BB962C8B-B14F-4D97-AF65-F5344CB8AC3E}">
        <p14:creationId xmlns:p14="http://schemas.microsoft.com/office/powerpoint/2010/main" val="4278860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371600" y="1143000"/>
            <a:ext cx="4114800" cy="3086100"/>
          </a:xfrm>
        </p:spPr>
      </p:sp>
      <p:sp>
        <p:nvSpPr>
          <p:cNvPr id="3" name="Marcador de notas 2"/>
          <p:cNvSpPr>
            <a:spLocks noGrp="1"/>
          </p:cNvSpPr>
          <p:nvPr>
            <p:ph type="body" idx="1"/>
          </p:nvPr>
        </p:nvSpPr>
        <p:spPr/>
        <p:txBody>
          <a:bodyPr/>
          <a:lstStyle/>
          <a:p>
            <a:r>
              <a:rPr lang="es-HN" dirty="0"/>
              <a:t>Debido a que la secuencia de código 2 necesita</a:t>
            </a:r>
          </a:p>
          <a:p>
            <a:r>
              <a:rPr lang="es-HN" dirty="0"/>
              <a:t>menos ciclos totales, pero tiene más instrucciones, debe tener un CPI menor.</a:t>
            </a:r>
          </a:p>
        </p:txBody>
      </p:sp>
      <p:sp>
        <p:nvSpPr>
          <p:cNvPr id="4" name="Marcador de número de diapositiva 3"/>
          <p:cNvSpPr>
            <a:spLocks noGrp="1"/>
          </p:cNvSpPr>
          <p:nvPr>
            <p:ph type="sldNum" sz="quarter" idx="10"/>
          </p:nvPr>
        </p:nvSpPr>
        <p:spPr/>
        <p:txBody>
          <a:bodyPr/>
          <a:lstStyle/>
          <a:p>
            <a:fld id="{63FF0A3D-16D6-4CED-B5D3-2FE0D03EBF22}" type="slidenum">
              <a:rPr lang="es-HN" smtClean="0"/>
              <a:t>28</a:t>
            </a:fld>
            <a:endParaRPr lang="es-HN"/>
          </a:p>
        </p:txBody>
      </p:sp>
    </p:spTree>
    <p:extLst>
      <p:ext uri="{BB962C8B-B14F-4D97-AF65-F5344CB8AC3E}">
        <p14:creationId xmlns:p14="http://schemas.microsoft.com/office/powerpoint/2010/main" val="584997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Eugene Myron </a:t>
            </a:r>
            <a:r>
              <a:rPr lang="es-ES" dirty="0" err="1"/>
              <a:t>Amdahl</a:t>
            </a:r>
            <a:r>
              <a:rPr lang="es-ES" dirty="0"/>
              <a:t>: Estadounidense de origen noruego, arquitecto computacional y una de las personalidades más importantes y excéntricas en la historia de la informática y la computación. Fundó cuatro compañías tecnológicas en diferentes ámbitos, la mayoría de las cuales, se fundaron con el objetivo de competir con otras compañías donde él mismo había trabajado o incluso creado anteriormente, y que ya había abandonado. Un ejemplo de esto es la famosa empresa informática IBM que sigue en auge actualmente, y que abandonó para hacerle la competencia.</a:t>
            </a:r>
          </a:p>
          <a:p>
            <a:endParaRPr lang="es-ES" dirty="0"/>
          </a:p>
          <a:p>
            <a:r>
              <a:rPr lang="es-ES" dirty="0"/>
              <a:t>Ley de </a:t>
            </a:r>
            <a:r>
              <a:rPr lang="es-ES" dirty="0" err="1"/>
              <a:t>Amdalhl</a:t>
            </a:r>
            <a:r>
              <a:rPr lang="es-ES" dirty="0"/>
              <a:t>: La mejora obtenida en el rendimiento de un sistema debido a la alteración de uno de sus componentes está limitada por la fracción de tiempo que se utiliza dicho componente.</a:t>
            </a:r>
            <a:endParaRPr lang="es-HN" dirty="0"/>
          </a:p>
        </p:txBody>
      </p:sp>
      <p:sp>
        <p:nvSpPr>
          <p:cNvPr id="4" name="Marcador de número de diapositiva 3"/>
          <p:cNvSpPr>
            <a:spLocks noGrp="1"/>
          </p:cNvSpPr>
          <p:nvPr>
            <p:ph type="sldNum" sz="quarter" idx="5"/>
          </p:nvPr>
        </p:nvSpPr>
        <p:spPr/>
        <p:txBody>
          <a:bodyPr/>
          <a:lstStyle/>
          <a:p>
            <a:fld id="{63FF0A3D-16D6-4CED-B5D3-2FE0D03EBF22}" type="slidenum">
              <a:rPr lang="es-HN" smtClean="0"/>
              <a:t>32</a:t>
            </a:fld>
            <a:endParaRPr lang="es-HN"/>
          </a:p>
        </p:txBody>
      </p:sp>
    </p:spTree>
    <p:extLst>
      <p:ext uri="{BB962C8B-B14F-4D97-AF65-F5344CB8AC3E}">
        <p14:creationId xmlns:p14="http://schemas.microsoft.com/office/powerpoint/2010/main" val="1430962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5"/>
          </p:nvPr>
        </p:nvSpPr>
        <p:spPr/>
        <p:txBody>
          <a:bodyPr/>
          <a:lstStyle/>
          <a:p>
            <a:fld id="{63FF0A3D-16D6-4CED-B5D3-2FE0D03EBF22}" type="slidenum">
              <a:rPr lang="es-HN" smtClean="0"/>
              <a:t>39</a:t>
            </a:fld>
            <a:endParaRPr lang="es-HN"/>
          </a:p>
        </p:txBody>
      </p:sp>
    </p:spTree>
    <p:extLst>
      <p:ext uri="{BB962C8B-B14F-4D97-AF65-F5344CB8AC3E}">
        <p14:creationId xmlns:p14="http://schemas.microsoft.com/office/powerpoint/2010/main" val="2422778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5"/>
          </p:nvPr>
        </p:nvSpPr>
        <p:spPr/>
        <p:txBody>
          <a:bodyPr/>
          <a:lstStyle/>
          <a:p>
            <a:fld id="{63FF0A3D-16D6-4CED-B5D3-2FE0D03EBF22}" type="slidenum">
              <a:rPr lang="es-HN" smtClean="0"/>
              <a:t>43</a:t>
            </a:fld>
            <a:endParaRPr lang="es-HN"/>
          </a:p>
        </p:txBody>
      </p:sp>
    </p:spTree>
    <p:extLst>
      <p:ext uri="{BB962C8B-B14F-4D97-AF65-F5344CB8AC3E}">
        <p14:creationId xmlns:p14="http://schemas.microsoft.com/office/powerpoint/2010/main" val="2962234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primer paso para evaluar un sistema bajo prueba es compilar y ejecutar cada programa en el sistema tres veces. Para cada programa, se mide el tiempo de ejecución y se selecciona el valor de la media. La razón para usar tres corridas y tomar la el valor medio es para tener en cuenta las variaciones en el tiempo de ejecución que no son intrínsecas al programa, como las variaciones del tiempo de acceso al disco y variaciones en la ejecución del kernel del sistema operativo de una corrida a otra.</a:t>
            </a:r>
          </a:p>
          <a:p>
            <a:endParaRPr lang="es-ES" dirty="0"/>
          </a:p>
          <a:p>
            <a:r>
              <a:rPr lang="es-ES" dirty="0"/>
              <a:t>Kernel: Es definido como el núcleo o corazón del sistema operativo, y se encarga principalmente de mediar entre los procesos de usuario y el hardware disponible en la máquina, es decir, concede el acceso al hardware, al software que lo solicite, de una manera segura; y el procesamiento paralelo de varias tareas.</a:t>
            </a:r>
          </a:p>
          <a:p>
            <a:endParaRPr lang="es-ES" dirty="0"/>
          </a:p>
          <a:p>
            <a:endParaRPr lang="es-ES" dirty="0"/>
          </a:p>
          <a:p>
            <a:endParaRPr lang="es-HN" dirty="0"/>
          </a:p>
        </p:txBody>
      </p:sp>
      <p:sp>
        <p:nvSpPr>
          <p:cNvPr id="4" name="Marcador de número de diapositiva 3"/>
          <p:cNvSpPr>
            <a:spLocks noGrp="1"/>
          </p:cNvSpPr>
          <p:nvPr>
            <p:ph type="sldNum" sz="quarter" idx="5"/>
          </p:nvPr>
        </p:nvSpPr>
        <p:spPr/>
        <p:txBody>
          <a:bodyPr/>
          <a:lstStyle/>
          <a:p>
            <a:fld id="{63FF0A3D-16D6-4CED-B5D3-2FE0D03EBF22}" type="slidenum">
              <a:rPr lang="es-HN" smtClean="0"/>
              <a:t>61</a:t>
            </a:fld>
            <a:endParaRPr lang="es-HN"/>
          </a:p>
        </p:txBody>
      </p:sp>
    </p:spTree>
    <p:extLst>
      <p:ext uri="{BB962C8B-B14F-4D97-AF65-F5344CB8AC3E}">
        <p14:creationId xmlns:p14="http://schemas.microsoft.com/office/powerpoint/2010/main" val="2605796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7"/>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923F7602-3FDC-4F96-91AA-666772F64CD5}"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395257533"/>
      </p:ext>
    </p:extLst>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52669E97-A03A-4F65-9EB1-B90301BAA75D}"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3507252386"/>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2"/>
            <a:ext cx="7772400" cy="1362075"/>
          </a:xfrm>
        </p:spPr>
        <p:txBody>
          <a:bodyPr anchor="t"/>
          <a:lstStyle>
            <a:lvl1pPr algn="l">
              <a:defRPr sz="3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41920ABE-D3AD-45EE-B1A0-75AD8267057E}"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76372395"/>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FE01E337-89E6-43AD-912C-14A2ADB0989C}"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2518237873"/>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8"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9" name="5 Marcador de número de diapositiva"/>
          <p:cNvSpPr>
            <a:spLocks noGrp="1"/>
          </p:cNvSpPr>
          <p:nvPr>
            <p:ph type="sldNum" sz="quarter" idx="12"/>
          </p:nvPr>
        </p:nvSpPr>
        <p:spPr/>
        <p:txBody>
          <a:bodyPr/>
          <a:lstStyle>
            <a:lvl1pPr>
              <a:defRPr/>
            </a:lvl1pPr>
          </a:lstStyle>
          <a:p>
            <a:pPr>
              <a:defRPr/>
            </a:pPr>
            <a:fld id="{087F30FD-E783-4F0D-BF3E-C55E69C0F663}"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454183705"/>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4"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5" name="5 Marcador de número de diapositiva"/>
          <p:cNvSpPr>
            <a:spLocks noGrp="1"/>
          </p:cNvSpPr>
          <p:nvPr>
            <p:ph type="sldNum" sz="quarter" idx="12"/>
          </p:nvPr>
        </p:nvSpPr>
        <p:spPr/>
        <p:txBody>
          <a:bodyPr/>
          <a:lstStyle>
            <a:lvl1pPr>
              <a:defRPr/>
            </a:lvl1pPr>
          </a:lstStyle>
          <a:p>
            <a:pPr>
              <a:defRPr/>
            </a:pPr>
            <a:fld id="{CCFF12BE-717F-4E5F-A196-5388B3301D45}"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781520312"/>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5 Marcador de número de diapositiva"/>
          <p:cNvSpPr>
            <a:spLocks noGrp="1"/>
          </p:cNvSpPr>
          <p:nvPr>
            <p:ph type="sldNum" sz="quarter" idx="12"/>
          </p:nvPr>
        </p:nvSpPr>
        <p:spPr/>
        <p:txBody>
          <a:bodyPr/>
          <a:lstStyle>
            <a:lvl1pPr>
              <a:defRPr/>
            </a:lvl1pPr>
          </a:lstStyle>
          <a:p>
            <a:pPr>
              <a:defRPr/>
            </a:pPr>
            <a:fld id="{8A156496-A440-41EA-BDEC-FF687D119A35}"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740045685"/>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73050"/>
            <a:ext cx="3008313" cy="1162050"/>
          </a:xfrm>
        </p:spPr>
        <p:txBody>
          <a:bodyPr anchor="b"/>
          <a:lstStyle>
            <a:lvl1pPr algn="l">
              <a:defRPr sz="15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EC6F0681-E3B0-4696-8106-04F82C1E527A}"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923600034"/>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15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MX"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6"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7" name="5 Marcador de número de diapositiva"/>
          <p:cNvSpPr>
            <a:spLocks noGrp="1"/>
          </p:cNvSpPr>
          <p:nvPr>
            <p:ph type="sldNum" sz="quarter" idx="12"/>
          </p:nvPr>
        </p:nvSpPr>
        <p:spPr/>
        <p:txBody>
          <a:bodyPr/>
          <a:lstStyle>
            <a:lvl1pPr>
              <a:defRPr/>
            </a:lvl1pPr>
          </a:lstStyle>
          <a:p>
            <a:pPr>
              <a:defRPr/>
            </a:pPr>
            <a:fld id="{C44F57D7-922F-4CDD-B512-105914E2E75F}"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204275553"/>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943B4634-5F3F-4CFB-B93F-3A56C8B229D6}"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4124178940"/>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0"/>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40"/>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4EFF8011-FB0B-4673-91A6-DEE41D172FD9}" type="slidenum">
              <a:rPr lang="es-ES">
                <a:solidFill>
                  <a:prstClr val="black">
                    <a:tint val="75000"/>
                  </a:prstClr>
                </a:solidFill>
              </a:rPr>
              <a:pPr>
                <a:defRPr/>
              </a:pPr>
              <a:t>‹Nº›</a:t>
            </a:fld>
            <a:endParaRPr lang="es-ES" dirty="0">
              <a:solidFill>
                <a:prstClr val="black">
                  <a:tint val="75000"/>
                </a:prstClr>
              </a:solidFill>
            </a:endParaRPr>
          </a:p>
        </p:txBody>
      </p:sp>
    </p:spTree>
    <p:extLst>
      <p:ext uri="{BB962C8B-B14F-4D97-AF65-F5344CB8AC3E}">
        <p14:creationId xmlns:p14="http://schemas.microsoft.com/office/powerpoint/2010/main" val="1649441409"/>
      </p:ext>
    </p:extLst>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r>
              <a:rPr lang="es-HN"/>
              <a:t>Ing. Miguel Eduardo Aguilar</a:t>
            </a:r>
          </a:p>
        </p:txBody>
      </p:sp>
      <p:sp>
        <p:nvSpPr>
          <p:cNvPr id="5" name="Footer Placeholder 4"/>
          <p:cNvSpPr>
            <a:spLocks noGrp="1"/>
          </p:cNvSpPr>
          <p:nvPr>
            <p:ph type="ftr" sz="quarter" idx="11"/>
          </p:nvPr>
        </p:nvSpPr>
        <p:spPr/>
        <p:txBody>
          <a:bodyPr/>
          <a:lstStyle/>
          <a:p>
            <a:r>
              <a:rPr lang="es-HN"/>
              <a:t>Arquitectura de Computadoras</a:t>
            </a:r>
          </a:p>
        </p:txBody>
      </p:sp>
      <p:sp>
        <p:nvSpPr>
          <p:cNvPr id="6" name="Slide Number Placeholder 5"/>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217160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r>
              <a:rPr lang="es-HN"/>
              <a:t>Ing. Miguel Eduardo Aguilar</a:t>
            </a:r>
          </a:p>
        </p:txBody>
      </p:sp>
      <p:sp>
        <p:nvSpPr>
          <p:cNvPr id="5" name="Footer Placeholder 4"/>
          <p:cNvSpPr>
            <a:spLocks noGrp="1"/>
          </p:cNvSpPr>
          <p:nvPr>
            <p:ph type="ftr" sz="quarter" idx="11"/>
          </p:nvPr>
        </p:nvSpPr>
        <p:spPr/>
        <p:txBody>
          <a:bodyPr/>
          <a:lstStyle/>
          <a:p>
            <a:r>
              <a:rPr lang="es-HN"/>
              <a:t>Arquitectura de Computadoras</a:t>
            </a:r>
          </a:p>
        </p:txBody>
      </p:sp>
      <p:sp>
        <p:nvSpPr>
          <p:cNvPr id="6" name="Slide Number Placeholder 5"/>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736090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HN"/>
              <a:t>Ing. Miguel Eduardo Aguilar</a:t>
            </a:r>
          </a:p>
        </p:txBody>
      </p:sp>
      <p:sp>
        <p:nvSpPr>
          <p:cNvPr id="5" name="Footer Placeholder 4"/>
          <p:cNvSpPr>
            <a:spLocks noGrp="1"/>
          </p:cNvSpPr>
          <p:nvPr>
            <p:ph type="ftr" sz="quarter" idx="11"/>
          </p:nvPr>
        </p:nvSpPr>
        <p:spPr/>
        <p:txBody>
          <a:bodyPr/>
          <a:lstStyle/>
          <a:p>
            <a:r>
              <a:rPr lang="es-HN"/>
              <a:t>Arquitectura de Computadoras</a:t>
            </a:r>
          </a:p>
        </p:txBody>
      </p:sp>
      <p:sp>
        <p:nvSpPr>
          <p:cNvPr id="6" name="Slide Number Placeholder 5"/>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820644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r>
              <a:rPr lang="es-HN"/>
              <a:t>Ing. Miguel Eduardo Aguilar</a:t>
            </a:r>
          </a:p>
        </p:txBody>
      </p:sp>
      <p:sp>
        <p:nvSpPr>
          <p:cNvPr id="6" name="Footer Placeholder 5"/>
          <p:cNvSpPr>
            <a:spLocks noGrp="1"/>
          </p:cNvSpPr>
          <p:nvPr>
            <p:ph type="ftr" sz="quarter" idx="11"/>
          </p:nvPr>
        </p:nvSpPr>
        <p:spPr/>
        <p:txBody>
          <a:bodyPr/>
          <a:lstStyle/>
          <a:p>
            <a:r>
              <a:rPr lang="es-HN"/>
              <a:t>Arquitectura de Computadoras</a:t>
            </a:r>
          </a:p>
        </p:txBody>
      </p:sp>
      <p:sp>
        <p:nvSpPr>
          <p:cNvPr id="7" name="Slide Number Placeholder 6"/>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1139712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r>
              <a:rPr lang="es-HN"/>
              <a:t>Ing. Miguel Eduardo Aguilar</a:t>
            </a:r>
          </a:p>
        </p:txBody>
      </p:sp>
      <p:sp>
        <p:nvSpPr>
          <p:cNvPr id="8" name="Footer Placeholder 7"/>
          <p:cNvSpPr>
            <a:spLocks noGrp="1"/>
          </p:cNvSpPr>
          <p:nvPr>
            <p:ph type="ftr" sz="quarter" idx="11"/>
          </p:nvPr>
        </p:nvSpPr>
        <p:spPr/>
        <p:txBody>
          <a:bodyPr/>
          <a:lstStyle/>
          <a:p>
            <a:r>
              <a:rPr lang="es-HN"/>
              <a:t>Arquitectura de Computadoras</a:t>
            </a:r>
          </a:p>
        </p:txBody>
      </p:sp>
      <p:sp>
        <p:nvSpPr>
          <p:cNvPr id="9" name="Slide Number Placeholder 8"/>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3198301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r>
              <a:rPr lang="es-HN"/>
              <a:t>Ing. Miguel Eduardo Aguilar</a:t>
            </a:r>
          </a:p>
        </p:txBody>
      </p:sp>
      <p:sp>
        <p:nvSpPr>
          <p:cNvPr id="4" name="Footer Placeholder 3"/>
          <p:cNvSpPr>
            <a:spLocks noGrp="1"/>
          </p:cNvSpPr>
          <p:nvPr>
            <p:ph type="ftr" sz="quarter" idx="11"/>
          </p:nvPr>
        </p:nvSpPr>
        <p:spPr/>
        <p:txBody>
          <a:bodyPr/>
          <a:lstStyle/>
          <a:p>
            <a:r>
              <a:rPr lang="es-HN"/>
              <a:t>Arquitectura de Computadoras</a:t>
            </a:r>
          </a:p>
        </p:txBody>
      </p:sp>
      <p:sp>
        <p:nvSpPr>
          <p:cNvPr id="5" name="Slide Number Placeholder 4"/>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2056377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s-HN"/>
              <a:t>Ing. Miguel Eduardo Aguilar</a:t>
            </a:r>
          </a:p>
        </p:txBody>
      </p:sp>
      <p:sp>
        <p:nvSpPr>
          <p:cNvPr id="3" name="Footer Placeholder 2"/>
          <p:cNvSpPr>
            <a:spLocks noGrp="1"/>
          </p:cNvSpPr>
          <p:nvPr>
            <p:ph type="ftr" sz="quarter" idx="11"/>
          </p:nvPr>
        </p:nvSpPr>
        <p:spPr/>
        <p:txBody>
          <a:bodyPr/>
          <a:lstStyle/>
          <a:p>
            <a:r>
              <a:rPr lang="es-HN"/>
              <a:t>Arquitectura de Computadoras</a:t>
            </a:r>
          </a:p>
        </p:txBody>
      </p:sp>
      <p:sp>
        <p:nvSpPr>
          <p:cNvPr id="4" name="Slide Number Placeholder 3"/>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20634763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HN"/>
              <a:t>Ing. Miguel Eduardo Aguilar</a:t>
            </a:r>
          </a:p>
        </p:txBody>
      </p:sp>
      <p:sp>
        <p:nvSpPr>
          <p:cNvPr id="6" name="Footer Placeholder 5"/>
          <p:cNvSpPr>
            <a:spLocks noGrp="1"/>
          </p:cNvSpPr>
          <p:nvPr>
            <p:ph type="ftr" sz="quarter" idx="11"/>
          </p:nvPr>
        </p:nvSpPr>
        <p:spPr/>
        <p:txBody>
          <a:bodyPr/>
          <a:lstStyle/>
          <a:p>
            <a:r>
              <a:rPr lang="es-HN"/>
              <a:t>Arquitectura de Computadoras</a:t>
            </a:r>
          </a:p>
        </p:txBody>
      </p:sp>
      <p:sp>
        <p:nvSpPr>
          <p:cNvPr id="7" name="Slide Number Placeholder 6"/>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2986562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HN"/>
              <a:t>Ing. Miguel Eduardo Aguilar</a:t>
            </a:r>
          </a:p>
        </p:txBody>
      </p:sp>
      <p:sp>
        <p:nvSpPr>
          <p:cNvPr id="6" name="Footer Placeholder 5"/>
          <p:cNvSpPr>
            <a:spLocks noGrp="1"/>
          </p:cNvSpPr>
          <p:nvPr>
            <p:ph type="ftr" sz="quarter" idx="11"/>
          </p:nvPr>
        </p:nvSpPr>
        <p:spPr/>
        <p:txBody>
          <a:bodyPr/>
          <a:lstStyle/>
          <a:p>
            <a:r>
              <a:rPr lang="es-HN"/>
              <a:t>Arquitectura de Computadoras</a:t>
            </a:r>
          </a:p>
        </p:txBody>
      </p:sp>
      <p:sp>
        <p:nvSpPr>
          <p:cNvPr id="7" name="Slide Number Placeholder 6"/>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33154487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r>
              <a:rPr lang="es-HN"/>
              <a:t>Ing. Miguel Eduardo Aguilar</a:t>
            </a:r>
          </a:p>
        </p:txBody>
      </p:sp>
      <p:sp>
        <p:nvSpPr>
          <p:cNvPr id="5" name="Footer Placeholder 4"/>
          <p:cNvSpPr>
            <a:spLocks noGrp="1"/>
          </p:cNvSpPr>
          <p:nvPr>
            <p:ph type="ftr" sz="quarter" idx="11"/>
          </p:nvPr>
        </p:nvSpPr>
        <p:spPr/>
        <p:txBody>
          <a:bodyPr/>
          <a:lstStyle/>
          <a:p>
            <a:r>
              <a:rPr lang="es-HN"/>
              <a:t>Arquitectura de Computadoras</a:t>
            </a:r>
          </a:p>
        </p:txBody>
      </p:sp>
      <p:sp>
        <p:nvSpPr>
          <p:cNvPr id="6" name="Slide Number Placeholder 5"/>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16178529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r>
              <a:rPr lang="es-HN"/>
              <a:t>Ing. Miguel Eduardo Aguilar</a:t>
            </a:r>
          </a:p>
        </p:txBody>
      </p:sp>
      <p:sp>
        <p:nvSpPr>
          <p:cNvPr id="5" name="Footer Placeholder 4"/>
          <p:cNvSpPr>
            <a:spLocks noGrp="1"/>
          </p:cNvSpPr>
          <p:nvPr>
            <p:ph type="ftr" sz="quarter" idx="11"/>
          </p:nvPr>
        </p:nvSpPr>
        <p:spPr/>
        <p:txBody>
          <a:bodyPr/>
          <a:lstStyle/>
          <a:p>
            <a:r>
              <a:rPr lang="es-HN"/>
              <a:t>Arquitectura de Computadoras</a:t>
            </a:r>
          </a:p>
        </p:txBody>
      </p:sp>
      <p:sp>
        <p:nvSpPr>
          <p:cNvPr id="6" name="Slide Number Placeholder 5"/>
          <p:cNvSpPr>
            <a:spLocks noGrp="1"/>
          </p:cNvSpPr>
          <p:nvPr>
            <p:ph type="sldNum" sz="quarter" idx="12"/>
          </p:nvPr>
        </p:nvSpPr>
        <p:spPr/>
        <p:txBody>
          <a:bodyPr/>
          <a:lstStyle/>
          <a:p>
            <a:fld id="{DA47F0B0-8093-4D41-A233-0365D54A4F31}" type="slidenum">
              <a:rPr lang="es-HN" smtClean="0"/>
              <a:t>‹Nº›</a:t>
            </a:fld>
            <a:endParaRPr lang="es-HN"/>
          </a:p>
        </p:txBody>
      </p:sp>
    </p:spTree>
    <p:extLst>
      <p:ext uri="{BB962C8B-B14F-4D97-AF65-F5344CB8AC3E}">
        <p14:creationId xmlns:p14="http://schemas.microsoft.com/office/powerpoint/2010/main" val="1758200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MX"/>
          </a:p>
        </p:txBody>
      </p:sp>
      <p:sp>
        <p:nvSpPr>
          <p:cNvPr id="4099" name="2 Marcador de texto"/>
          <p:cNvSpPr>
            <a:spLocks noGrp="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defRPr/>
            </a:pPr>
            <a:r>
              <a:rPr lang="es-HN">
                <a:solidFill>
                  <a:prstClr val="black">
                    <a:tint val="75000"/>
                  </a:prstClr>
                </a:solidFill>
                <a:latin typeface="Garamond" pitchFamily="18" charset="0"/>
              </a:rPr>
              <a:t>Ing. Miguel Eduardo Aguilar</a:t>
            </a:r>
            <a:endParaRPr lang="es-ES" dirty="0">
              <a:solidFill>
                <a:prstClr val="black">
                  <a:tint val="75000"/>
                </a:prstClr>
              </a:solidFill>
              <a:latin typeface="Garamond" pitchFamily="18" charset="0"/>
            </a:endParaRPr>
          </a:p>
        </p:txBody>
      </p:sp>
      <p:sp>
        <p:nvSpPr>
          <p:cNvPr id="5" name="4 Marcador de pie de página"/>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spcBef>
                <a:spcPct val="0"/>
              </a:spcBef>
              <a:spcAft>
                <a:spcPct val="0"/>
              </a:spcAft>
              <a:defRPr/>
            </a:pPr>
            <a:r>
              <a:rPr lang="es-ES">
                <a:solidFill>
                  <a:prstClr val="black">
                    <a:tint val="75000"/>
                  </a:prstClr>
                </a:solidFill>
                <a:latin typeface="Garamond" pitchFamily="18" charset="0"/>
              </a:rPr>
              <a:t>Arquitectura de Computadoras</a:t>
            </a:r>
            <a:endParaRPr lang="es-ES" dirty="0">
              <a:solidFill>
                <a:prstClr val="black">
                  <a:tint val="75000"/>
                </a:prstClr>
              </a:solidFill>
              <a:latin typeface="Garamond" pitchFamily="18" charset="0"/>
            </a:endParaRPr>
          </a:p>
        </p:txBody>
      </p:sp>
      <p:sp>
        <p:nvSpPr>
          <p:cNvPr id="6" name="5 Marcador de número de diapositiva"/>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defRPr/>
            </a:pPr>
            <a:fld id="{2F063BFB-2C45-4E7A-AECD-C3110990B950}" type="slidenum">
              <a:rPr lang="es-ES">
                <a:solidFill>
                  <a:prstClr val="black">
                    <a:tint val="75000"/>
                  </a:prstClr>
                </a:solidFill>
                <a:latin typeface="Garamond" pitchFamily="18" charset="0"/>
              </a:rPr>
              <a:pPr fontAlgn="base">
                <a:spcBef>
                  <a:spcPct val="0"/>
                </a:spcBef>
                <a:spcAft>
                  <a:spcPct val="0"/>
                </a:spcAft>
                <a:defRPr/>
              </a:pPr>
              <a:t>‹Nº›</a:t>
            </a:fld>
            <a:endParaRPr lang="es-ES" dirty="0">
              <a:solidFill>
                <a:prstClr val="black">
                  <a:tint val="75000"/>
                </a:prstClr>
              </a:solidFill>
              <a:latin typeface="Garamond" pitchFamily="18" charset="0"/>
            </a:endParaRPr>
          </a:p>
        </p:txBody>
      </p:sp>
    </p:spTree>
    <p:extLst>
      <p:ext uri="{BB962C8B-B14F-4D97-AF65-F5344CB8AC3E}">
        <p14:creationId xmlns:p14="http://schemas.microsoft.com/office/powerpoint/2010/main" val="537306961"/>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ransition spd="slow">
    <p:split orient="vert"/>
  </p:transition>
  <p:hf hdr="0"/>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HN"/>
              <a:t>Ing. Miguel Eduardo Aguilar</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HN"/>
              <a:t>Arquitectura de Computadoras</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7F0B0-8093-4D41-A233-0365D54A4F31}" type="slidenum">
              <a:rPr lang="es-HN" smtClean="0"/>
              <a:t>‹Nº›</a:t>
            </a:fld>
            <a:endParaRPr lang="es-HN"/>
          </a:p>
        </p:txBody>
      </p:sp>
    </p:spTree>
    <p:extLst>
      <p:ext uri="{BB962C8B-B14F-4D97-AF65-F5344CB8AC3E}">
        <p14:creationId xmlns:p14="http://schemas.microsoft.com/office/powerpoint/2010/main" val="3036954346"/>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6.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6.xml"/><Relationship Id="rId11" Type="http://schemas.openxmlformats.org/officeDocument/2006/relationships/image" Target="../media/image23.png"/><Relationship Id="rId5" Type="http://schemas.openxmlformats.org/officeDocument/2006/relationships/diagramColors" Target="../diagrams/colors6.xml"/><Relationship Id="rId10"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0.png"/><Relationship Id="rId1" Type="http://schemas.openxmlformats.org/officeDocument/2006/relationships/slideLayout" Target="../slideLayouts/slideLayout18.xml"/><Relationship Id="rId4" Type="http://schemas.openxmlformats.org/officeDocument/2006/relationships/image" Target="../media/image17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0.png"/><Relationship Id="rId1" Type="http://schemas.openxmlformats.org/officeDocument/2006/relationships/slideLayout" Target="../slideLayouts/slideLayout18.xml"/><Relationship Id="rId4" Type="http://schemas.openxmlformats.org/officeDocument/2006/relationships/image" Target="../media/image20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21.png"/><Relationship Id="rId4" Type="http://schemas.openxmlformats.org/officeDocument/2006/relationships/image" Target="../media/image211.png"/></Relationships>
</file>

<file path=ppt/slides/_rels/slide24.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0.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0.png"/><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290.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10.xml"/><Relationship Id="rId1" Type="http://schemas.openxmlformats.org/officeDocument/2006/relationships/slideLayout" Target="../slideLayouts/slideLayout1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comments" Target="../comments/comment1.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8.xml"/><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 Id="rId5" Type="http://schemas.openxmlformats.org/officeDocument/2006/relationships/image" Target="../media/image46.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20.png"/><Relationship Id="rId7" Type="http://schemas.openxmlformats.org/officeDocument/2006/relationships/image" Target="../media/image460.png"/><Relationship Id="rId2" Type="http://schemas.openxmlformats.org/officeDocument/2006/relationships/image" Target="../media/image350.png"/><Relationship Id="rId1" Type="http://schemas.openxmlformats.org/officeDocument/2006/relationships/slideLayout" Target="../slideLayouts/slideLayout18.xml"/><Relationship Id="rId6" Type="http://schemas.openxmlformats.org/officeDocument/2006/relationships/image" Target="../media/image450.png"/><Relationship Id="rId5" Type="http://schemas.openxmlformats.org/officeDocument/2006/relationships/image" Target="../media/image440.png"/><Relationship Id="rId4" Type="http://schemas.openxmlformats.org/officeDocument/2006/relationships/image" Target="../media/image430.png"/></Relationships>
</file>

<file path=ppt/slides/_rels/slide39.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4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59.png"/><Relationship Id="rId5" Type="http://schemas.openxmlformats.org/officeDocument/2006/relationships/image" Target="../media/image55.png"/><Relationship Id="rId10" Type="http://schemas.openxmlformats.org/officeDocument/2006/relationships/image" Target="../media/image570.png"/><Relationship Id="rId4" Type="http://schemas.openxmlformats.org/officeDocument/2006/relationships/image" Target="../media/image54.png"/><Relationship Id="rId9" Type="http://schemas.openxmlformats.org/officeDocument/2006/relationships/image" Target="../media/image560.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8.xml"/><Relationship Id="rId6" Type="http://schemas.openxmlformats.org/officeDocument/2006/relationships/image" Target="../media/image620.png"/><Relationship Id="rId5" Type="http://schemas.openxmlformats.org/officeDocument/2006/relationships/image" Target="../media/image610.pn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65.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49.pn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comments" Target="../comments/comment2.xml"/><Relationship Id="rId4" Type="http://schemas.openxmlformats.org/officeDocument/2006/relationships/image" Target="../media/image181.png"/><Relationship Id="rId9" Type="http://schemas.openxmlformats.org/officeDocument/2006/relationships/image" Target="../media/image69.png"/></Relationships>
</file>

<file path=ppt/slides/_rels/slide45.xml.rels><?xml version="1.0" encoding="UTF-8" standalone="yes"?>
<Relationships xmlns="http://schemas.openxmlformats.org/package/2006/relationships"><Relationship Id="rId3" Type="http://schemas.openxmlformats.org/officeDocument/2006/relationships/image" Target="../media/image720.png"/><Relationship Id="rId2" Type="http://schemas.openxmlformats.org/officeDocument/2006/relationships/image" Target="../media/image630.png"/><Relationship Id="rId1" Type="http://schemas.openxmlformats.org/officeDocument/2006/relationships/slideLayout" Target="../slideLayouts/slideLayout18.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8.xml"/><Relationship Id="rId4" Type="http://schemas.openxmlformats.org/officeDocument/2006/relationships/image" Target="../media/image16.emf"/></Relationships>
</file>

<file path=ppt/slides/_rels/slide4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11.xml"/><Relationship Id="rId1" Type="http://schemas.openxmlformats.org/officeDocument/2006/relationships/slideLayout" Target="../slideLayouts/slideLayout18.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diagramLayout" Target="../diagrams/layout10.xml"/><Relationship Id="rId7" Type="http://schemas.openxmlformats.org/officeDocument/2006/relationships/image" Target="../media/image84.png"/><Relationship Id="rId2" Type="http://schemas.openxmlformats.org/officeDocument/2006/relationships/diagramData" Target="../diagrams/data12.xml"/><Relationship Id="rId1" Type="http://schemas.openxmlformats.org/officeDocument/2006/relationships/slideLayout" Target="../slideLayouts/slideLayout1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78.png"/><Relationship Id="rId2" Type="http://schemas.openxmlformats.org/officeDocument/2006/relationships/diagramData" Target="../diagrams/data13.xml"/><Relationship Id="rId1" Type="http://schemas.openxmlformats.org/officeDocument/2006/relationships/slideLayout" Target="../slideLayouts/slideLayout18.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4.xml"/><Relationship Id="rId1" Type="http://schemas.openxmlformats.org/officeDocument/2006/relationships/slideLayout" Target="../slideLayouts/slideLayout18.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diagramLayout" Target="../diagrams/layout13.xml"/><Relationship Id="rId7" Type="http://schemas.openxmlformats.org/officeDocument/2006/relationships/image" Target="../media/image82.png"/><Relationship Id="rId2" Type="http://schemas.openxmlformats.org/officeDocument/2006/relationships/diagramData" Target="../diagrams/data15.xml"/><Relationship Id="rId1" Type="http://schemas.openxmlformats.org/officeDocument/2006/relationships/slideLayout" Target="../slideLayouts/slideLayout1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diagramLayout" Target="../diagrams/layout14.xml"/><Relationship Id="rId7" Type="http://schemas.openxmlformats.org/officeDocument/2006/relationships/image" Target="../media/image86.png"/><Relationship Id="rId2" Type="http://schemas.openxmlformats.org/officeDocument/2006/relationships/diagramData" Target="../diagrams/data16.xml"/><Relationship Id="rId1" Type="http://schemas.openxmlformats.org/officeDocument/2006/relationships/slideLayout" Target="../slideLayouts/slideLayout18.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diagramLayout" Target="../diagrams/layout15.xml"/><Relationship Id="rId7" Type="http://schemas.openxmlformats.org/officeDocument/2006/relationships/image" Target="../media/image88.png"/><Relationship Id="rId2" Type="http://schemas.openxmlformats.org/officeDocument/2006/relationships/diagramData" Target="../diagrams/data17.xml"/><Relationship Id="rId1" Type="http://schemas.openxmlformats.org/officeDocument/2006/relationships/slideLayout" Target="../slideLayouts/slideLayout18.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 Id="rId9" Type="http://schemas.openxmlformats.org/officeDocument/2006/relationships/comments" Target="../comments/comment3.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8.xml"/><Relationship Id="rId1" Type="http://schemas.openxmlformats.org/officeDocument/2006/relationships/slideLayout" Target="../slideLayouts/slideLayout18.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9.xml"/><Relationship Id="rId1" Type="http://schemas.openxmlformats.org/officeDocument/2006/relationships/slideLayout" Target="../slideLayouts/slideLayout18.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comments" Target="../comments/comment4.xml"/><Relationship Id="rId2" Type="http://schemas.openxmlformats.org/officeDocument/2006/relationships/diagramData" Target="../diagrams/data20.xml"/><Relationship Id="rId1" Type="http://schemas.openxmlformats.org/officeDocument/2006/relationships/slideLayout" Target="../slideLayouts/slideLayout18.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comments" Target="../comments/comment5.xml"/><Relationship Id="rId2" Type="http://schemas.openxmlformats.org/officeDocument/2006/relationships/diagramData" Target="../diagrams/data21.xml"/><Relationship Id="rId1" Type="http://schemas.openxmlformats.org/officeDocument/2006/relationships/slideLayout" Target="../slideLayouts/slideLayout18.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1.xml.rels><?xml version="1.0" encoding="UTF-8" standalone="yes"?>
<Relationships xmlns="http://schemas.openxmlformats.org/package/2006/relationships"><Relationship Id="rId3" Type="http://schemas.openxmlformats.org/officeDocument/2006/relationships/image" Target="../media/image65.emf"/><Relationship Id="rId7" Type="http://schemas.openxmlformats.org/officeDocument/2006/relationships/comments" Target="../comments/comment6.xml"/><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93.png"/><Relationship Id="rId5" Type="http://schemas.openxmlformats.org/officeDocument/2006/relationships/image" Target="../media/image97.png"/><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2 Marcador de pie de página"/>
          <p:cNvSpPr>
            <a:spLocks noGrp="1"/>
          </p:cNvSpPr>
          <p:nvPr>
            <p:ph type="ftr" sz="quarter" idx="11"/>
          </p:nvPr>
        </p:nvSpPr>
        <p:spPr/>
        <p:txBody>
          <a:body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1</a:t>
            </a:fld>
            <a:endParaRPr lang="es-ES" dirty="0">
              <a:solidFill>
                <a:prstClr val="black">
                  <a:tint val="75000"/>
                </a:prstClr>
              </a:solidFill>
            </a:endParaRPr>
          </a:p>
        </p:txBody>
      </p:sp>
      <p:sp>
        <p:nvSpPr>
          <p:cNvPr id="8" name="Título 1"/>
          <p:cNvSpPr txBox="1">
            <a:spLocks/>
          </p:cNvSpPr>
          <p:nvPr/>
        </p:nvSpPr>
        <p:spPr bwMode="auto">
          <a:xfrm>
            <a:off x="4898003" y="1120406"/>
            <a:ext cx="3969551" cy="569092"/>
          </a:xfrm>
          <a:prstGeom prst="rect">
            <a:avLst/>
          </a:prstGeom>
          <a:noFill/>
          <a:ln w="9525">
            <a:noFill/>
            <a:miter lim="800000"/>
            <a:headEnd/>
            <a:tailEnd/>
          </a:ln>
        </p:spPr>
        <p:txBody>
          <a:bodyPr vert="horz" wrap="square" lIns="68580" tIns="34290" rIns="68580" bIns="34290" numCol="1" anchor="t"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s-HN" sz="3200" b="1" dirty="0">
                <a:solidFill>
                  <a:schemeClr val="accent5">
                    <a:lumMod val="60000"/>
                    <a:lumOff val="40000"/>
                  </a:schemeClr>
                </a:solidFill>
                <a:latin typeface="+mn-lt"/>
              </a:rPr>
              <a:t>RENDIMIENTO EN LAS COMPUTADORAS</a:t>
            </a:r>
            <a:br>
              <a:rPr lang="es-HN" sz="3200" b="1" dirty="0">
                <a:solidFill>
                  <a:schemeClr val="accent5">
                    <a:lumMod val="60000"/>
                    <a:lumOff val="40000"/>
                  </a:schemeClr>
                </a:solidFill>
                <a:latin typeface="+mn-lt"/>
              </a:rPr>
            </a:br>
            <a:endParaRPr lang="es-HN" sz="3200" b="1" dirty="0">
              <a:solidFill>
                <a:schemeClr val="accent5">
                  <a:lumMod val="60000"/>
                  <a:lumOff val="40000"/>
                </a:schemeClr>
              </a:solidFill>
              <a:latin typeface="+mn-lt"/>
            </a:endParaRPr>
          </a:p>
        </p:txBody>
      </p:sp>
      <p:sp>
        <p:nvSpPr>
          <p:cNvPr id="9" name="Rectángulo 8"/>
          <p:cNvSpPr/>
          <p:nvPr/>
        </p:nvSpPr>
        <p:spPr>
          <a:xfrm>
            <a:off x="457200" y="5454771"/>
            <a:ext cx="3636818" cy="1015663"/>
          </a:xfrm>
          <a:prstGeom prst="rect">
            <a:avLst/>
          </a:prstGeom>
        </p:spPr>
        <p:txBody>
          <a:bodyPr wrap="square">
            <a:spAutoFit/>
          </a:bodyPr>
          <a:lstStyle/>
          <a:p>
            <a:pPr algn="ctr"/>
            <a:r>
              <a:rPr lang="es-HN" sz="1000" i="1" dirty="0">
                <a:solidFill>
                  <a:schemeClr val="accent5">
                    <a:lumMod val="60000"/>
                    <a:lumOff val="40000"/>
                  </a:schemeClr>
                </a:solidFill>
              </a:rPr>
              <a:t>La civilización avanza extendiendo el número de operaciones importantes que se pueden hacer sin</a:t>
            </a:r>
          </a:p>
          <a:p>
            <a:pPr algn="ctr"/>
            <a:r>
              <a:rPr lang="es-HN" sz="1000" i="1" dirty="0">
                <a:solidFill>
                  <a:schemeClr val="accent5">
                    <a:lumMod val="60000"/>
                    <a:lumOff val="40000"/>
                  </a:schemeClr>
                </a:solidFill>
              </a:rPr>
              <a:t>pensar en ellas.</a:t>
            </a:r>
          </a:p>
          <a:p>
            <a:pPr algn="ctr"/>
            <a:endParaRPr lang="es-HN" sz="1000" i="1" dirty="0">
              <a:solidFill>
                <a:schemeClr val="accent5">
                  <a:lumMod val="60000"/>
                  <a:lumOff val="40000"/>
                </a:schemeClr>
              </a:solidFill>
            </a:endParaRPr>
          </a:p>
          <a:p>
            <a:pPr algn="ctr"/>
            <a:r>
              <a:rPr lang="es-HN" sz="1000" i="1" dirty="0">
                <a:solidFill>
                  <a:schemeClr val="accent5">
                    <a:lumMod val="60000"/>
                    <a:lumOff val="40000"/>
                  </a:schemeClr>
                </a:solidFill>
              </a:rPr>
              <a:t>Alfred North Whitehead</a:t>
            </a:r>
          </a:p>
          <a:p>
            <a:pPr algn="ctr"/>
            <a:r>
              <a:rPr lang="es-HN" sz="1000" i="1" dirty="0">
                <a:solidFill>
                  <a:schemeClr val="accent5">
                    <a:lumMod val="60000"/>
                    <a:lumOff val="40000"/>
                  </a:schemeClr>
                </a:solidFill>
              </a:rPr>
              <a:t>An Introduction to Mathematics, 1911</a:t>
            </a:r>
          </a:p>
        </p:txBody>
      </p:sp>
    </p:spTree>
    <p:extLst>
      <p:ext uri="{BB962C8B-B14F-4D97-AF65-F5344CB8AC3E}">
        <p14:creationId xmlns:p14="http://schemas.microsoft.com/office/powerpoint/2010/main" val="808523598"/>
      </p:ext>
    </p:extLst>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40A0BC42-4260-4CAD-88D2-01C686D30408}"/>
              </a:ext>
            </a:extLst>
          </p:cNvPr>
          <p:cNvGraphicFramePr/>
          <p:nvPr>
            <p:extLst>
              <p:ext uri="{D42A27DB-BD31-4B8C-83A1-F6EECF244321}">
                <p14:modId xmlns:p14="http://schemas.microsoft.com/office/powerpoint/2010/main" val="4169950541"/>
              </p:ext>
            </p:extLst>
          </p:nvPr>
        </p:nvGraphicFramePr>
        <p:xfrm>
          <a:off x="204537" y="478001"/>
          <a:ext cx="8235616" cy="5173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fecha 1">
            <a:extLst>
              <a:ext uri="{FF2B5EF4-FFF2-40B4-BE49-F238E27FC236}">
                <a16:creationId xmlns:a16="http://schemas.microsoft.com/office/drawing/2014/main" id="{3EEC01D5-A1B3-4AD1-8A46-1A78A581A74F}"/>
              </a:ext>
            </a:extLst>
          </p:cNvPr>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Marcador de pie de página 2">
            <a:extLst>
              <a:ext uri="{FF2B5EF4-FFF2-40B4-BE49-F238E27FC236}">
                <a16:creationId xmlns:a16="http://schemas.microsoft.com/office/drawing/2014/main" id="{D9D76136-B614-497F-ADCE-A399A9996DC3}"/>
              </a:ext>
            </a:extLst>
          </p:cNvPr>
          <p:cNvSpPr>
            <a:spLocks noGrp="1"/>
          </p:cNvSpPr>
          <p:nvPr>
            <p:ph type="ftr" sz="quarter" idx="11"/>
          </p:nvPr>
        </p:nvSpPr>
        <p:spPr/>
        <p:txBody>
          <a:body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Marcador de número de diapositiva 3">
            <a:extLst>
              <a:ext uri="{FF2B5EF4-FFF2-40B4-BE49-F238E27FC236}">
                <a16:creationId xmlns:a16="http://schemas.microsoft.com/office/drawing/2014/main" id="{D016BFB1-9717-43BF-8B3D-79F30CD42177}"/>
              </a:ext>
            </a:extLst>
          </p:cNvPr>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2</a:t>
            </a:fld>
            <a:endParaRPr lang="es-ES" dirty="0">
              <a:solidFill>
                <a:prstClr val="black">
                  <a:tint val="75000"/>
                </a:prstClr>
              </a:solidFill>
            </a:endParaRPr>
          </a:p>
        </p:txBody>
      </p:sp>
      <p:sp>
        <p:nvSpPr>
          <p:cNvPr id="5" name="CuadroTexto 4">
            <a:extLst>
              <a:ext uri="{FF2B5EF4-FFF2-40B4-BE49-F238E27FC236}">
                <a16:creationId xmlns:a16="http://schemas.microsoft.com/office/drawing/2014/main" id="{66811B4D-47F5-4B0E-86B5-E09C0FA4344A}"/>
              </a:ext>
            </a:extLst>
          </p:cNvPr>
          <p:cNvSpPr txBox="1"/>
          <p:nvPr/>
        </p:nvSpPr>
        <p:spPr>
          <a:xfrm>
            <a:off x="3477489" y="727975"/>
            <a:ext cx="3414140" cy="523220"/>
          </a:xfrm>
          <a:prstGeom prst="rect">
            <a:avLst/>
          </a:prstGeom>
          <a:noFill/>
        </p:spPr>
        <p:txBody>
          <a:bodyPr wrap="none" rtlCol="0">
            <a:spAutoFit/>
          </a:bodyPr>
          <a:lstStyle/>
          <a:p>
            <a:r>
              <a:rPr lang="es-ES" sz="2800" b="1" dirty="0">
                <a:solidFill>
                  <a:srgbClr val="0070C0"/>
                </a:solidFill>
              </a:rPr>
              <a:t>OBJETIVOS DEL TEMA</a:t>
            </a:r>
            <a:endParaRPr lang="es-HN" sz="2800" b="1" dirty="0">
              <a:solidFill>
                <a:srgbClr val="0070C0"/>
              </a:solidFill>
            </a:endParaRPr>
          </a:p>
        </p:txBody>
      </p:sp>
    </p:spTree>
    <p:extLst>
      <p:ext uri="{BB962C8B-B14F-4D97-AF65-F5344CB8AC3E}">
        <p14:creationId xmlns:p14="http://schemas.microsoft.com/office/powerpoint/2010/main" val="1544902036"/>
      </p:ext>
    </p:extLst>
  </p:cSld>
  <p:clrMapOvr>
    <a:masterClrMapping/>
  </p:clrMapOvr>
  <p:transition spd="slow">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CF54BC8-0B63-4D43-BC35-9BD3987FF67D}"/>
              </a:ext>
            </a:extLst>
          </p:cNvPr>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Marcador de pie de página 2">
            <a:extLst>
              <a:ext uri="{FF2B5EF4-FFF2-40B4-BE49-F238E27FC236}">
                <a16:creationId xmlns:a16="http://schemas.microsoft.com/office/drawing/2014/main" id="{00C73A6B-8DB7-4FFE-BBF2-46835A6522C8}"/>
              </a:ext>
            </a:extLst>
          </p:cNvPr>
          <p:cNvSpPr>
            <a:spLocks noGrp="1"/>
          </p:cNvSpPr>
          <p:nvPr>
            <p:ph type="ftr" sz="quarter" idx="11"/>
          </p:nvPr>
        </p:nvSpPr>
        <p:spPr/>
        <p:txBody>
          <a:body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Marcador de número de diapositiva 3">
            <a:extLst>
              <a:ext uri="{FF2B5EF4-FFF2-40B4-BE49-F238E27FC236}">
                <a16:creationId xmlns:a16="http://schemas.microsoft.com/office/drawing/2014/main" id="{B94ABDA9-E71A-47DC-A39E-6824F814ECF6}"/>
              </a:ext>
            </a:extLst>
          </p:cNvPr>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3</a:t>
            </a:fld>
            <a:endParaRPr lang="es-ES" dirty="0">
              <a:solidFill>
                <a:prstClr val="black">
                  <a:tint val="75000"/>
                </a:prstClr>
              </a:solidFill>
            </a:endParaRPr>
          </a:p>
        </p:txBody>
      </p:sp>
      <p:graphicFrame>
        <p:nvGraphicFramePr>
          <p:cNvPr id="5" name="Diagrama 4">
            <a:extLst>
              <a:ext uri="{FF2B5EF4-FFF2-40B4-BE49-F238E27FC236}">
                <a16:creationId xmlns:a16="http://schemas.microsoft.com/office/drawing/2014/main" id="{135DE0AA-D98D-40B7-A9EF-AACC23EDCDD3}"/>
              </a:ext>
            </a:extLst>
          </p:cNvPr>
          <p:cNvGraphicFramePr/>
          <p:nvPr>
            <p:extLst>
              <p:ext uri="{D42A27DB-BD31-4B8C-83A1-F6EECF244321}">
                <p14:modId xmlns:p14="http://schemas.microsoft.com/office/powerpoint/2010/main" val="1202231928"/>
              </p:ext>
            </p:extLst>
          </p:nvPr>
        </p:nvGraphicFramePr>
        <p:xfrm>
          <a:off x="222636" y="254441"/>
          <a:ext cx="8674873" cy="5971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D78C77D0-6F5E-474C-B4CF-4E4EC2FB4759}"/>
              </a:ext>
            </a:extLst>
          </p:cNvPr>
          <p:cNvSpPr txBox="1"/>
          <p:nvPr/>
        </p:nvSpPr>
        <p:spPr>
          <a:xfrm>
            <a:off x="3124200" y="485032"/>
            <a:ext cx="4438769" cy="584775"/>
          </a:xfrm>
          <a:prstGeom prst="rect">
            <a:avLst/>
          </a:prstGeom>
          <a:noFill/>
        </p:spPr>
        <p:txBody>
          <a:bodyPr wrap="square" rtlCol="0">
            <a:spAutoFit/>
          </a:bodyPr>
          <a:lstStyle/>
          <a:p>
            <a:pPr algn="ctr"/>
            <a:r>
              <a:rPr lang="es-HN" sz="3200" b="1" dirty="0">
                <a:solidFill>
                  <a:srgbClr val="0070C0"/>
                </a:solidFill>
              </a:rPr>
              <a:t>RENDIMIENTO</a:t>
            </a:r>
          </a:p>
        </p:txBody>
      </p:sp>
    </p:spTree>
    <p:extLst>
      <p:ext uri="{BB962C8B-B14F-4D97-AF65-F5344CB8AC3E}">
        <p14:creationId xmlns:p14="http://schemas.microsoft.com/office/powerpoint/2010/main" val="407483584"/>
      </p:ext>
    </p:extLst>
  </p:cSld>
  <p:clrMapOvr>
    <a:masterClrMapping/>
  </p:clrMapOvr>
  <p:transition spd="slow">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sz="900"/>
              <a:t>Ing. Miguel Eduardo Aguilar</a:t>
            </a:r>
          </a:p>
        </p:txBody>
      </p:sp>
      <p:sp>
        <p:nvSpPr>
          <p:cNvPr id="3" name="Marcador de pie de página 2"/>
          <p:cNvSpPr>
            <a:spLocks noGrp="1"/>
          </p:cNvSpPr>
          <p:nvPr>
            <p:ph type="ftr" sz="quarter" idx="11"/>
          </p:nvPr>
        </p:nvSpPr>
        <p:spPr/>
        <p:txBody>
          <a:bodyPr/>
          <a:lstStyle/>
          <a:p>
            <a:r>
              <a:rPr lang="es-HN" sz="900"/>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z="900" smtClean="0"/>
              <a:t>4</a:t>
            </a:fld>
            <a:endParaRPr lang="es-HN" sz="900"/>
          </a:p>
        </p:txBody>
      </p:sp>
      <p:sp>
        <p:nvSpPr>
          <p:cNvPr id="7" name="4 Rectángulo"/>
          <p:cNvSpPr/>
          <p:nvPr/>
        </p:nvSpPr>
        <p:spPr bwMode="auto">
          <a:xfrm>
            <a:off x="272760" y="1101836"/>
            <a:ext cx="1683329" cy="701967"/>
          </a:xfrm>
          <a:prstGeom prst="rect">
            <a:avLst/>
          </a:prstGeom>
          <a:solidFill>
            <a:srgbClr val="006699"/>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s-HN" dirty="0">
                <a:solidFill>
                  <a:schemeClr val="bg1"/>
                </a:solidFill>
              </a:rPr>
              <a:t>Tiempo de Respuesta</a:t>
            </a:r>
          </a:p>
        </p:txBody>
      </p:sp>
      <p:sp>
        <p:nvSpPr>
          <p:cNvPr id="8" name="6 Rectángulo"/>
          <p:cNvSpPr/>
          <p:nvPr/>
        </p:nvSpPr>
        <p:spPr bwMode="auto">
          <a:xfrm>
            <a:off x="1757360" y="1631316"/>
            <a:ext cx="3701763" cy="1176770"/>
          </a:xfrm>
          <a:prstGeom prst="rect">
            <a:avLst/>
          </a:prstGeom>
          <a:solidFill>
            <a:schemeClr val="bg1"/>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a:r>
              <a:rPr lang="es-HN" sz="1350" b="1" dirty="0">
                <a:solidFill>
                  <a:srgbClr val="006699"/>
                </a:solidFill>
              </a:rPr>
              <a:t>Tiempo total requerido por un computador para completar una tarea, incluyendo acceso a memoria y operaciones E/S, también referido como tiempo de ejecución.</a:t>
            </a:r>
          </a:p>
          <a:p>
            <a:pPr algn="ctr"/>
            <a:r>
              <a:rPr lang="es-HN" sz="1350" b="1" dirty="0">
                <a:solidFill>
                  <a:srgbClr val="C00000"/>
                </a:solidFill>
              </a:rPr>
              <a:t>(Computadora personal y embebidas)</a:t>
            </a:r>
          </a:p>
        </p:txBody>
      </p:sp>
      <p:sp>
        <p:nvSpPr>
          <p:cNvPr id="12" name="4 Rectángulo"/>
          <p:cNvSpPr/>
          <p:nvPr/>
        </p:nvSpPr>
        <p:spPr bwMode="auto">
          <a:xfrm>
            <a:off x="3301711" y="3251013"/>
            <a:ext cx="1683329" cy="701968"/>
          </a:xfrm>
          <a:prstGeom prst="rect">
            <a:avLst/>
          </a:prstGeom>
          <a:solidFill>
            <a:srgbClr val="006699"/>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s-HN" dirty="0">
                <a:solidFill>
                  <a:schemeClr val="bg1"/>
                </a:solidFill>
              </a:rPr>
              <a:t>Productividad</a:t>
            </a:r>
          </a:p>
        </p:txBody>
      </p:sp>
      <p:sp>
        <p:nvSpPr>
          <p:cNvPr id="13" name="6 Rectángulo"/>
          <p:cNvSpPr/>
          <p:nvPr/>
        </p:nvSpPr>
        <p:spPr bwMode="auto">
          <a:xfrm>
            <a:off x="4777224" y="3798745"/>
            <a:ext cx="3701763" cy="1156573"/>
          </a:xfrm>
          <a:prstGeom prst="rect">
            <a:avLst/>
          </a:prstGeom>
          <a:solidFill>
            <a:schemeClr val="bg1"/>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a:r>
              <a:rPr lang="es-HN" sz="1350" b="1" dirty="0">
                <a:solidFill>
                  <a:srgbClr val="006699"/>
                </a:solidFill>
              </a:rPr>
              <a:t>Se define como el número de</a:t>
            </a:r>
          </a:p>
          <a:p>
            <a:pPr algn="ctr"/>
            <a:r>
              <a:rPr lang="es-HN" sz="1350" b="1" dirty="0">
                <a:solidFill>
                  <a:srgbClr val="006699"/>
                </a:solidFill>
              </a:rPr>
              <a:t>tareas que se completan por unidad de tiempo, también llamada ancho de banda.</a:t>
            </a:r>
          </a:p>
          <a:p>
            <a:pPr algn="ctr"/>
            <a:r>
              <a:rPr lang="es-HN" sz="1350" b="1" dirty="0">
                <a:solidFill>
                  <a:srgbClr val="C00000"/>
                </a:solidFill>
              </a:rPr>
              <a:t>(Servidores)</a:t>
            </a:r>
          </a:p>
        </p:txBody>
      </p:sp>
      <p:sp>
        <p:nvSpPr>
          <p:cNvPr id="15" name="Rectángulo 14"/>
          <p:cNvSpPr/>
          <p:nvPr/>
        </p:nvSpPr>
        <p:spPr>
          <a:xfrm>
            <a:off x="1306751" y="5515227"/>
            <a:ext cx="6729901" cy="481874"/>
          </a:xfrm>
          <a:prstGeom prst="rect">
            <a:avLst/>
          </a:prstGeom>
          <a:solidFill>
            <a:schemeClr val="bg1"/>
          </a:solidFill>
          <a:ln w="317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Por lo tanto, en la mayoría de los casos, se necesitarán diferentes métricas de rendimiento, así como diferentes conjuntos de aplicaciones para medir el rendimiento.</a:t>
            </a:r>
          </a:p>
        </p:txBody>
      </p:sp>
    </p:spTree>
    <p:extLst>
      <p:ext uri="{BB962C8B-B14F-4D97-AF65-F5344CB8AC3E}">
        <p14:creationId xmlns:p14="http://schemas.microsoft.com/office/powerpoint/2010/main" val="163746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sz="900"/>
              <a:t>Ing. Miguel Eduardo Aguilar</a:t>
            </a:r>
          </a:p>
        </p:txBody>
      </p:sp>
      <p:sp>
        <p:nvSpPr>
          <p:cNvPr id="3" name="Marcador de pie de página 2"/>
          <p:cNvSpPr>
            <a:spLocks noGrp="1"/>
          </p:cNvSpPr>
          <p:nvPr>
            <p:ph type="ftr" sz="quarter" idx="11"/>
          </p:nvPr>
        </p:nvSpPr>
        <p:spPr/>
        <p:txBody>
          <a:bodyPr/>
          <a:lstStyle/>
          <a:p>
            <a:r>
              <a:rPr lang="es-HN" sz="900"/>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z="900" smtClean="0"/>
              <a:t>5</a:t>
            </a:fld>
            <a:endParaRPr lang="es-HN" sz="900"/>
          </a:p>
        </p:txBody>
      </p:sp>
      <p:sp>
        <p:nvSpPr>
          <p:cNvPr id="5" name="Rectángulo 4"/>
          <p:cNvSpPr/>
          <p:nvPr/>
        </p:nvSpPr>
        <p:spPr>
          <a:xfrm>
            <a:off x="1073481" y="463193"/>
            <a:ext cx="6997037" cy="2139287"/>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solidFill>
                  <a:srgbClr val="0070C0"/>
                </a:solidFill>
              </a:rPr>
              <a:t>¿Las siguientes mejoras en rendimiento incrementan la productividad, hacen disminuir el tiempo de respuesta, o ambas cosas? </a:t>
            </a:r>
          </a:p>
          <a:p>
            <a:pPr algn="ctr"/>
            <a:endParaRPr lang="es-HN" dirty="0">
              <a:solidFill>
                <a:srgbClr val="0070C0"/>
              </a:solidFill>
            </a:endParaRPr>
          </a:p>
          <a:p>
            <a:pPr marL="342900" indent="-342900">
              <a:buFont typeface="+mj-lt"/>
              <a:buAutoNum type="arabicPeriod"/>
            </a:pPr>
            <a:r>
              <a:rPr lang="es-HN" dirty="0">
                <a:solidFill>
                  <a:srgbClr val="0070C0"/>
                </a:solidFill>
              </a:rPr>
              <a:t>Ciclo de reloj más rápido. </a:t>
            </a:r>
          </a:p>
          <a:p>
            <a:pPr marL="342900" indent="-342900">
              <a:buFont typeface="+mj-lt"/>
              <a:buAutoNum type="arabicPeriod"/>
            </a:pPr>
            <a:r>
              <a:rPr lang="es-HN" dirty="0">
                <a:solidFill>
                  <a:srgbClr val="0070C0"/>
                </a:solidFill>
              </a:rPr>
              <a:t>Múltiples procesadores para tareas separadas </a:t>
            </a:r>
          </a:p>
          <a:p>
            <a:pPr marL="342900" indent="-342900">
              <a:buFont typeface="+mj-lt"/>
              <a:buAutoNum type="arabicPeriod"/>
            </a:pPr>
            <a:r>
              <a:rPr lang="es-HN" dirty="0">
                <a:solidFill>
                  <a:srgbClr val="0070C0"/>
                </a:solidFill>
              </a:rPr>
              <a:t>Procesamiento paralelo de problemas científicos. </a:t>
            </a:r>
          </a:p>
        </p:txBody>
      </p:sp>
      <p:sp>
        <p:nvSpPr>
          <p:cNvPr id="6" name="Rectángulo 5"/>
          <p:cNvSpPr/>
          <p:nvPr/>
        </p:nvSpPr>
        <p:spPr>
          <a:xfrm>
            <a:off x="1418897" y="3546446"/>
            <a:ext cx="6306205" cy="1782277"/>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t>La disminución del tiempo de respuesta, habitualmente, mejora la productividad. Por consiguiente, 1 y 3 mejoran el tiempo de respuesta y la productividad. En 2, ninguna tarea funciona más rápida, por tanto, sólo incrementa la productividad. </a:t>
            </a:r>
          </a:p>
        </p:txBody>
      </p:sp>
    </p:spTree>
    <p:extLst>
      <p:ext uri="{BB962C8B-B14F-4D97-AF65-F5344CB8AC3E}">
        <p14:creationId xmlns:p14="http://schemas.microsoft.com/office/powerpoint/2010/main" val="206739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sz="900"/>
              <a:t>Ing. Miguel Eduardo Aguilar</a:t>
            </a:r>
          </a:p>
        </p:txBody>
      </p:sp>
      <p:sp>
        <p:nvSpPr>
          <p:cNvPr id="3" name="Marcador de pie de página 2"/>
          <p:cNvSpPr>
            <a:spLocks noGrp="1"/>
          </p:cNvSpPr>
          <p:nvPr>
            <p:ph type="ftr" sz="quarter" idx="11"/>
          </p:nvPr>
        </p:nvSpPr>
        <p:spPr/>
        <p:txBody>
          <a:bodyPr/>
          <a:lstStyle/>
          <a:p>
            <a:r>
              <a:rPr lang="es-HN" sz="900"/>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z="900" smtClean="0"/>
              <a:t>6</a:t>
            </a:fld>
            <a:endParaRPr lang="es-HN" sz="900"/>
          </a:p>
        </p:txBody>
      </p:sp>
      <mc:AlternateContent xmlns:mc="http://schemas.openxmlformats.org/markup-compatibility/2006" xmlns:a14="http://schemas.microsoft.com/office/drawing/2010/main">
        <mc:Choice Requires="a14">
          <p:sp>
            <p:nvSpPr>
              <p:cNvPr id="7" name="CuadroTexto 6"/>
              <p:cNvSpPr txBox="1"/>
              <p:nvPr/>
            </p:nvSpPr>
            <p:spPr>
              <a:xfrm>
                <a:off x="2761693" y="1204954"/>
                <a:ext cx="3538105" cy="519053"/>
              </a:xfrm>
              <a:prstGeom prst="rect">
                <a:avLst/>
              </a:prstGeom>
              <a:solidFill>
                <a:schemeClr val="bg1">
                  <a:lumMod val="95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HN" sz="1350" b="1" i="1" smtClean="0">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𝐑𝐞𝐧𝐝𝐢𝐦𝐢𝐞𝐧𝐭𝐨</m:t>
                          </m:r>
                        </m:e>
                        <m:sub>
                          <m:r>
                            <a:rPr lang="es-HN" sz="1350" b="1" i="0">
                              <a:solidFill>
                                <a:schemeClr val="accent1">
                                  <a:lumMod val="50000"/>
                                </a:schemeClr>
                              </a:solidFill>
                              <a:latin typeface="Cambria Math" panose="02040503050406030204" pitchFamily="18" charset="0"/>
                            </a:rPr>
                            <m:t>𝐗</m:t>
                          </m:r>
                        </m:sub>
                      </m:sSub>
                      <m:r>
                        <a:rPr lang="es-HN" sz="1350" b="1" i="0">
                          <a:solidFill>
                            <a:schemeClr val="accent1">
                              <a:lumMod val="50000"/>
                            </a:schemeClr>
                          </a:solidFill>
                          <a:latin typeface="Cambria Math" panose="02040503050406030204" pitchFamily="18" charset="0"/>
                        </a:rPr>
                        <m:t>= </m:t>
                      </m:r>
                      <m:f>
                        <m:fPr>
                          <m:ctrlPr>
                            <a:rPr lang="es-HN" sz="1350" b="1" i="1">
                              <a:solidFill>
                                <a:schemeClr val="accent1">
                                  <a:lumMod val="50000"/>
                                </a:schemeClr>
                              </a:solidFill>
                              <a:latin typeface="Cambria Math" panose="02040503050406030204" pitchFamily="18" charset="0"/>
                            </a:rPr>
                          </m:ctrlPr>
                        </m:fPr>
                        <m:num>
                          <m:r>
                            <a:rPr lang="es-HN" sz="1350" b="1" i="0">
                              <a:solidFill>
                                <a:schemeClr val="accent1">
                                  <a:lumMod val="50000"/>
                                </a:schemeClr>
                              </a:solidFill>
                              <a:latin typeface="Cambria Math" panose="02040503050406030204" pitchFamily="18" charset="0"/>
                            </a:rPr>
                            <m:t>𝟏</m:t>
                          </m:r>
                        </m:num>
                        <m:den>
                          <m:sSub>
                            <m:sSubPr>
                              <m:ctrlPr>
                                <a:rPr lang="es-HN" sz="1350" b="1" i="1">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𝐓𝐢𝐞𝐦𝐩𝐨</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𝐝𝐞</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𝐗</m:t>
                              </m:r>
                            </m:sub>
                          </m:sSub>
                        </m:den>
                      </m:f>
                    </m:oMath>
                  </m:oMathPara>
                </a14:m>
                <a:endParaRPr lang="es-HN" sz="1350" b="1" dirty="0">
                  <a:solidFill>
                    <a:schemeClr val="accent1">
                      <a:lumMod val="50000"/>
                    </a:schemeClr>
                  </a:solidFill>
                </a:endParaRPr>
              </a:p>
            </p:txBody>
          </p:sp>
        </mc:Choice>
        <mc:Fallback xmlns="">
          <p:sp>
            <p:nvSpPr>
              <p:cNvPr id="7" name="CuadroTexto 6"/>
              <p:cNvSpPr txBox="1">
                <a:spLocks noRot="1" noChangeAspect="1" noMove="1" noResize="1" noEditPoints="1" noAdjustHandles="1" noChangeArrowheads="1" noChangeShapeType="1" noTextEdit="1"/>
              </p:cNvSpPr>
              <p:nvPr/>
            </p:nvSpPr>
            <p:spPr>
              <a:xfrm>
                <a:off x="2761693" y="1204954"/>
                <a:ext cx="3538105" cy="519053"/>
              </a:xfrm>
              <a:prstGeom prst="rect">
                <a:avLst/>
              </a:prstGeom>
              <a:blipFill>
                <a:blip r:embed="rId3"/>
                <a:stretch>
                  <a:fillRect b="-4706"/>
                </a:stretch>
              </a:blipFill>
            </p:spPr>
            <p:txBody>
              <a:bodyPr/>
              <a:lstStyle/>
              <a:p>
                <a:r>
                  <a:rPr lang="es-HN">
                    <a:noFill/>
                  </a:rPr>
                  <a:t> </a:t>
                </a:r>
              </a:p>
            </p:txBody>
          </p:sp>
        </mc:Fallback>
      </mc:AlternateContent>
      <p:sp>
        <p:nvSpPr>
          <p:cNvPr id="6" name="Rectángulo 5"/>
          <p:cNvSpPr/>
          <p:nvPr/>
        </p:nvSpPr>
        <p:spPr>
          <a:xfrm>
            <a:off x="1339437" y="248165"/>
            <a:ext cx="6382616" cy="640067"/>
          </a:xfrm>
          <a:prstGeom prst="rect">
            <a:avLst/>
          </a:prstGeom>
          <a:solidFill>
            <a:schemeClr val="bg1"/>
          </a:solidFill>
          <a:ln w="63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solidFill>
                  <a:schemeClr val="accent1">
                    <a:lumMod val="50000"/>
                  </a:schemeClr>
                </a:solidFill>
              </a:rPr>
              <a:t>Para maximizar el rendimiento, lo que se desea es minimizar el tiempo de respuesta o tiempo de ejecución de alguna tarea.</a:t>
            </a:r>
          </a:p>
        </p:txBody>
      </p:sp>
      <p:pic>
        <p:nvPicPr>
          <p:cNvPr id="9" name="Imagen 8">
            <a:extLst>
              <a:ext uri="{FF2B5EF4-FFF2-40B4-BE49-F238E27FC236}">
                <a16:creationId xmlns:a16="http://schemas.microsoft.com/office/drawing/2014/main" id="{2FE824B0-0816-4BA9-93D0-3F90D36A4407}"/>
              </a:ext>
            </a:extLst>
          </p:cNvPr>
          <p:cNvPicPr>
            <a:picLocks noChangeAspect="1"/>
          </p:cNvPicPr>
          <p:nvPr/>
        </p:nvPicPr>
        <p:blipFill>
          <a:blip r:embed="rId4"/>
          <a:stretch>
            <a:fillRect/>
          </a:stretch>
        </p:blipFill>
        <p:spPr>
          <a:xfrm>
            <a:off x="2602478" y="1872435"/>
            <a:ext cx="4125473" cy="3066040"/>
          </a:xfrm>
          <a:prstGeom prst="rect">
            <a:avLst/>
          </a:prstGeom>
        </p:spPr>
      </p:pic>
      <p:sp>
        <p:nvSpPr>
          <p:cNvPr id="10" name="CuadroTexto 9">
            <a:extLst>
              <a:ext uri="{FF2B5EF4-FFF2-40B4-BE49-F238E27FC236}">
                <a16:creationId xmlns:a16="http://schemas.microsoft.com/office/drawing/2014/main" id="{9C574760-8CF2-4CD6-9139-942DA8590E84}"/>
              </a:ext>
            </a:extLst>
          </p:cNvPr>
          <p:cNvSpPr txBox="1"/>
          <p:nvPr/>
        </p:nvSpPr>
        <p:spPr>
          <a:xfrm>
            <a:off x="88776" y="5337971"/>
            <a:ext cx="8975326" cy="954107"/>
          </a:xfrm>
          <a:prstGeom prst="rect">
            <a:avLst/>
          </a:prstGeom>
          <a:noFill/>
        </p:spPr>
        <p:txBody>
          <a:bodyPr wrap="square">
            <a:spAutoFit/>
          </a:bodyPr>
          <a:lstStyle/>
          <a:p>
            <a:pPr algn="ctr"/>
            <a:r>
              <a:rPr lang="es-ES" sz="1400" b="1" dirty="0">
                <a:solidFill>
                  <a:srgbClr val="C00000"/>
                </a:solidFill>
              </a:rPr>
              <a:t>Para tales tareas acotadas por CPU, la potencia de procesamiento representa el problema. Asimismo, las tareas acotadas por I/O serán mal atendidas si sólo se toma en cuenta el tiempo de ejecución de CPU. Para un sistema balanceado sin problemas, no se erraría demasiado si se considera sólo el tiempo de ejecución de CPU en la evaluación del rendimiento. Observe que el equilibrio del sistema es esencial. </a:t>
            </a:r>
            <a:endParaRPr lang="es-HN" sz="1400" b="1" dirty="0">
              <a:solidFill>
                <a:srgbClr val="C00000"/>
              </a:solidFill>
            </a:endParaRPr>
          </a:p>
        </p:txBody>
      </p:sp>
    </p:spTree>
    <p:extLst>
      <p:ext uri="{BB962C8B-B14F-4D97-AF65-F5344CB8AC3E}">
        <p14:creationId xmlns:p14="http://schemas.microsoft.com/office/powerpoint/2010/main" val="297383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B1B41BD-528D-48AD-A696-2B86B5571872}"/>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A994CC53-1D9F-4A8D-AD3F-D21D3EA72E21}"/>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E1E01BC5-B946-4B9F-959B-64BF6215D6EC}"/>
              </a:ext>
            </a:extLst>
          </p:cNvPr>
          <p:cNvSpPr>
            <a:spLocks noGrp="1"/>
          </p:cNvSpPr>
          <p:nvPr>
            <p:ph type="sldNum" sz="quarter" idx="12"/>
          </p:nvPr>
        </p:nvSpPr>
        <p:spPr/>
        <p:txBody>
          <a:bodyPr/>
          <a:lstStyle/>
          <a:p>
            <a:fld id="{DA47F0B0-8093-4D41-A233-0365D54A4F31}" type="slidenum">
              <a:rPr lang="es-HN" smtClean="0"/>
              <a:t>7</a:t>
            </a:fld>
            <a:endParaRPr lang="es-HN"/>
          </a:p>
        </p:txBody>
      </p:sp>
      <p:graphicFrame>
        <p:nvGraphicFramePr>
          <p:cNvPr id="5" name="Diagrama 4">
            <a:extLst>
              <a:ext uri="{FF2B5EF4-FFF2-40B4-BE49-F238E27FC236}">
                <a16:creationId xmlns:a16="http://schemas.microsoft.com/office/drawing/2014/main" id="{F45F7ABA-AE72-471E-8667-4B2E3D19FF94}"/>
              </a:ext>
            </a:extLst>
          </p:cNvPr>
          <p:cNvGraphicFramePr/>
          <p:nvPr>
            <p:extLst>
              <p:ext uri="{D42A27DB-BD31-4B8C-83A1-F6EECF244321}">
                <p14:modId xmlns:p14="http://schemas.microsoft.com/office/powerpoint/2010/main" val="3081952924"/>
              </p:ext>
            </p:extLst>
          </p:nvPr>
        </p:nvGraphicFramePr>
        <p:xfrm>
          <a:off x="536895" y="136524"/>
          <a:ext cx="8095377" cy="5467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8042AD12-7E0E-4B80-82F2-7348D5A9F569}"/>
              </a:ext>
            </a:extLst>
          </p:cNvPr>
          <p:cNvSpPr txBox="1"/>
          <p:nvPr/>
        </p:nvSpPr>
        <p:spPr>
          <a:xfrm>
            <a:off x="2600505" y="339670"/>
            <a:ext cx="5637974" cy="954107"/>
          </a:xfrm>
          <a:prstGeom prst="rect">
            <a:avLst/>
          </a:prstGeom>
          <a:noFill/>
        </p:spPr>
        <p:txBody>
          <a:bodyPr wrap="square" rtlCol="0">
            <a:spAutoFit/>
          </a:bodyPr>
          <a:lstStyle/>
          <a:p>
            <a:pPr algn="ctr"/>
            <a:r>
              <a:rPr lang="es-HN" sz="2800" b="1" dirty="0">
                <a:solidFill>
                  <a:srgbClr val="0070C0"/>
                </a:solidFill>
              </a:rPr>
              <a:t>EFECTO TASA DE RELOJ (FRECUENCIA) EN EL RENDIMIENTO</a:t>
            </a:r>
          </a:p>
        </p:txBody>
      </p:sp>
    </p:spTree>
    <p:extLst>
      <p:ext uri="{BB962C8B-B14F-4D97-AF65-F5344CB8AC3E}">
        <p14:creationId xmlns:p14="http://schemas.microsoft.com/office/powerpoint/2010/main" val="352677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AC51587-35BD-4A64-BD74-C95387A80012}"/>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058DA114-2FA2-428D-958A-ECE97F6F627E}"/>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D6860B0E-1559-48A1-9E8E-9D5C24774537}"/>
              </a:ext>
            </a:extLst>
          </p:cNvPr>
          <p:cNvSpPr>
            <a:spLocks noGrp="1"/>
          </p:cNvSpPr>
          <p:nvPr>
            <p:ph type="sldNum" sz="quarter" idx="12"/>
          </p:nvPr>
        </p:nvSpPr>
        <p:spPr/>
        <p:txBody>
          <a:bodyPr/>
          <a:lstStyle/>
          <a:p>
            <a:fld id="{DA47F0B0-8093-4D41-A233-0365D54A4F31}" type="slidenum">
              <a:rPr lang="es-HN" smtClean="0"/>
              <a:t>8</a:t>
            </a:fld>
            <a:endParaRPr lang="es-HN"/>
          </a:p>
        </p:txBody>
      </p:sp>
      <p:pic>
        <p:nvPicPr>
          <p:cNvPr id="6" name="Imagen 5">
            <a:extLst>
              <a:ext uri="{FF2B5EF4-FFF2-40B4-BE49-F238E27FC236}">
                <a16:creationId xmlns:a16="http://schemas.microsoft.com/office/drawing/2014/main" id="{E4BE1E99-8DFC-4893-BCE0-F5AE41DAC683}"/>
              </a:ext>
            </a:extLst>
          </p:cNvPr>
          <p:cNvPicPr>
            <a:picLocks noChangeAspect="1"/>
          </p:cNvPicPr>
          <p:nvPr/>
        </p:nvPicPr>
        <p:blipFill>
          <a:blip r:embed="rId2"/>
          <a:stretch>
            <a:fillRect/>
          </a:stretch>
        </p:blipFill>
        <p:spPr>
          <a:xfrm>
            <a:off x="860612" y="1140482"/>
            <a:ext cx="7422776" cy="3451412"/>
          </a:xfrm>
          <a:prstGeom prst="rect">
            <a:avLst/>
          </a:prstGeom>
        </p:spPr>
      </p:pic>
      <p:sp>
        <p:nvSpPr>
          <p:cNvPr id="8" name="CuadroTexto 7">
            <a:extLst>
              <a:ext uri="{FF2B5EF4-FFF2-40B4-BE49-F238E27FC236}">
                <a16:creationId xmlns:a16="http://schemas.microsoft.com/office/drawing/2014/main" id="{9AD2940A-7064-49B1-91BB-062ED54DDF4C}"/>
              </a:ext>
            </a:extLst>
          </p:cNvPr>
          <p:cNvSpPr txBox="1"/>
          <p:nvPr/>
        </p:nvSpPr>
        <p:spPr>
          <a:xfrm>
            <a:off x="969879" y="5529060"/>
            <a:ext cx="7177596" cy="738664"/>
          </a:xfrm>
          <a:prstGeom prst="rect">
            <a:avLst/>
          </a:prstGeom>
          <a:noFill/>
        </p:spPr>
        <p:txBody>
          <a:bodyPr wrap="square">
            <a:spAutoFit/>
          </a:bodyPr>
          <a:lstStyle/>
          <a:p>
            <a:pPr algn="ctr"/>
            <a:r>
              <a:rPr lang="es-ES" sz="1400" b="1" dirty="0">
                <a:solidFill>
                  <a:srgbClr val="C00000"/>
                </a:solidFill>
              </a:rPr>
              <a:t>Duplicar la tasa de reloj es el análogo de una persona que da pasos el doble de rápido que otra. Sin embargo, si la persona que da pasos más rápidos necesita cinco veces más de éstos para ir desde el punto A hasta el punto B, su tiempo de viaje será 2.5 veces más largo.</a:t>
            </a:r>
            <a:endParaRPr lang="es-HN" sz="1400" b="1" dirty="0">
              <a:solidFill>
                <a:srgbClr val="C00000"/>
              </a:solidFill>
            </a:endParaRPr>
          </a:p>
        </p:txBody>
      </p:sp>
      <p:sp>
        <p:nvSpPr>
          <p:cNvPr id="10" name="CuadroTexto 9">
            <a:extLst>
              <a:ext uri="{FF2B5EF4-FFF2-40B4-BE49-F238E27FC236}">
                <a16:creationId xmlns:a16="http://schemas.microsoft.com/office/drawing/2014/main" id="{12E8040A-6CE5-4388-971A-A5AEB962567F}"/>
              </a:ext>
            </a:extLst>
          </p:cNvPr>
          <p:cNvSpPr txBox="1"/>
          <p:nvPr/>
        </p:nvSpPr>
        <p:spPr>
          <a:xfrm>
            <a:off x="115403" y="124292"/>
            <a:ext cx="8886549" cy="646331"/>
          </a:xfrm>
          <a:prstGeom prst="rect">
            <a:avLst/>
          </a:prstGeom>
          <a:noFill/>
        </p:spPr>
        <p:txBody>
          <a:bodyPr wrap="square">
            <a:spAutoFit/>
          </a:bodyPr>
          <a:lstStyle/>
          <a:p>
            <a:pPr algn="ctr"/>
            <a:r>
              <a:rPr lang="es-ES" dirty="0">
                <a:solidFill>
                  <a:schemeClr val="accent5">
                    <a:lumMod val="50000"/>
                  </a:schemeClr>
                </a:solidFill>
              </a:rPr>
              <a:t>El efecto de la tasa de reloj en el rendimiento es incluso más difícil de juzgar cuando uno compara máquinas con diferentes arquitecturas de conjunto de instrucciones.</a:t>
            </a:r>
            <a:endParaRPr lang="es-HN" dirty="0">
              <a:solidFill>
                <a:schemeClr val="accent5">
                  <a:lumMod val="50000"/>
                </a:schemeClr>
              </a:solidFill>
            </a:endParaRPr>
          </a:p>
        </p:txBody>
      </p:sp>
    </p:spTree>
    <p:extLst>
      <p:ext uri="{BB962C8B-B14F-4D97-AF65-F5344CB8AC3E}">
        <p14:creationId xmlns:p14="http://schemas.microsoft.com/office/powerpoint/2010/main" val="4065211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B5162F3-24AA-4F80-814F-EA2D68EF06E0}"/>
              </a:ext>
            </a:extLst>
          </p:cNvPr>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Marcador de pie de página 2">
            <a:extLst>
              <a:ext uri="{FF2B5EF4-FFF2-40B4-BE49-F238E27FC236}">
                <a16:creationId xmlns:a16="http://schemas.microsoft.com/office/drawing/2014/main" id="{4D66779F-4A77-46F3-BB90-BF65731E5870}"/>
              </a:ext>
            </a:extLst>
          </p:cNvPr>
          <p:cNvSpPr>
            <a:spLocks noGrp="1"/>
          </p:cNvSpPr>
          <p:nvPr>
            <p:ph type="ftr" sz="quarter" idx="11"/>
          </p:nvPr>
        </p:nvSpPr>
        <p:spPr/>
        <p:txBody>
          <a:body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Marcador de número de diapositiva 3">
            <a:extLst>
              <a:ext uri="{FF2B5EF4-FFF2-40B4-BE49-F238E27FC236}">
                <a16:creationId xmlns:a16="http://schemas.microsoft.com/office/drawing/2014/main" id="{8ACAA9DF-22AD-4B62-AACF-1697EA2D2B56}"/>
              </a:ext>
            </a:extLst>
          </p:cNvPr>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9</a:t>
            </a:fld>
            <a:endParaRPr lang="es-ES" dirty="0">
              <a:solidFill>
                <a:prstClr val="black">
                  <a:tint val="75000"/>
                </a:prstClr>
              </a:solidFill>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85E5CBD2-27C1-4F29-A935-F74D1725F411}"/>
                  </a:ext>
                </a:extLst>
              </p:cNvPr>
              <p:cNvSpPr txBox="1"/>
              <p:nvPr/>
            </p:nvSpPr>
            <p:spPr>
              <a:xfrm>
                <a:off x="3028950" y="1081535"/>
                <a:ext cx="2844513" cy="300082"/>
              </a:xfrm>
              <a:prstGeom prst="rect">
                <a:avLst/>
              </a:prstGeom>
              <a:solidFill>
                <a:schemeClr val="bg1">
                  <a:lumMod val="95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HN" sz="1350" b="1" i="1" smtClean="0">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𝐑𝐞𝐧𝐝𝐢𝐦𝐢𝐞𝐧𝐭𝐨</m:t>
                          </m:r>
                        </m:e>
                        <m:sub>
                          <m:r>
                            <a:rPr lang="es-HN" sz="1350" b="1" i="0">
                              <a:solidFill>
                                <a:schemeClr val="accent1">
                                  <a:lumMod val="50000"/>
                                </a:schemeClr>
                              </a:solidFill>
                              <a:latin typeface="Cambria Math" panose="02040503050406030204" pitchFamily="18" charset="0"/>
                            </a:rPr>
                            <m:t>𝐗</m:t>
                          </m:r>
                        </m:sub>
                      </m:sSub>
                      <m:r>
                        <a:rPr lang="es-HN" sz="1350" b="1" i="0">
                          <a:solidFill>
                            <a:schemeClr val="accent1">
                              <a:lumMod val="50000"/>
                            </a:schemeClr>
                          </a:solidFill>
                          <a:latin typeface="Cambria Math" panose="02040503050406030204" pitchFamily="18" charset="0"/>
                        </a:rPr>
                        <m:t>&gt; </m:t>
                      </m:r>
                      <m:sSub>
                        <m:sSubPr>
                          <m:ctrlPr>
                            <a:rPr lang="es-HN" sz="1350" b="1" i="1">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𝐑𝐞𝐧𝐝𝐢𝐦𝐢𝐞𝐧𝐭𝐨</m:t>
                          </m:r>
                        </m:e>
                        <m:sub>
                          <m:r>
                            <a:rPr lang="es-HN" sz="1350" b="1" i="0">
                              <a:solidFill>
                                <a:schemeClr val="accent1">
                                  <a:lumMod val="50000"/>
                                </a:schemeClr>
                              </a:solidFill>
                              <a:latin typeface="Cambria Math" panose="02040503050406030204" pitchFamily="18" charset="0"/>
                            </a:rPr>
                            <m:t>𝐘</m:t>
                          </m:r>
                        </m:sub>
                      </m:sSub>
                    </m:oMath>
                  </m:oMathPara>
                </a14:m>
                <a:endParaRPr lang="es-HN" sz="1350" b="1" dirty="0">
                  <a:solidFill>
                    <a:schemeClr val="accent1">
                      <a:lumMod val="50000"/>
                    </a:schemeClr>
                  </a:solidFill>
                </a:endParaRPr>
              </a:p>
            </p:txBody>
          </p:sp>
        </mc:Choice>
        <mc:Fallback xmlns="">
          <p:sp>
            <p:nvSpPr>
              <p:cNvPr id="5" name="CuadroTexto 4">
                <a:extLst>
                  <a:ext uri="{FF2B5EF4-FFF2-40B4-BE49-F238E27FC236}">
                    <a16:creationId xmlns:a16="http://schemas.microsoft.com/office/drawing/2014/main" id="{85E5CBD2-27C1-4F29-A935-F74D1725F411}"/>
                  </a:ext>
                </a:extLst>
              </p:cNvPr>
              <p:cNvSpPr txBox="1">
                <a:spLocks noRot="1" noChangeAspect="1" noMove="1" noResize="1" noEditPoints="1" noAdjustHandles="1" noChangeArrowheads="1" noChangeShapeType="1" noTextEdit="1"/>
              </p:cNvSpPr>
              <p:nvPr/>
            </p:nvSpPr>
            <p:spPr>
              <a:xfrm>
                <a:off x="3028950" y="1081535"/>
                <a:ext cx="2844513" cy="300082"/>
              </a:xfrm>
              <a:prstGeom prst="rect">
                <a:avLst/>
              </a:prstGeom>
              <a:blipFill>
                <a:blip r:embed="rId2"/>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2963AF7D-5016-464A-A605-A08B331DDE66}"/>
                  </a:ext>
                </a:extLst>
              </p:cNvPr>
              <p:cNvSpPr txBox="1"/>
              <p:nvPr/>
            </p:nvSpPr>
            <p:spPr>
              <a:xfrm>
                <a:off x="2499187" y="2311574"/>
                <a:ext cx="4018984" cy="300082"/>
              </a:xfrm>
              <a:prstGeom prst="rect">
                <a:avLst/>
              </a:prstGeom>
              <a:solidFill>
                <a:schemeClr val="bg1">
                  <a:lumMod val="95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b="1" i="1" smtClean="0">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𝐓𝐢𝐞𝐦𝐩𝐨</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𝐝𝐞</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𝐘</m:t>
                          </m:r>
                        </m:sub>
                      </m:sSub>
                      <m:r>
                        <a:rPr lang="es-HN" sz="1350" b="1" i="0">
                          <a:solidFill>
                            <a:schemeClr val="accent1">
                              <a:lumMod val="50000"/>
                            </a:schemeClr>
                          </a:solidFill>
                          <a:latin typeface="Cambria Math" panose="02040503050406030204" pitchFamily="18" charset="0"/>
                        </a:rPr>
                        <m:t>&gt; </m:t>
                      </m:r>
                      <m:sSub>
                        <m:sSubPr>
                          <m:ctrlPr>
                            <a:rPr lang="es-HN" sz="1350" b="1" i="1">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𝐓𝐢𝐞𝐦𝐩𝐨</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𝐝𝐞</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𝐗</m:t>
                          </m:r>
                        </m:sub>
                      </m:sSub>
                    </m:oMath>
                  </m:oMathPara>
                </a14:m>
                <a:endParaRPr lang="es-HN" sz="1350" b="1" dirty="0">
                  <a:solidFill>
                    <a:schemeClr val="accent1">
                      <a:lumMod val="50000"/>
                    </a:schemeClr>
                  </a:solidFill>
                </a:endParaRPr>
              </a:p>
            </p:txBody>
          </p:sp>
        </mc:Choice>
        <mc:Fallback xmlns="">
          <p:sp>
            <p:nvSpPr>
              <p:cNvPr id="6" name="CuadroTexto 5">
                <a:extLst>
                  <a:ext uri="{FF2B5EF4-FFF2-40B4-BE49-F238E27FC236}">
                    <a16:creationId xmlns:a16="http://schemas.microsoft.com/office/drawing/2014/main" id="{2963AF7D-5016-464A-A605-A08B331DDE66}"/>
                  </a:ext>
                </a:extLst>
              </p:cNvPr>
              <p:cNvSpPr txBox="1">
                <a:spLocks noRot="1" noChangeAspect="1" noMove="1" noResize="1" noEditPoints="1" noAdjustHandles="1" noChangeArrowheads="1" noChangeShapeType="1" noTextEdit="1"/>
              </p:cNvSpPr>
              <p:nvPr/>
            </p:nvSpPr>
            <p:spPr>
              <a:xfrm>
                <a:off x="2499187" y="2311574"/>
                <a:ext cx="4018984" cy="300082"/>
              </a:xfrm>
              <a:prstGeom prst="rect">
                <a:avLst/>
              </a:prstGeom>
              <a:blipFill>
                <a:blip r:embed="rId3"/>
                <a:stretch>
                  <a:fillRect b="-8163"/>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3988A230-6828-4E4D-B31A-C7FC45B1E158}"/>
                  </a:ext>
                </a:extLst>
              </p:cNvPr>
              <p:cNvSpPr txBox="1"/>
              <p:nvPr/>
            </p:nvSpPr>
            <p:spPr>
              <a:xfrm>
                <a:off x="2554825" y="1534089"/>
                <a:ext cx="4034347" cy="519053"/>
              </a:xfrm>
              <a:prstGeom prst="rect">
                <a:avLst/>
              </a:prstGeom>
              <a:solidFill>
                <a:schemeClr val="bg1">
                  <a:lumMod val="95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HN" sz="1350" b="1" i="1" smtClean="0">
                              <a:solidFill>
                                <a:schemeClr val="accent1">
                                  <a:lumMod val="50000"/>
                                </a:schemeClr>
                              </a:solidFill>
                              <a:latin typeface="Cambria Math" panose="02040503050406030204" pitchFamily="18" charset="0"/>
                            </a:rPr>
                          </m:ctrlPr>
                        </m:fPr>
                        <m:num>
                          <m:r>
                            <a:rPr lang="es-HN" sz="1350" b="1" i="0">
                              <a:solidFill>
                                <a:schemeClr val="accent1">
                                  <a:lumMod val="50000"/>
                                </a:schemeClr>
                              </a:solidFill>
                              <a:latin typeface="Cambria Math" panose="02040503050406030204" pitchFamily="18" charset="0"/>
                            </a:rPr>
                            <m:t>𝟏</m:t>
                          </m:r>
                        </m:num>
                        <m:den>
                          <m:sSub>
                            <m:sSubPr>
                              <m:ctrlPr>
                                <a:rPr lang="es-HN" sz="1350" b="1" i="1">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𝐓𝐢𝐞𝐦𝐩𝐨</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𝐝𝐞</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𝐗</m:t>
                              </m:r>
                            </m:sub>
                          </m:sSub>
                        </m:den>
                      </m:f>
                      <m:r>
                        <a:rPr lang="es-HN" sz="1350" b="1" i="0">
                          <a:solidFill>
                            <a:schemeClr val="accent1">
                              <a:lumMod val="50000"/>
                            </a:schemeClr>
                          </a:solidFill>
                          <a:latin typeface="Cambria Math" panose="02040503050406030204" pitchFamily="18" charset="0"/>
                        </a:rPr>
                        <m:t>&gt;</m:t>
                      </m:r>
                      <m:f>
                        <m:fPr>
                          <m:ctrlPr>
                            <a:rPr lang="es-HN" sz="1350" b="1" i="1">
                              <a:solidFill>
                                <a:schemeClr val="accent1">
                                  <a:lumMod val="50000"/>
                                </a:schemeClr>
                              </a:solidFill>
                              <a:latin typeface="Cambria Math" panose="02040503050406030204" pitchFamily="18" charset="0"/>
                            </a:rPr>
                          </m:ctrlPr>
                        </m:fPr>
                        <m:num>
                          <m:r>
                            <a:rPr lang="es-HN" sz="1350" b="1" i="0">
                              <a:solidFill>
                                <a:schemeClr val="accent1">
                                  <a:lumMod val="50000"/>
                                </a:schemeClr>
                              </a:solidFill>
                              <a:latin typeface="Cambria Math" panose="02040503050406030204" pitchFamily="18" charset="0"/>
                            </a:rPr>
                            <m:t>𝟏</m:t>
                          </m:r>
                        </m:num>
                        <m:den>
                          <m:sSub>
                            <m:sSubPr>
                              <m:ctrlPr>
                                <a:rPr lang="es-HN" sz="1350" b="1" i="1">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𝐓𝐢𝐞𝐦𝐩𝐨</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𝐝𝐞</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𝐘</m:t>
                              </m:r>
                            </m:sub>
                          </m:sSub>
                        </m:den>
                      </m:f>
                    </m:oMath>
                  </m:oMathPara>
                </a14:m>
                <a:endParaRPr lang="es-HN" sz="1350" b="1" dirty="0">
                  <a:solidFill>
                    <a:schemeClr val="accent1">
                      <a:lumMod val="50000"/>
                    </a:schemeClr>
                  </a:solidFill>
                </a:endParaRPr>
              </a:p>
            </p:txBody>
          </p:sp>
        </mc:Choice>
        <mc:Fallback xmlns="">
          <p:sp>
            <p:nvSpPr>
              <p:cNvPr id="7" name="CuadroTexto 6">
                <a:extLst>
                  <a:ext uri="{FF2B5EF4-FFF2-40B4-BE49-F238E27FC236}">
                    <a16:creationId xmlns:a16="http://schemas.microsoft.com/office/drawing/2014/main" id="{3988A230-6828-4E4D-B31A-C7FC45B1E158}"/>
                  </a:ext>
                </a:extLst>
              </p:cNvPr>
              <p:cNvSpPr txBox="1">
                <a:spLocks noRot="1" noChangeAspect="1" noMove="1" noResize="1" noEditPoints="1" noAdjustHandles="1" noChangeArrowheads="1" noChangeShapeType="1" noTextEdit="1"/>
              </p:cNvSpPr>
              <p:nvPr/>
            </p:nvSpPr>
            <p:spPr>
              <a:xfrm>
                <a:off x="2554825" y="1534089"/>
                <a:ext cx="4034347" cy="519053"/>
              </a:xfrm>
              <a:prstGeom prst="rect">
                <a:avLst/>
              </a:prstGeom>
              <a:blipFill>
                <a:blip r:embed="rId4"/>
                <a:stretch>
                  <a:fillRect b="-4706"/>
                </a:stretch>
              </a:blipFill>
            </p:spPr>
            <p:txBody>
              <a:bodyPr/>
              <a:lstStyle/>
              <a:p>
                <a:r>
                  <a:rPr lang="es-HN">
                    <a:noFill/>
                  </a:rPr>
                  <a:t> </a:t>
                </a:r>
              </a:p>
            </p:txBody>
          </p:sp>
        </mc:Fallback>
      </mc:AlternateContent>
      <p:sp>
        <p:nvSpPr>
          <p:cNvPr id="8" name="Rectángulo 7">
            <a:extLst>
              <a:ext uri="{FF2B5EF4-FFF2-40B4-BE49-F238E27FC236}">
                <a16:creationId xmlns:a16="http://schemas.microsoft.com/office/drawing/2014/main" id="{49D917C8-6BA3-44D3-BD61-F9FF550254A4}"/>
              </a:ext>
            </a:extLst>
          </p:cNvPr>
          <p:cNvSpPr/>
          <p:nvPr/>
        </p:nvSpPr>
        <p:spPr>
          <a:xfrm>
            <a:off x="1054288" y="311831"/>
            <a:ext cx="6952914" cy="628202"/>
          </a:xfrm>
          <a:prstGeom prst="rect">
            <a:avLst/>
          </a:prstGeom>
          <a:solidFill>
            <a:schemeClr val="bg1"/>
          </a:solidFill>
          <a:ln w="63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solidFill>
                  <a:schemeClr val="accent1">
                    <a:lumMod val="50000"/>
                  </a:schemeClr>
                </a:solidFill>
              </a:rPr>
              <a:t>Si el rendimiento de una máquina X es mayor que el rendimiento de una máquina Y, se tiene:</a:t>
            </a:r>
          </a:p>
        </p:txBody>
      </p:sp>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32DB6062-9621-417F-B705-5ECB90962114}"/>
                  </a:ext>
                </a:extLst>
              </p:cNvPr>
              <p:cNvSpPr txBox="1"/>
              <p:nvPr/>
            </p:nvSpPr>
            <p:spPr>
              <a:xfrm>
                <a:off x="3646135" y="3983197"/>
                <a:ext cx="1851725" cy="520912"/>
              </a:xfrm>
              <a:prstGeom prst="rect">
                <a:avLst/>
              </a:prstGeom>
              <a:solidFill>
                <a:schemeClr val="bg1">
                  <a:lumMod val="95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350" b="1" i="1" smtClean="0">
                              <a:solidFill>
                                <a:schemeClr val="accent1">
                                  <a:lumMod val="50000"/>
                                </a:schemeClr>
                              </a:solidFill>
                              <a:latin typeface="Cambria Math" panose="02040503050406030204" pitchFamily="18" charset="0"/>
                            </a:rPr>
                          </m:ctrlPr>
                        </m:fPr>
                        <m:num>
                          <m:sSub>
                            <m:sSubPr>
                              <m:ctrlPr>
                                <a:rPr lang="es-HN" sz="1350" b="1" i="1">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𝐑𝐞𝐧𝐝𝐢𝐦𝐢𝐞𝐧𝐭𝐨</m:t>
                              </m:r>
                            </m:e>
                            <m:sub>
                              <m:r>
                                <a:rPr lang="es-HN" sz="1350" b="1" i="0">
                                  <a:solidFill>
                                    <a:schemeClr val="accent1">
                                      <a:lumMod val="50000"/>
                                    </a:schemeClr>
                                  </a:solidFill>
                                  <a:latin typeface="Cambria Math" panose="02040503050406030204" pitchFamily="18" charset="0"/>
                                </a:rPr>
                                <m:t>𝐗</m:t>
                              </m:r>
                            </m:sub>
                          </m:sSub>
                        </m:num>
                        <m:den>
                          <m:sSub>
                            <m:sSubPr>
                              <m:ctrlPr>
                                <a:rPr lang="es-HN" sz="1350" b="1" i="1">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𝐑𝐞𝐧𝐝𝐢𝐦𝐢𝐞𝐧𝐭𝐨</m:t>
                              </m:r>
                            </m:e>
                            <m:sub>
                              <m:r>
                                <a:rPr lang="es-HN" sz="1350" b="1" i="0">
                                  <a:solidFill>
                                    <a:schemeClr val="accent1">
                                      <a:lumMod val="50000"/>
                                    </a:schemeClr>
                                  </a:solidFill>
                                  <a:latin typeface="Cambria Math" panose="02040503050406030204" pitchFamily="18" charset="0"/>
                                </a:rPr>
                                <m:t>𝐘</m:t>
                              </m:r>
                            </m:sub>
                          </m:sSub>
                        </m:den>
                      </m:f>
                      <m:sSub>
                        <m:sSubPr>
                          <m:ctrlPr>
                            <a:rPr lang="es-HN" sz="1350" b="1" i="1">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   </m:t>
                          </m:r>
                        </m:sub>
                      </m:sSub>
                    </m:oMath>
                  </m:oMathPara>
                </a14:m>
                <a:endParaRPr lang="es-HN" sz="1350" b="1" dirty="0">
                  <a:solidFill>
                    <a:schemeClr val="accent1">
                      <a:lumMod val="50000"/>
                    </a:schemeClr>
                  </a:solidFill>
                </a:endParaRPr>
              </a:p>
            </p:txBody>
          </p:sp>
        </mc:Choice>
        <mc:Fallback xmlns="">
          <p:sp>
            <p:nvSpPr>
              <p:cNvPr id="9" name="CuadroTexto 8">
                <a:extLst>
                  <a:ext uri="{FF2B5EF4-FFF2-40B4-BE49-F238E27FC236}">
                    <a16:creationId xmlns:a16="http://schemas.microsoft.com/office/drawing/2014/main" id="{32DB6062-9621-417F-B705-5ECB90962114}"/>
                  </a:ext>
                </a:extLst>
              </p:cNvPr>
              <p:cNvSpPr txBox="1">
                <a:spLocks noRot="1" noChangeAspect="1" noMove="1" noResize="1" noEditPoints="1" noAdjustHandles="1" noChangeArrowheads="1" noChangeShapeType="1" noTextEdit="1"/>
              </p:cNvSpPr>
              <p:nvPr/>
            </p:nvSpPr>
            <p:spPr>
              <a:xfrm>
                <a:off x="3646135" y="3983197"/>
                <a:ext cx="1851725" cy="520912"/>
              </a:xfrm>
              <a:prstGeom prst="rect">
                <a:avLst/>
              </a:prstGeom>
              <a:blipFill>
                <a:blip r:embed="rId5"/>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6D0A5D67-D0B3-4637-A5C2-7F8D6B36BA43}"/>
                  </a:ext>
                </a:extLst>
              </p:cNvPr>
              <p:cNvSpPr txBox="1"/>
              <p:nvPr/>
            </p:nvSpPr>
            <p:spPr>
              <a:xfrm>
                <a:off x="1938712" y="5499386"/>
                <a:ext cx="5718617" cy="862865"/>
              </a:xfrm>
              <a:prstGeom prst="rect">
                <a:avLst/>
              </a:prstGeom>
              <a:solidFill>
                <a:schemeClr val="bg1">
                  <a:lumMod val="95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350" b="1" i="1" smtClean="0">
                              <a:solidFill>
                                <a:schemeClr val="accent1">
                                  <a:lumMod val="50000"/>
                                </a:schemeClr>
                              </a:solidFill>
                              <a:latin typeface="Cambria Math" panose="02040503050406030204" pitchFamily="18" charset="0"/>
                            </a:rPr>
                          </m:ctrlPr>
                        </m:fPr>
                        <m:num>
                          <m:sSub>
                            <m:sSubPr>
                              <m:ctrlPr>
                                <a:rPr lang="es-HN" sz="1350" b="1" i="1">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𝐑𝐞𝐧𝐝𝐢𝐦𝐢𝐞𝐧𝐭𝐨</m:t>
                              </m:r>
                            </m:e>
                            <m:sub>
                              <m:r>
                                <a:rPr lang="es-HN" sz="1350" b="1" i="0">
                                  <a:solidFill>
                                    <a:schemeClr val="accent1">
                                      <a:lumMod val="50000"/>
                                    </a:schemeClr>
                                  </a:solidFill>
                                  <a:latin typeface="Cambria Math" panose="02040503050406030204" pitchFamily="18" charset="0"/>
                                </a:rPr>
                                <m:t>𝐗</m:t>
                              </m:r>
                            </m:sub>
                          </m:sSub>
                        </m:num>
                        <m:den>
                          <m:sSub>
                            <m:sSubPr>
                              <m:ctrlPr>
                                <a:rPr lang="es-HN" sz="1350" b="1" i="1">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𝐑𝐞𝐧𝐝𝐢𝐦𝐢𝐞𝐧𝐭𝐨</m:t>
                              </m:r>
                            </m:e>
                            <m:sub>
                              <m:r>
                                <a:rPr lang="es-HN" sz="1350" b="1" i="0">
                                  <a:solidFill>
                                    <a:schemeClr val="accent1">
                                      <a:lumMod val="50000"/>
                                    </a:schemeClr>
                                  </a:solidFill>
                                  <a:latin typeface="Cambria Math" panose="02040503050406030204" pitchFamily="18" charset="0"/>
                                </a:rPr>
                                <m:t>𝐘</m:t>
                              </m:r>
                            </m:sub>
                          </m:sSub>
                        </m:den>
                      </m:f>
                      <m:r>
                        <a:rPr lang="es-HN" sz="1350" b="1" i="0">
                          <a:solidFill>
                            <a:schemeClr val="accent1">
                              <a:lumMod val="50000"/>
                            </a:schemeClr>
                          </a:solidFill>
                          <a:latin typeface="Cambria Math" panose="02040503050406030204" pitchFamily="18" charset="0"/>
                        </a:rPr>
                        <m:t>=</m:t>
                      </m:r>
                      <m:f>
                        <m:fPr>
                          <m:ctrlPr>
                            <a:rPr lang="es-HN" sz="1350" b="1" i="1" smtClean="0">
                              <a:solidFill>
                                <a:schemeClr val="accent1">
                                  <a:lumMod val="50000"/>
                                </a:schemeClr>
                              </a:solidFill>
                              <a:latin typeface="Cambria Math" panose="02040503050406030204" pitchFamily="18" charset="0"/>
                            </a:rPr>
                          </m:ctrlPr>
                        </m:fPr>
                        <m:num>
                          <m:f>
                            <m:fPr>
                              <m:ctrlPr>
                                <a:rPr lang="es-HN" sz="1350" b="1" i="1" smtClean="0">
                                  <a:solidFill>
                                    <a:schemeClr val="accent1">
                                      <a:lumMod val="50000"/>
                                    </a:schemeClr>
                                  </a:solidFill>
                                  <a:latin typeface="Cambria Math" panose="02040503050406030204" pitchFamily="18" charset="0"/>
                                </a:rPr>
                              </m:ctrlPr>
                            </m:fPr>
                            <m:num>
                              <m:r>
                                <a:rPr lang="es-ES" sz="1350" b="1" i="0" smtClean="0">
                                  <a:solidFill>
                                    <a:schemeClr val="accent1">
                                      <a:lumMod val="50000"/>
                                    </a:schemeClr>
                                  </a:solidFill>
                                  <a:latin typeface="Cambria Math" panose="02040503050406030204" pitchFamily="18" charset="0"/>
                                </a:rPr>
                                <m:t>𝟏</m:t>
                              </m:r>
                            </m:num>
                            <m:den>
                              <m:sSub>
                                <m:sSubPr>
                                  <m:ctrlPr>
                                    <a:rPr lang="es-HN" sz="1350" b="1" i="1" smtClean="0">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𝐓𝐢𝐞𝐦𝐩𝐨</m:t>
                                  </m:r>
                                  <m:r>
                                    <a:rPr lang="es-ES" sz="1350" b="1" i="0" smtClean="0">
                                      <a:solidFill>
                                        <a:schemeClr val="accent1">
                                          <a:lumMod val="50000"/>
                                        </a:schemeClr>
                                      </a:solidFill>
                                      <a:latin typeface="Cambria Math" panose="02040503050406030204" pitchFamily="18" charset="0"/>
                                    </a:rPr>
                                    <m:t> </m:t>
                                  </m:r>
                                  <m:r>
                                    <a:rPr lang="es-ES" sz="1350" b="1" i="0" smtClean="0">
                                      <a:solidFill>
                                        <a:schemeClr val="accent1">
                                          <a:lumMod val="50000"/>
                                        </a:schemeClr>
                                      </a:solidFill>
                                      <a:latin typeface="Cambria Math" panose="02040503050406030204" pitchFamily="18" charset="0"/>
                                    </a:rPr>
                                    <m:t>𝐝𝐞</m:t>
                                  </m:r>
                                  <m:r>
                                    <a:rPr lang="es-ES" sz="1350" b="1" i="0" smtClean="0">
                                      <a:solidFill>
                                        <a:schemeClr val="accent1">
                                          <a:lumMod val="50000"/>
                                        </a:schemeClr>
                                      </a:solidFill>
                                      <a:latin typeface="Cambria Math" panose="02040503050406030204" pitchFamily="18" charset="0"/>
                                    </a:rPr>
                                    <m:t> </m:t>
                                  </m:r>
                                  <m:r>
                                    <a:rPr lang="es-ES" sz="1350" b="1" i="0" smtClean="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ES" sz="1350" b="1" i="0" smtClean="0">
                                      <a:solidFill>
                                        <a:schemeClr val="accent1">
                                          <a:lumMod val="50000"/>
                                        </a:schemeClr>
                                      </a:solidFill>
                                      <a:latin typeface="Cambria Math" panose="02040503050406030204" pitchFamily="18" charset="0"/>
                                    </a:rPr>
                                    <m:t>𝐧</m:t>
                                  </m:r>
                                </m:e>
                                <m:sub>
                                  <m:r>
                                    <a:rPr lang="es-ES" sz="1350" b="1" i="0" smtClean="0">
                                      <a:solidFill>
                                        <a:schemeClr val="accent1">
                                          <a:lumMod val="50000"/>
                                        </a:schemeClr>
                                      </a:solidFill>
                                      <a:latin typeface="Cambria Math" panose="02040503050406030204" pitchFamily="18" charset="0"/>
                                    </a:rPr>
                                    <m:t>𝐗</m:t>
                                  </m:r>
                                </m:sub>
                              </m:sSub>
                            </m:den>
                          </m:f>
                        </m:num>
                        <m:den>
                          <m:f>
                            <m:fPr>
                              <m:ctrlPr>
                                <a:rPr lang="es-HN" sz="1350" b="1" i="1" smtClean="0">
                                  <a:solidFill>
                                    <a:schemeClr val="accent1">
                                      <a:lumMod val="50000"/>
                                    </a:schemeClr>
                                  </a:solidFill>
                                  <a:latin typeface="Cambria Math" panose="02040503050406030204" pitchFamily="18" charset="0"/>
                                </a:rPr>
                              </m:ctrlPr>
                            </m:fPr>
                            <m:num>
                              <m:r>
                                <a:rPr lang="es-ES" sz="1350" b="1" i="0" smtClean="0">
                                  <a:solidFill>
                                    <a:schemeClr val="accent1">
                                      <a:lumMod val="50000"/>
                                    </a:schemeClr>
                                  </a:solidFill>
                                  <a:latin typeface="Cambria Math" panose="02040503050406030204" pitchFamily="18" charset="0"/>
                                </a:rPr>
                                <m:t>𝟏</m:t>
                              </m:r>
                            </m:num>
                            <m:den>
                              <m:sSub>
                                <m:sSubPr>
                                  <m:ctrlPr>
                                    <a:rPr lang="es-HN" sz="1350" b="1" i="1" smtClean="0">
                                      <a:solidFill>
                                        <a:schemeClr val="accent1">
                                          <a:lumMod val="50000"/>
                                        </a:schemeClr>
                                      </a:solidFill>
                                      <a:latin typeface="Cambria Math" panose="02040503050406030204" pitchFamily="18" charset="0"/>
                                    </a:rPr>
                                  </m:ctrlPr>
                                </m:sSubPr>
                                <m:e>
                                  <m:r>
                                    <a:rPr lang="es-ES" sz="1350" b="1" i="0" smtClean="0">
                                      <a:solidFill>
                                        <a:schemeClr val="accent1">
                                          <a:lumMod val="50000"/>
                                        </a:schemeClr>
                                      </a:solidFill>
                                      <a:latin typeface="Cambria Math" panose="02040503050406030204" pitchFamily="18" charset="0"/>
                                    </a:rPr>
                                    <m:t>𝐓𝐢𝐞𝐦𝐩𝐨</m:t>
                                  </m:r>
                                  <m:r>
                                    <a:rPr lang="es-ES" sz="1350" b="1" i="0" smtClean="0">
                                      <a:solidFill>
                                        <a:schemeClr val="accent1">
                                          <a:lumMod val="50000"/>
                                        </a:schemeClr>
                                      </a:solidFill>
                                      <a:latin typeface="Cambria Math" panose="02040503050406030204" pitchFamily="18" charset="0"/>
                                    </a:rPr>
                                    <m:t> </m:t>
                                  </m:r>
                                  <m:r>
                                    <a:rPr lang="es-ES" sz="1350" b="1" i="0" smtClean="0">
                                      <a:solidFill>
                                        <a:schemeClr val="accent1">
                                          <a:lumMod val="50000"/>
                                        </a:schemeClr>
                                      </a:solidFill>
                                      <a:latin typeface="Cambria Math" panose="02040503050406030204" pitchFamily="18" charset="0"/>
                                    </a:rPr>
                                    <m:t>𝐝𝐞</m:t>
                                  </m:r>
                                  <m:r>
                                    <a:rPr lang="es-ES" sz="1350" b="1" i="0" smtClean="0">
                                      <a:solidFill>
                                        <a:schemeClr val="accent1">
                                          <a:lumMod val="50000"/>
                                        </a:schemeClr>
                                      </a:solidFill>
                                      <a:latin typeface="Cambria Math" panose="02040503050406030204" pitchFamily="18" charset="0"/>
                                    </a:rPr>
                                    <m:t> </m:t>
                                  </m:r>
                                  <m:r>
                                    <a:rPr lang="es-ES" sz="1350" b="1" i="0" smtClean="0">
                                      <a:solidFill>
                                        <a:schemeClr val="accent1">
                                          <a:lumMod val="50000"/>
                                        </a:schemeClr>
                                      </a:solidFill>
                                      <a:latin typeface="Cambria Math" panose="02040503050406030204" pitchFamily="18" charset="0"/>
                                    </a:rPr>
                                    <m:t>𝐄𝐣𝐞𝐜𝐮𝐜𝐢</m:t>
                                  </m:r>
                                  <m:r>
                                    <a:rPr lang="es-ES" sz="1350" b="1" i="0" smtClean="0">
                                      <a:solidFill>
                                        <a:schemeClr val="accent1">
                                          <a:lumMod val="50000"/>
                                        </a:schemeClr>
                                      </a:solidFill>
                                      <a:latin typeface="Cambria Math" panose="02040503050406030204" pitchFamily="18" charset="0"/>
                                    </a:rPr>
                                    <m:t>ó</m:t>
                                  </m:r>
                                  <m:r>
                                    <a:rPr lang="es-ES" sz="1350" b="1" i="0" smtClean="0">
                                      <a:solidFill>
                                        <a:schemeClr val="accent1">
                                          <a:lumMod val="50000"/>
                                        </a:schemeClr>
                                      </a:solidFill>
                                      <a:latin typeface="Cambria Math" panose="02040503050406030204" pitchFamily="18" charset="0"/>
                                    </a:rPr>
                                    <m:t>𝐧</m:t>
                                  </m:r>
                                </m:e>
                                <m:sub>
                                  <m:r>
                                    <a:rPr lang="es-ES" sz="1350" b="1" i="0" smtClean="0">
                                      <a:solidFill>
                                        <a:schemeClr val="accent1">
                                          <a:lumMod val="50000"/>
                                        </a:schemeClr>
                                      </a:solidFill>
                                      <a:latin typeface="Cambria Math" panose="02040503050406030204" pitchFamily="18" charset="0"/>
                                    </a:rPr>
                                    <m:t>𝐘</m:t>
                                  </m:r>
                                </m:sub>
                              </m:sSub>
                            </m:den>
                          </m:f>
                        </m:den>
                      </m:f>
                      <m:r>
                        <a:rPr lang="es-HN" sz="1350" b="1" i="0" smtClean="0">
                          <a:solidFill>
                            <a:schemeClr val="accent1">
                              <a:lumMod val="50000"/>
                            </a:schemeClr>
                          </a:solidFill>
                          <a:latin typeface="Cambria Math" panose="02040503050406030204" pitchFamily="18" charset="0"/>
                          <a:ea typeface="Cambria Math" panose="02040503050406030204" pitchFamily="18" charset="0"/>
                        </a:rPr>
                        <m:t>=</m:t>
                      </m:r>
                      <m:f>
                        <m:fPr>
                          <m:ctrlPr>
                            <a:rPr lang="es-HN" sz="1350" b="1" i="1">
                              <a:solidFill>
                                <a:schemeClr val="accent1">
                                  <a:lumMod val="50000"/>
                                </a:schemeClr>
                              </a:solidFill>
                              <a:latin typeface="Cambria Math" panose="02040503050406030204" pitchFamily="18" charset="0"/>
                            </a:rPr>
                          </m:ctrlPr>
                        </m:fPr>
                        <m:num>
                          <m:sSub>
                            <m:sSubPr>
                              <m:ctrlPr>
                                <a:rPr lang="es-HN" sz="1350" b="1" i="1">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𝐓𝐢𝐞𝐦𝐩𝐨</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𝐝𝐞</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𝐘</m:t>
                              </m:r>
                            </m:sub>
                          </m:sSub>
                        </m:num>
                        <m:den>
                          <m:sSub>
                            <m:sSubPr>
                              <m:ctrlPr>
                                <a:rPr lang="es-HN" sz="1350" b="1" i="1">
                                  <a:solidFill>
                                    <a:schemeClr val="accent1">
                                      <a:lumMod val="50000"/>
                                    </a:schemeClr>
                                  </a:solidFill>
                                  <a:latin typeface="Cambria Math" panose="02040503050406030204" pitchFamily="18" charset="0"/>
                                </a:rPr>
                              </m:ctrlPr>
                            </m:sSubPr>
                            <m:e>
                              <m:r>
                                <a:rPr lang="es-HN" sz="1350" b="1" i="0">
                                  <a:solidFill>
                                    <a:schemeClr val="accent1">
                                      <a:lumMod val="50000"/>
                                    </a:schemeClr>
                                  </a:solidFill>
                                  <a:latin typeface="Cambria Math" panose="02040503050406030204" pitchFamily="18" charset="0"/>
                                </a:rPr>
                                <m:t>𝐓𝐢𝐞𝐦𝐩𝐨</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𝐝𝐞</m:t>
                              </m:r>
                              <m:r>
                                <a:rPr lang="es-HN" sz="1350" b="1" i="0">
                                  <a:solidFill>
                                    <a:schemeClr val="accent1">
                                      <a:lumMod val="50000"/>
                                    </a:schemeClr>
                                  </a:solidFill>
                                  <a:latin typeface="Cambria Math" panose="02040503050406030204" pitchFamily="18" charset="0"/>
                                </a:rPr>
                                <m:t> </m:t>
                              </m:r>
                              <m:r>
                                <a:rPr lang="es-HN" sz="1350" b="1" i="0">
                                  <a:solidFill>
                                    <a:schemeClr val="accent1">
                                      <a:lumMod val="50000"/>
                                    </a:schemeClr>
                                  </a:solidFill>
                                  <a:latin typeface="Cambria Math" panose="02040503050406030204" pitchFamily="18" charset="0"/>
                                </a:rPr>
                                <m:t>𝐞𝐣𝐞𝐜𝐮𝐜𝐢</m:t>
                              </m:r>
                              <m:r>
                                <a:rPr lang="es-ES" sz="1350" b="1" i="0" smtClean="0">
                                  <a:solidFill>
                                    <a:schemeClr val="accent1">
                                      <a:lumMod val="50000"/>
                                    </a:schemeClr>
                                  </a:solidFill>
                                  <a:latin typeface="Cambria Math" panose="02040503050406030204" pitchFamily="18" charset="0"/>
                                </a:rPr>
                                <m:t>ó</m:t>
                              </m:r>
                              <m:r>
                                <a:rPr lang="es-HN" sz="1350" b="1" i="0">
                                  <a:solidFill>
                                    <a:schemeClr val="accent1">
                                      <a:lumMod val="50000"/>
                                    </a:schemeClr>
                                  </a:solidFill>
                                  <a:latin typeface="Cambria Math" panose="02040503050406030204" pitchFamily="18" charset="0"/>
                                </a:rPr>
                                <m:t>𝐧</m:t>
                              </m:r>
                            </m:e>
                            <m:sub>
                              <m:r>
                                <a:rPr lang="es-HN" sz="1350" b="1" i="0">
                                  <a:solidFill>
                                    <a:schemeClr val="accent1">
                                      <a:lumMod val="50000"/>
                                    </a:schemeClr>
                                  </a:solidFill>
                                  <a:latin typeface="Cambria Math" panose="02040503050406030204" pitchFamily="18" charset="0"/>
                                </a:rPr>
                                <m:t>𝐗</m:t>
                              </m:r>
                            </m:sub>
                          </m:sSub>
                        </m:den>
                      </m:f>
                      <m:r>
                        <a:rPr lang="es-HN" sz="1350" b="1" i="0">
                          <a:solidFill>
                            <a:schemeClr val="accent1">
                              <a:lumMod val="50000"/>
                            </a:schemeClr>
                          </a:solidFill>
                          <a:latin typeface="Cambria Math" panose="02040503050406030204" pitchFamily="18" charset="0"/>
                        </a:rPr>
                        <m:t>=</m:t>
                      </m:r>
                      <m:r>
                        <a:rPr lang="es-HN" sz="1350" b="1" i="0">
                          <a:solidFill>
                            <a:schemeClr val="accent1">
                              <a:lumMod val="50000"/>
                            </a:schemeClr>
                          </a:solidFill>
                          <a:latin typeface="Cambria Math" panose="02040503050406030204" pitchFamily="18" charset="0"/>
                        </a:rPr>
                        <m:t>𝐧</m:t>
                      </m:r>
                    </m:oMath>
                  </m:oMathPara>
                </a14:m>
                <a:endParaRPr lang="es-HN" sz="1350" b="1" dirty="0">
                  <a:solidFill>
                    <a:schemeClr val="accent1">
                      <a:lumMod val="50000"/>
                    </a:schemeClr>
                  </a:solidFill>
                </a:endParaRPr>
              </a:p>
            </p:txBody>
          </p:sp>
        </mc:Choice>
        <mc:Fallback xmlns="">
          <p:sp>
            <p:nvSpPr>
              <p:cNvPr id="10" name="CuadroTexto 9">
                <a:extLst>
                  <a:ext uri="{FF2B5EF4-FFF2-40B4-BE49-F238E27FC236}">
                    <a16:creationId xmlns:a16="http://schemas.microsoft.com/office/drawing/2014/main" id="{6D0A5D67-D0B3-4637-A5C2-7F8D6B36BA43}"/>
                  </a:ext>
                </a:extLst>
              </p:cNvPr>
              <p:cNvSpPr txBox="1">
                <a:spLocks noRot="1" noChangeAspect="1" noMove="1" noResize="1" noEditPoints="1" noAdjustHandles="1" noChangeArrowheads="1" noChangeShapeType="1" noTextEdit="1"/>
              </p:cNvSpPr>
              <p:nvPr/>
            </p:nvSpPr>
            <p:spPr>
              <a:xfrm>
                <a:off x="1938712" y="5499386"/>
                <a:ext cx="5718617" cy="862865"/>
              </a:xfrm>
              <a:prstGeom prst="rect">
                <a:avLst/>
              </a:prstGeom>
              <a:blipFill>
                <a:blip r:embed="rId6"/>
                <a:stretch>
                  <a:fillRect/>
                </a:stretch>
              </a:blipFill>
            </p:spPr>
            <p:txBody>
              <a:bodyPr/>
              <a:lstStyle/>
              <a:p>
                <a:r>
                  <a:rPr lang="es-HN">
                    <a:noFill/>
                  </a:rPr>
                  <a:t> </a:t>
                </a:r>
              </a:p>
            </p:txBody>
          </p:sp>
        </mc:Fallback>
      </mc:AlternateContent>
      <p:sp>
        <p:nvSpPr>
          <p:cNvPr id="11" name="Rectángulo 10">
            <a:extLst>
              <a:ext uri="{FF2B5EF4-FFF2-40B4-BE49-F238E27FC236}">
                <a16:creationId xmlns:a16="http://schemas.microsoft.com/office/drawing/2014/main" id="{DCE56351-0722-4CF5-97F3-AC41572B03F8}"/>
              </a:ext>
            </a:extLst>
          </p:cNvPr>
          <p:cNvSpPr/>
          <p:nvPr/>
        </p:nvSpPr>
        <p:spPr>
          <a:xfrm>
            <a:off x="674700" y="2855360"/>
            <a:ext cx="7794594" cy="856164"/>
          </a:xfrm>
          <a:prstGeom prst="rect">
            <a:avLst/>
          </a:prstGeom>
          <a:solidFill>
            <a:schemeClr val="bg1"/>
          </a:solidFill>
          <a:ln w="63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solidFill>
                  <a:srgbClr val="0070C0"/>
                </a:solidFill>
              </a:rPr>
              <a:t>A menudo se desea relacionar cuantitativamente el rendimiento de dos máquinas diferentes. Usaremos la frase “X es n veces más rápida que Y” para indicar que:</a:t>
            </a:r>
          </a:p>
        </p:txBody>
      </p:sp>
      <p:sp>
        <p:nvSpPr>
          <p:cNvPr id="12" name="Rectángulo 11">
            <a:extLst>
              <a:ext uri="{FF2B5EF4-FFF2-40B4-BE49-F238E27FC236}">
                <a16:creationId xmlns:a16="http://schemas.microsoft.com/office/drawing/2014/main" id="{EBC0546D-5D10-4EC4-95CA-4218143E91F5}"/>
              </a:ext>
            </a:extLst>
          </p:cNvPr>
          <p:cNvSpPr/>
          <p:nvPr/>
        </p:nvSpPr>
        <p:spPr>
          <a:xfrm>
            <a:off x="1380692" y="4665876"/>
            <a:ext cx="6382616" cy="689812"/>
          </a:xfrm>
          <a:prstGeom prst="rect">
            <a:avLst/>
          </a:prstGeom>
          <a:solidFill>
            <a:schemeClr val="bg1"/>
          </a:solidFill>
          <a:ln w="63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solidFill>
                  <a:srgbClr val="0070C0"/>
                </a:solidFill>
              </a:rPr>
              <a:t>Si X es n veces más rápida que Y, entonces el tiempo de ejecución de Y es n veces mayor que el de X:</a:t>
            </a:r>
          </a:p>
        </p:txBody>
      </p:sp>
    </p:spTree>
    <p:extLst>
      <p:ext uri="{BB962C8B-B14F-4D97-AF65-F5344CB8AC3E}">
        <p14:creationId xmlns:p14="http://schemas.microsoft.com/office/powerpoint/2010/main" val="641083484"/>
      </p:ext>
    </p:extLst>
  </p:cSld>
  <p:clrMapOvr>
    <a:masterClrMapping/>
  </p:clrMapOvr>
  <p:transition spd="slow">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10</a:t>
            </a:fld>
            <a:endParaRPr lang="es-ES" dirty="0">
              <a:solidFill>
                <a:prstClr val="black">
                  <a:tint val="75000"/>
                </a:prstClr>
              </a:solidFill>
            </a:endParaRPr>
          </a:p>
        </p:txBody>
      </p:sp>
      <p:sp>
        <p:nvSpPr>
          <p:cNvPr id="5" name="Rectángulo 4"/>
          <p:cNvSpPr/>
          <p:nvPr/>
        </p:nvSpPr>
        <p:spPr>
          <a:xfrm>
            <a:off x="656799" y="951988"/>
            <a:ext cx="7830402" cy="706339"/>
          </a:xfrm>
          <a:prstGeom prst="rect">
            <a:avLst/>
          </a:prstGeom>
          <a:solidFill>
            <a:schemeClr val="bg1"/>
          </a:solidFill>
          <a:ln w="63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solidFill>
                  <a:srgbClr val="0070C0"/>
                </a:solidFill>
              </a:rPr>
              <a:t>Si una máquina A ejecuta un programa en 10 segundos y una máquina B ejecuta el mismo programa en 15 segundos, ¿cuánto más rápida es A respecto de B?</a:t>
            </a:r>
          </a:p>
        </p:txBody>
      </p:sp>
      <p:sp>
        <p:nvSpPr>
          <p:cNvPr id="6" name="Rectángulo 5"/>
          <p:cNvSpPr/>
          <p:nvPr/>
        </p:nvSpPr>
        <p:spPr>
          <a:xfrm>
            <a:off x="656799" y="1804092"/>
            <a:ext cx="3169073" cy="300082"/>
          </a:xfrm>
          <a:prstGeom prst="rect">
            <a:avLst/>
          </a:prstGeom>
        </p:spPr>
        <p:txBody>
          <a:bodyPr wrap="none">
            <a:spAutoFit/>
          </a:bodyPr>
          <a:lstStyle/>
          <a:p>
            <a:r>
              <a:rPr lang="es-HN" sz="1350" dirty="0">
                <a:solidFill>
                  <a:srgbClr val="0070C0"/>
                </a:solidFill>
              </a:rPr>
              <a:t>Se sabe que A es n veces más rápida que B</a:t>
            </a:r>
          </a:p>
        </p:txBody>
      </p:sp>
      <mc:AlternateContent xmlns:mc="http://schemas.openxmlformats.org/markup-compatibility/2006" xmlns:a14="http://schemas.microsoft.com/office/drawing/2010/main">
        <mc:Choice Requires="a14">
          <p:sp>
            <p:nvSpPr>
              <p:cNvPr id="7" name="CuadroTexto 6"/>
              <p:cNvSpPr txBox="1"/>
              <p:nvPr/>
            </p:nvSpPr>
            <p:spPr>
              <a:xfrm>
                <a:off x="2657886" y="2149946"/>
                <a:ext cx="3828227" cy="523348"/>
              </a:xfrm>
              <a:prstGeom prst="rect">
                <a:avLst/>
              </a:prstGeom>
              <a:solidFill>
                <a:schemeClr val="bg1">
                  <a:lumMod val="95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350" b="1" i="1" smtClean="0">
                              <a:solidFill>
                                <a:srgbClr val="0070C0"/>
                              </a:solidFill>
                              <a:latin typeface="Cambria Math" panose="02040503050406030204" pitchFamily="18" charset="0"/>
                            </a:rPr>
                          </m:ctrlPr>
                        </m:fPr>
                        <m:num>
                          <m:sSub>
                            <m:sSubPr>
                              <m:ctrlPr>
                                <a:rPr lang="es-HN" sz="1350" b="1" i="1">
                                  <a:solidFill>
                                    <a:srgbClr val="0070C0"/>
                                  </a:solidFill>
                                  <a:latin typeface="Cambria Math" panose="02040503050406030204" pitchFamily="18" charset="0"/>
                                </a:rPr>
                              </m:ctrlPr>
                            </m:sSubPr>
                            <m:e>
                              <m:r>
                                <a:rPr lang="es-ES" sz="1350" b="1" i="0" smtClean="0">
                                  <a:solidFill>
                                    <a:srgbClr val="0070C0"/>
                                  </a:solidFill>
                                  <a:latin typeface="Cambria Math" panose="02040503050406030204" pitchFamily="18" charset="0"/>
                                </a:rPr>
                                <m:t>𝐑𝐞𝐧𝐝𝐢𝐦𝐢𝐞𝐧𝐭𝐨</m:t>
                              </m:r>
                            </m:e>
                            <m:sub>
                              <m:r>
                                <a:rPr lang="es-HN" sz="1350" b="1" i="0">
                                  <a:solidFill>
                                    <a:srgbClr val="0070C0"/>
                                  </a:solidFill>
                                  <a:latin typeface="Cambria Math" panose="02040503050406030204" pitchFamily="18" charset="0"/>
                                </a:rPr>
                                <m:t>𝐀</m:t>
                              </m:r>
                            </m:sub>
                          </m:sSub>
                        </m:num>
                        <m:den>
                          <m:sSub>
                            <m:sSubPr>
                              <m:ctrlPr>
                                <a:rPr lang="es-HN" sz="1350" b="1" i="1">
                                  <a:solidFill>
                                    <a:srgbClr val="0070C0"/>
                                  </a:solidFill>
                                  <a:latin typeface="Cambria Math" panose="02040503050406030204" pitchFamily="18" charset="0"/>
                                </a:rPr>
                              </m:ctrlPr>
                            </m:sSubPr>
                            <m:e>
                              <m:r>
                                <a:rPr lang="es-ES" sz="1350" b="1" i="0" smtClean="0">
                                  <a:solidFill>
                                    <a:srgbClr val="0070C0"/>
                                  </a:solidFill>
                                  <a:latin typeface="Cambria Math" panose="02040503050406030204" pitchFamily="18" charset="0"/>
                                </a:rPr>
                                <m:t>𝐑𝐞𝐧𝐝𝐢𝐦𝐢𝐞𝐧𝐭𝐨</m:t>
                              </m:r>
                            </m:e>
                            <m:sub>
                              <m:r>
                                <a:rPr lang="es-HN" sz="1350" b="1" i="0">
                                  <a:solidFill>
                                    <a:srgbClr val="0070C0"/>
                                  </a:solidFill>
                                  <a:latin typeface="Cambria Math" panose="02040503050406030204" pitchFamily="18" charset="0"/>
                                </a:rPr>
                                <m:t>𝐁</m:t>
                              </m:r>
                            </m:sub>
                          </m:sSub>
                        </m:den>
                      </m:f>
                      <m:r>
                        <a:rPr lang="es-HN" sz="1350" b="1" i="0">
                          <a:solidFill>
                            <a:srgbClr val="0070C0"/>
                          </a:solidFill>
                          <a:latin typeface="Cambria Math" panose="02040503050406030204" pitchFamily="18" charset="0"/>
                        </a:rPr>
                        <m:t>=</m:t>
                      </m:r>
                      <m:f>
                        <m:fPr>
                          <m:ctrlPr>
                            <a:rPr lang="es-HN" sz="1350" b="1" i="1">
                              <a:solidFill>
                                <a:srgbClr val="0070C0"/>
                              </a:solidFill>
                              <a:latin typeface="Cambria Math" panose="02040503050406030204" pitchFamily="18" charset="0"/>
                            </a:rPr>
                          </m:ctrlPr>
                        </m:fPr>
                        <m:num>
                          <m:sSub>
                            <m:sSubPr>
                              <m:ctrlPr>
                                <a:rPr lang="es-HN" sz="1350" b="1" i="1">
                                  <a:solidFill>
                                    <a:srgbClr val="0070C0"/>
                                  </a:solidFill>
                                  <a:latin typeface="Cambria Math" panose="02040503050406030204" pitchFamily="18" charset="0"/>
                                </a:rPr>
                              </m:ctrlPr>
                            </m:sSubPr>
                            <m:e>
                              <m:r>
                                <a:rPr lang="es-HN" sz="1350" b="1" i="0">
                                  <a:solidFill>
                                    <a:srgbClr val="0070C0"/>
                                  </a:solidFill>
                                  <a:latin typeface="Cambria Math" panose="02040503050406030204" pitchFamily="18" charset="0"/>
                                </a:rPr>
                                <m:t>𝐓𝐢𝐞𝐦𝐩𝐨</m:t>
                              </m:r>
                              <m:r>
                                <a:rPr lang="es-HN" sz="1350" b="1" i="0">
                                  <a:solidFill>
                                    <a:srgbClr val="0070C0"/>
                                  </a:solidFill>
                                  <a:latin typeface="Cambria Math" panose="02040503050406030204" pitchFamily="18" charset="0"/>
                                </a:rPr>
                                <m:t> </m:t>
                              </m:r>
                              <m:r>
                                <a:rPr lang="es-HN" sz="1350" b="1" i="0">
                                  <a:solidFill>
                                    <a:srgbClr val="0070C0"/>
                                  </a:solidFill>
                                  <a:latin typeface="Cambria Math" panose="02040503050406030204" pitchFamily="18" charset="0"/>
                                </a:rPr>
                                <m:t>𝐝𝐞</m:t>
                              </m:r>
                              <m:r>
                                <a:rPr lang="es-HN" sz="1350" b="1" i="0">
                                  <a:solidFill>
                                    <a:srgbClr val="0070C0"/>
                                  </a:solidFill>
                                  <a:latin typeface="Cambria Math" panose="02040503050406030204" pitchFamily="18" charset="0"/>
                                </a:rPr>
                                <m:t> </m:t>
                              </m:r>
                              <m:r>
                                <a:rPr lang="es-HN" sz="1350" b="1" i="0">
                                  <a:solidFill>
                                    <a:srgbClr val="0070C0"/>
                                  </a:solidFill>
                                  <a:latin typeface="Cambria Math" panose="02040503050406030204" pitchFamily="18" charset="0"/>
                                </a:rPr>
                                <m:t>𝐞𝐣𝐞𝐜𝐮𝐜𝐢</m:t>
                              </m:r>
                              <m:r>
                                <a:rPr lang="es-ES" sz="1350" b="1" i="0" smtClean="0">
                                  <a:solidFill>
                                    <a:srgbClr val="0070C0"/>
                                  </a:solidFill>
                                  <a:latin typeface="Cambria Math" panose="02040503050406030204" pitchFamily="18" charset="0"/>
                                </a:rPr>
                                <m:t>ó</m:t>
                              </m:r>
                              <m:r>
                                <a:rPr lang="es-HN" sz="1350" b="1" i="0">
                                  <a:solidFill>
                                    <a:srgbClr val="0070C0"/>
                                  </a:solidFill>
                                  <a:latin typeface="Cambria Math" panose="02040503050406030204" pitchFamily="18" charset="0"/>
                                </a:rPr>
                                <m:t>𝐧</m:t>
                              </m:r>
                            </m:e>
                            <m:sub>
                              <m:r>
                                <a:rPr lang="es-HN" sz="1350" b="1" i="0">
                                  <a:solidFill>
                                    <a:srgbClr val="0070C0"/>
                                  </a:solidFill>
                                  <a:latin typeface="Cambria Math" panose="02040503050406030204" pitchFamily="18" charset="0"/>
                                </a:rPr>
                                <m:t>𝐁</m:t>
                              </m:r>
                            </m:sub>
                          </m:sSub>
                        </m:num>
                        <m:den>
                          <m:sSub>
                            <m:sSubPr>
                              <m:ctrlPr>
                                <a:rPr lang="es-HN" sz="1350" b="1" i="1">
                                  <a:solidFill>
                                    <a:srgbClr val="0070C0"/>
                                  </a:solidFill>
                                  <a:latin typeface="Cambria Math" panose="02040503050406030204" pitchFamily="18" charset="0"/>
                                </a:rPr>
                              </m:ctrlPr>
                            </m:sSubPr>
                            <m:e>
                              <m:r>
                                <a:rPr lang="es-HN" sz="1350" b="1" i="0">
                                  <a:solidFill>
                                    <a:srgbClr val="0070C0"/>
                                  </a:solidFill>
                                  <a:latin typeface="Cambria Math" panose="02040503050406030204" pitchFamily="18" charset="0"/>
                                </a:rPr>
                                <m:t>𝐓𝐢𝐞𝐦𝐩𝐨</m:t>
                              </m:r>
                              <m:r>
                                <a:rPr lang="es-HN" sz="1350" b="1" i="0">
                                  <a:solidFill>
                                    <a:srgbClr val="0070C0"/>
                                  </a:solidFill>
                                  <a:latin typeface="Cambria Math" panose="02040503050406030204" pitchFamily="18" charset="0"/>
                                </a:rPr>
                                <m:t> </m:t>
                              </m:r>
                              <m:r>
                                <a:rPr lang="es-HN" sz="1350" b="1" i="0">
                                  <a:solidFill>
                                    <a:srgbClr val="0070C0"/>
                                  </a:solidFill>
                                  <a:latin typeface="Cambria Math" panose="02040503050406030204" pitchFamily="18" charset="0"/>
                                </a:rPr>
                                <m:t>𝐝𝐞</m:t>
                              </m:r>
                              <m:r>
                                <a:rPr lang="es-HN" sz="1350" b="1" i="0">
                                  <a:solidFill>
                                    <a:srgbClr val="0070C0"/>
                                  </a:solidFill>
                                  <a:latin typeface="Cambria Math" panose="02040503050406030204" pitchFamily="18" charset="0"/>
                                </a:rPr>
                                <m:t> </m:t>
                              </m:r>
                              <m:r>
                                <a:rPr lang="es-HN" sz="1350" b="1" i="0">
                                  <a:solidFill>
                                    <a:srgbClr val="0070C0"/>
                                  </a:solidFill>
                                  <a:latin typeface="Cambria Math" panose="02040503050406030204" pitchFamily="18" charset="0"/>
                                </a:rPr>
                                <m:t>𝐞𝐣𝐞𝐜𝐮𝐜𝐢</m:t>
                              </m:r>
                              <m:r>
                                <a:rPr lang="es-ES" sz="1350" b="1" i="0" smtClean="0">
                                  <a:solidFill>
                                    <a:srgbClr val="0070C0"/>
                                  </a:solidFill>
                                  <a:latin typeface="Cambria Math" panose="02040503050406030204" pitchFamily="18" charset="0"/>
                                </a:rPr>
                                <m:t>ó</m:t>
                              </m:r>
                              <m:r>
                                <a:rPr lang="es-HN" sz="1350" b="1" i="0">
                                  <a:solidFill>
                                    <a:srgbClr val="0070C0"/>
                                  </a:solidFill>
                                  <a:latin typeface="Cambria Math" panose="02040503050406030204" pitchFamily="18" charset="0"/>
                                </a:rPr>
                                <m:t>𝐧</m:t>
                              </m:r>
                            </m:e>
                            <m:sub>
                              <m:r>
                                <a:rPr lang="es-HN" sz="1350" b="1" i="0">
                                  <a:solidFill>
                                    <a:srgbClr val="0070C0"/>
                                  </a:solidFill>
                                  <a:latin typeface="Cambria Math" panose="02040503050406030204" pitchFamily="18" charset="0"/>
                                </a:rPr>
                                <m:t>𝐀</m:t>
                              </m:r>
                            </m:sub>
                          </m:sSub>
                        </m:den>
                      </m:f>
                      <m:r>
                        <a:rPr lang="es-HN" sz="1350" b="1" i="0">
                          <a:solidFill>
                            <a:srgbClr val="0070C0"/>
                          </a:solidFill>
                          <a:latin typeface="Cambria Math" panose="02040503050406030204" pitchFamily="18" charset="0"/>
                        </a:rPr>
                        <m:t>=</m:t>
                      </m:r>
                      <m:r>
                        <a:rPr lang="es-HN" sz="1350" b="1" i="0">
                          <a:solidFill>
                            <a:srgbClr val="0070C0"/>
                          </a:solidFill>
                          <a:latin typeface="Cambria Math" panose="02040503050406030204" pitchFamily="18" charset="0"/>
                        </a:rPr>
                        <m:t>𝐧</m:t>
                      </m:r>
                    </m:oMath>
                  </m:oMathPara>
                </a14:m>
                <a:endParaRPr lang="es-HN" sz="1350" b="1" dirty="0">
                  <a:solidFill>
                    <a:srgbClr val="0070C0"/>
                  </a:solidFill>
                </a:endParaRPr>
              </a:p>
            </p:txBody>
          </p:sp>
        </mc:Choice>
        <mc:Fallback xmlns="">
          <p:sp>
            <p:nvSpPr>
              <p:cNvPr id="7" name="CuadroTexto 6"/>
              <p:cNvSpPr txBox="1">
                <a:spLocks noRot="1" noChangeAspect="1" noMove="1" noResize="1" noEditPoints="1" noAdjustHandles="1" noChangeArrowheads="1" noChangeShapeType="1" noTextEdit="1"/>
              </p:cNvSpPr>
              <p:nvPr/>
            </p:nvSpPr>
            <p:spPr>
              <a:xfrm>
                <a:off x="2657886" y="2149946"/>
                <a:ext cx="3828227" cy="523348"/>
              </a:xfrm>
              <a:prstGeom prst="rect">
                <a:avLst/>
              </a:prstGeom>
              <a:blipFill>
                <a:blip r:embed="rId2"/>
                <a:stretch>
                  <a:fillRect b="-4651"/>
                </a:stretch>
              </a:blipFill>
            </p:spPr>
            <p:txBody>
              <a:bodyPr/>
              <a:lstStyle/>
              <a:p>
                <a:r>
                  <a:rPr lang="es-HN">
                    <a:noFill/>
                  </a:rPr>
                  <a:t> </a:t>
                </a:r>
              </a:p>
            </p:txBody>
          </p:sp>
        </mc:Fallback>
      </mc:AlternateContent>
      <p:sp>
        <p:nvSpPr>
          <p:cNvPr id="9" name="Rectángulo 8"/>
          <p:cNvSpPr/>
          <p:nvPr/>
        </p:nvSpPr>
        <p:spPr>
          <a:xfrm>
            <a:off x="656799" y="3128918"/>
            <a:ext cx="3515321" cy="300082"/>
          </a:xfrm>
          <a:prstGeom prst="rect">
            <a:avLst/>
          </a:prstGeom>
        </p:spPr>
        <p:txBody>
          <a:bodyPr wrap="none">
            <a:spAutoFit/>
          </a:bodyPr>
          <a:lstStyle/>
          <a:p>
            <a:r>
              <a:rPr lang="es-HN" sz="1350" dirty="0">
                <a:solidFill>
                  <a:srgbClr val="0070C0"/>
                </a:solidFill>
              </a:rPr>
              <a:t>y, por lo tanto, A es 1.5 veces más rápida que B.</a:t>
            </a:r>
          </a:p>
        </p:txBody>
      </p:sp>
      <p:sp>
        <p:nvSpPr>
          <p:cNvPr id="11" name="Rectángulo 10"/>
          <p:cNvSpPr/>
          <p:nvPr/>
        </p:nvSpPr>
        <p:spPr>
          <a:xfrm>
            <a:off x="557281" y="3824594"/>
            <a:ext cx="6537182" cy="300082"/>
          </a:xfrm>
          <a:prstGeom prst="rect">
            <a:avLst/>
          </a:prstGeom>
        </p:spPr>
        <p:txBody>
          <a:bodyPr wrap="square">
            <a:spAutoFit/>
          </a:bodyPr>
          <a:lstStyle/>
          <a:p>
            <a:r>
              <a:rPr lang="es-HN" sz="1350" dirty="0">
                <a:solidFill>
                  <a:srgbClr val="0070C0"/>
                </a:solidFill>
              </a:rPr>
              <a:t>Se podría decir también que la máquina B es 1.5 veces más lenta que la máquina A, ya que</a:t>
            </a:r>
          </a:p>
        </p:txBody>
      </p:sp>
      <mc:AlternateContent xmlns:mc="http://schemas.openxmlformats.org/markup-compatibility/2006" xmlns:a14="http://schemas.microsoft.com/office/drawing/2010/main">
        <mc:Choice Requires="a14">
          <p:sp>
            <p:nvSpPr>
              <p:cNvPr id="12" name="CuadroTexto 11"/>
              <p:cNvSpPr txBox="1"/>
              <p:nvPr/>
            </p:nvSpPr>
            <p:spPr>
              <a:xfrm>
                <a:off x="557281" y="4335850"/>
                <a:ext cx="1926297" cy="520912"/>
              </a:xfrm>
              <a:prstGeom prst="rect">
                <a:avLst/>
              </a:prstGeom>
              <a:solidFill>
                <a:schemeClr val="bg1">
                  <a:lumMod val="95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350" b="1" i="1" smtClean="0">
                              <a:solidFill>
                                <a:srgbClr val="0070C0"/>
                              </a:solidFill>
                              <a:latin typeface="Cambria Math" panose="02040503050406030204" pitchFamily="18" charset="0"/>
                            </a:rPr>
                          </m:ctrlPr>
                        </m:fPr>
                        <m:num>
                          <m:sSub>
                            <m:sSubPr>
                              <m:ctrlPr>
                                <a:rPr lang="es-HN" sz="1350" b="1" i="1">
                                  <a:solidFill>
                                    <a:srgbClr val="0070C0"/>
                                  </a:solidFill>
                                  <a:latin typeface="Cambria Math" panose="02040503050406030204" pitchFamily="18" charset="0"/>
                                </a:rPr>
                              </m:ctrlPr>
                            </m:sSubPr>
                            <m:e>
                              <m:r>
                                <a:rPr lang="es-ES" sz="1350" b="1" i="0" smtClean="0">
                                  <a:solidFill>
                                    <a:srgbClr val="0070C0"/>
                                  </a:solidFill>
                                  <a:latin typeface="Cambria Math" panose="02040503050406030204" pitchFamily="18" charset="0"/>
                                </a:rPr>
                                <m:t>𝐑𝐞𝐧𝐝𝐢𝐦𝐢𝐞𝐧𝐭𝐨</m:t>
                              </m:r>
                            </m:e>
                            <m:sub>
                              <m:r>
                                <a:rPr lang="es-HN" sz="1350" b="1" i="0">
                                  <a:solidFill>
                                    <a:srgbClr val="0070C0"/>
                                  </a:solidFill>
                                  <a:latin typeface="Cambria Math" panose="02040503050406030204" pitchFamily="18" charset="0"/>
                                </a:rPr>
                                <m:t>𝐀</m:t>
                              </m:r>
                            </m:sub>
                          </m:sSub>
                        </m:num>
                        <m:den>
                          <m:sSub>
                            <m:sSubPr>
                              <m:ctrlPr>
                                <a:rPr lang="es-HN" sz="1350" b="1" i="1">
                                  <a:solidFill>
                                    <a:srgbClr val="0070C0"/>
                                  </a:solidFill>
                                  <a:latin typeface="Cambria Math" panose="02040503050406030204" pitchFamily="18" charset="0"/>
                                </a:rPr>
                              </m:ctrlPr>
                            </m:sSubPr>
                            <m:e>
                              <m:r>
                                <a:rPr lang="es-ES" sz="1350" b="1" i="0" smtClean="0">
                                  <a:solidFill>
                                    <a:srgbClr val="0070C0"/>
                                  </a:solidFill>
                                  <a:latin typeface="Cambria Math" panose="02040503050406030204" pitchFamily="18" charset="0"/>
                                </a:rPr>
                                <m:t>𝐑𝐞𝐧𝐝𝐢𝐦𝐢𝐞𝐧𝐭𝐨</m:t>
                              </m:r>
                            </m:e>
                            <m:sub>
                              <m:r>
                                <a:rPr lang="es-HN" sz="1350" b="1" i="0">
                                  <a:solidFill>
                                    <a:srgbClr val="0070C0"/>
                                  </a:solidFill>
                                  <a:latin typeface="Cambria Math" panose="02040503050406030204" pitchFamily="18" charset="0"/>
                                </a:rPr>
                                <m:t>𝐁</m:t>
                              </m:r>
                            </m:sub>
                          </m:sSub>
                        </m:den>
                      </m:f>
                      <m:r>
                        <a:rPr lang="es-HN" sz="1350" b="1" i="0">
                          <a:solidFill>
                            <a:srgbClr val="0070C0"/>
                          </a:solidFill>
                          <a:latin typeface="Cambria Math" panose="02040503050406030204" pitchFamily="18" charset="0"/>
                        </a:rPr>
                        <m:t>=</m:t>
                      </m:r>
                      <m:r>
                        <a:rPr lang="es-HN" sz="1350" b="1" i="0">
                          <a:solidFill>
                            <a:srgbClr val="0070C0"/>
                          </a:solidFill>
                          <a:latin typeface="Cambria Math" panose="02040503050406030204" pitchFamily="18" charset="0"/>
                        </a:rPr>
                        <m:t>𝟏</m:t>
                      </m:r>
                      <m:r>
                        <a:rPr lang="es-HN" sz="1350" b="1" i="0">
                          <a:solidFill>
                            <a:srgbClr val="0070C0"/>
                          </a:solidFill>
                          <a:latin typeface="Cambria Math" panose="02040503050406030204" pitchFamily="18" charset="0"/>
                        </a:rPr>
                        <m:t>.</m:t>
                      </m:r>
                      <m:r>
                        <a:rPr lang="es-HN" sz="1350" b="1" i="0">
                          <a:solidFill>
                            <a:srgbClr val="0070C0"/>
                          </a:solidFill>
                          <a:latin typeface="Cambria Math" panose="02040503050406030204" pitchFamily="18" charset="0"/>
                        </a:rPr>
                        <m:t>𝟓</m:t>
                      </m:r>
                    </m:oMath>
                  </m:oMathPara>
                </a14:m>
                <a:endParaRPr lang="es-HN" sz="1350" b="1" dirty="0">
                  <a:solidFill>
                    <a:srgbClr val="0070C0"/>
                  </a:solidFill>
                </a:endParaRPr>
              </a:p>
            </p:txBody>
          </p:sp>
        </mc:Choice>
        <mc:Fallback xmlns="">
          <p:sp>
            <p:nvSpPr>
              <p:cNvPr id="12" name="CuadroTexto 11"/>
              <p:cNvSpPr txBox="1">
                <a:spLocks noRot="1" noChangeAspect="1" noMove="1" noResize="1" noEditPoints="1" noAdjustHandles="1" noChangeArrowheads="1" noChangeShapeType="1" noTextEdit="1"/>
              </p:cNvSpPr>
              <p:nvPr/>
            </p:nvSpPr>
            <p:spPr>
              <a:xfrm>
                <a:off x="557281" y="4335850"/>
                <a:ext cx="1926297" cy="520912"/>
              </a:xfrm>
              <a:prstGeom prst="rect">
                <a:avLst/>
              </a:prstGeom>
              <a:blipFill>
                <a:blip r:embed="rId3"/>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2842122" y="4367964"/>
                <a:ext cx="2850396" cy="486928"/>
              </a:xfrm>
              <a:prstGeom prst="rect">
                <a:avLst/>
              </a:prstGeom>
              <a:solidFill>
                <a:schemeClr val="bg1">
                  <a:lumMod val="95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350" b="1" i="1" smtClean="0">
                              <a:solidFill>
                                <a:srgbClr val="0070C0"/>
                              </a:solidFill>
                              <a:latin typeface="Cambria Math" panose="02040503050406030204" pitchFamily="18" charset="0"/>
                            </a:rPr>
                          </m:ctrlPr>
                        </m:fPr>
                        <m:num>
                          <m:sSub>
                            <m:sSubPr>
                              <m:ctrlPr>
                                <a:rPr lang="es-HN" sz="1350" b="1" i="1">
                                  <a:solidFill>
                                    <a:srgbClr val="0070C0"/>
                                  </a:solidFill>
                                  <a:latin typeface="Cambria Math" panose="02040503050406030204" pitchFamily="18" charset="0"/>
                                </a:rPr>
                              </m:ctrlPr>
                            </m:sSubPr>
                            <m:e>
                              <m:r>
                                <a:rPr lang="es-ES" sz="1350" b="1" i="0" smtClean="0">
                                  <a:solidFill>
                                    <a:srgbClr val="0070C0"/>
                                  </a:solidFill>
                                  <a:latin typeface="Cambria Math" panose="02040503050406030204" pitchFamily="18" charset="0"/>
                                </a:rPr>
                                <m:t>𝐑𝐞𝐧𝐝𝐢𝐦𝐢𝐞𝐧𝐭𝐨</m:t>
                              </m:r>
                            </m:e>
                            <m:sub>
                              <m:r>
                                <a:rPr lang="es-HN" sz="1350" b="1" i="0">
                                  <a:solidFill>
                                    <a:srgbClr val="0070C0"/>
                                  </a:solidFill>
                                  <a:latin typeface="Cambria Math" panose="02040503050406030204" pitchFamily="18" charset="0"/>
                                </a:rPr>
                                <m:t>𝐀</m:t>
                              </m:r>
                            </m:sub>
                          </m:sSub>
                        </m:num>
                        <m:den>
                          <m:r>
                            <a:rPr lang="es-HN" sz="1350" b="1" i="0">
                              <a:solidFill>
                                <a:srgbClr val="0070C0"/>
                              </a:solidFill>
                              <a:latin typeface="Cambria Math" panose="02040503050406030204" pitchFamily="18" charset="0"/>
                            </a:rPr>
                            <m:t>𝟏</m:t>
                          </m:r>
                          <m:r>
                            <a:rPr lang="es-HN" sz="1350" b="1" i="0">
                              <a:solidFill>
                                <a:srgbClr val="0070C0"/>
                              </a:solidFill>
                              <a:latin typeface="Cambria Math" panose="02040503050406030204" pitchFamily="18" charset="0"/>
                            </a:rPr>
                            <m:t>.</m:t>
                          </m:r>
                          <m:r>
                            <a:rPr lang="es-HN" sz="1350" b="1" i="0">
                              <a:solidFill>
                                <a:srgbClr val="0070C0"/>
                              </a:solidFill>
                              <a:latin typeface="Cambria Math" panose="02040503050406030204" pitchFamily="18" charset="0"/>
                            </a:rPr>
                            <m:t>𝟓</m:t>
                          </m:r>
                        </m:den>
                      </m:f>
                      <m:sSub>
                        <m:sSubPr>
                          <m:ctrlPr>
                            <a:rPr lang="es-HN" sz="1350" b="1" i="1">
                              <a:solidFill>
                                <a:srgbClr val="0070C0"/>
                              </a:solidFill>
                              <a:latin typeface="Cambria Math" panose="02040503050406030204" pitchFamily="18" charset="0"/>
                            </a:rPr>
                          </m:ctrlPr>
                        </m:sSubPr>
                        <m:e>
                          <m:r>
                            <a:rPr lang="es-HN" sz="1350" b="1" i="0">
                              <a:solidFill>
                                <a:srgbClr val="0070C0"/>
                              </a:solidFill>
                              <a:latin typeface="Cambria Math" panose="02040503050406030204" pitchFamily="18" charset="0"/>
                            </a:rPr>
                            <m:t>=</m:t>
                          </m:r>
                          <m:r>
                            <a:rPr lang="es-ES" sz="1350" b="1" i="0" smtClean="0">
                              <a:solidFill>
                                <a:srgbClr val="0070C0"/>
                              </a:solidFill>
                              <a:latin typeface="Cambria Math" panose="02040503050406030204" pitchFamily="18" charset="0"/>
                            </a:rPr>
                            <m:t>𝐑𝐞𝐧𝐝𝐢𝐦𝐢𝐞𝐧𝐭𝐨</m:t>
                          </m:r>
                        </m:e>
                        <m:sub>
                          <m:r>
                            <a:rPr lang="es-HN" sz="1350" b="1" i="0">
                              <a:solidFill>
                                <a:srgbClr val="0070C0"/>
                              </a:solidFill>
                              <a:latin typeface="Cambria Math" panose="02040503050406030204" pitchFamily="18" charset="0"/>
                            </a:rPr>
                            <m:t>𝐁</m:t>
                          </m:r>
                        </m:sub>
                      </m:sSub>
                    </m:oMath>
                  </m:oMathPara>
                </a14:m>
                <a:endParaRPr lang="es-HN" sz="1350" b="1" dirty="0">
                  <a:solidFill>
                    <a:srgbClr val="0070C0"/>
                  </a:solidFill>
                </a:endParaRPr>
              </a:p>
            </p:txBody>
          </p:sp>
        </mc:Choice>
        <mc:Fallback xmlns="">
          <p:sp>
            <p:nvSpPr>
              <p:cNvPr id="13" name="CuadroTexto 12"/>
              <p:cNvSpPr txBox="1">
                <a:spLocks noRot="1" noChangeAspect="1" noMove="1" noResize="1" noEditPoints="1" noAdjustHandles="1" noChangeArrowheads="1" noChangeShapeType="1" noTextEdit="1"/>
              </p:cNvSpPr>
              <p:nvPr/>
            </p:nvSpPr>
            <p:spPr>
              <a:xfrm>
                <a:off x="2842122" y="4367964"/>
                <a:ext cx="2850396" cy="486928"/>
              </a:xfrm>
              <a:prstGeom prst="rect">
                <a:avLst/>
              </a:prstGeom>
              <a:blipFill>
                <a:blip r:embed="rId4"/>
                <a:stretch>
                  <a:fillRect b="-3797"/>
                </a:stretch>
              </a:blipFill>
            </p:spPr>
            <p:txBody>
              <a:bodyPr/>
              <a:lstStyle/>
              <a:p>
                <a:r>
                  <a:rPr lang="es-HN">
                    <a:noFill/>
                  </a:rPr>
                  <a:t> </a:t>
                </a:r>
              </a:p>
            </p:txBody>
          </p:sp>
        </mc:Fallback>
      </mc:AlternateContent>
      <p:sp>
        <p:nvSpPr>
          <p:cNvPr id="14" name="CuadroTexto 13"/>
          <p:cNvSpPr txBox="1"/>
          <p:nvPr/>
        </p:nvSpPr>
        <p:spPr>
          <a:xfrm>
            <a:off x="2805665" y="333799"/>
            <a:ext cx="3345916" cy="461665"/>
          </a:xfrm>
          <a:prstGeom prst="rect">
            <a:avLst/>
          </a:prstGeom>
          <a:noFill/>
        </p:spPr>
        <p:txBody>
          <a:bodyPr wrap="none" rtlCol="0">
            <a:spAutoFit/>
          </a:bodyPr>
          <a:lstStyle/>
          <a:p>
            <a:r>
              <a:rPr lang="es-HN" sz="2400" b="1" dirty="0">
                <a:solidFill>
                  <a:srgbClr val="0070C0"/>
                </a:solidFill>
              </a:rPr>
              <a:t>RENDIMIENTO RELATIVO</a:t>
            </a:r>
          </a:p>
        </p:txBody>
      </p:sp>
      <mc:AlternateContent xmlns:mc="http://schemas.openxmlformats.org/markup-compatibility/2006" xmlns:a14="http://schemas.microsoft.com/office/drawing/2010/main">
        <mc:Choice Requires="a14">
          <p:sp>
            <p:nvSpPr>
              <p:cNvPr id="10" name="CuadroTexto 9"/>
              <p:cNvSpPr txBox="1"/>
              <p:nvPr/>
            </p:nvSpPr>
            <p:spPr>
              <a:xfrm>
                <a:off x="5692518" y="2767689"/>
                <a:ext cx="743858" cy="4868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350" i="1" smtClean="0">
                              <a:solidFill>
                                <a:srgbClr val="0070C0"/>
                              </a:solidFill>
                              <a:latin typeface="Cambria Math" panose="02040503050406030204" pitchFamily="18" charset="0"/>
                            </a:rPr>
                          </m:ctrlPr>
                        </m:fPr>
                        <m:num>
                          <m:r>
                            <a:rPr lang="es-HN" sz="1350" i="1">
                              <a:solidFill>
                                <a:srgbClr val="0070C0"/>
                              </a:solidFill>
                              <a:latin typeface="Cambria Math" panose="02040503050406030204" pitchFamily="18" charset="0"/>
                            </a:rPr>
                            <m:t>15</m:t>
                          </m:r>
                        </m:num>
                        <m:den>
                          <m:r>
                            <a:rPr lang="es-HN" sz="1350" i="1">
                              <a:solidFill>
                                <a:srgbClr val="0070C0"/>
                              </a:solidFill>
                              <a:latin typeface="Cambria Math" panose="02040503050406030204" pitchFamily="18" charset="0"/>
                            </a:rPr>
                            <m:t>10</m:t>
                          </m:r>
                        </m:den>
                      </m:f>
                      <m:r>
                        <a:rPr lang="es-HN" sz="1350" i="1">
                          <a:solidFill>
                            <a:srgbClr val="0070C0"/>
                          </a:solidFill>
                          <a:latin typeface="Cambria Math" panose="02040503050406030204" pitchFamily="18" charset="0"/>
                        </a:rPr>
                        <m:t>=</m:t>
                      </m:r>
                      <m:r>
                        <a:rPr lang="es-HN" sz="1350" i="1">
                          <a:solidFill>
                            <a:srgbClr val="0070C0"/>
                          </a:solidFill>
                          <a:latin typeface="Cambria Math" panose="02040503050406030204" pitchFamily="18" charset="0"/>
                        </a:rPr>
                        <m:t>𝑛</m:t>
                      </m:r>
                    </m:oMath>
                  </m:oMathPara>
                </a14:m>
                <a:endParaRPr lang="es-HN" sz="1350" dirty="0">
                  <a:solidFill>
                    <a:srgbClr val="0070C0"/>
                  </a:solidFill>
                </a:endParaRPr>
              </a:p>
            </p:txBody>
          </p:sp>
        </mc:Choice>
        <mc:Fallback xmlns="">
          <p:sp>
            <p:nvSpPr>
              <p:cNvPr id="10" name="CuadroTexto 9"/>
              <p:cNvSpPr txBox="1">
                <a:spLocks noRot="1" noChangeAspect="1" noMove="1" noResize="1" noEditPoints="1" noAdjustHandles="1" noChangeArrowheads="1" noChangeShapeType="1" noTextEdit="1"/>
              </p:cNvSpPr>
              <p:nvPr/>
            </p:nvSpPr>
            <p:spPr>
              <a:xfrm>
                <a:off x="5692518" y="2767689"/>
                <a:ext cx="743858" cy="486865"/>
              </a:xfrm>
              <a:prstGeom prst="rect">
                <a:avLst/>
              </a:prstGeom>
              <a:blipFill>
                <a:blip r:embed="rId5"/>
                <a:stretch>
                  <a:fillRect b="-250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DE2B33EA-C554-48E0-A1E9-3E38D1902050}"/>
                  </a:ext>
                </a:extLst>
              </p:cNvPr>
              <p:cNvSpPr txBox="1"/>
              <p:nvPr/>
            </p:nvSpPr>
            <p:spPr>
              <a:xfrm>
                <a:off x="5872522" y="4480986"/>
                <a:ext cx="2976712" cy="207749"/>
              </a:xfrm>
              <a:prstGeom prst="rect">
                <a:avLst/>
              </a:prstGeom>
              <a:solidFill>
                <a:schemeClr val="bg1">
                  <a:lumMod val="95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HN" sz="1350" b="1" i="1" smtClean="0">
                              <a:solidFill>
                                <a:srgbClr val="0070C0"/>
                              </a:solidFill>
                              <a:latin typeface="Cambria Math" panose="02040503050406030204" pitchFamily="18" charset="0"/>
                            </a:rPr>
                          </m:ctrlPr>
                        </m:sSubPr>
                        <m:e>
                          <m:r>
                            <a:rPr lang="es-ES" sz="1350" b="1" i="0" smtClean="0">
                              <a:solidFill>
                                <a:srgbClr val="0070C0"/>
                              </a:solidFill>
                              <a:latin typeface="Cambria Math" panose="02040503050406030204" pitchFamily="18" charset="0"/>
                            </a:rPr>
                            <m:t>𝐑𝐞𝐧𝐝𝐢𝐦𝐢𝐞𝐧𝐭𝐨</m:t>
                          </m:r>
                        </m:e>
                        <m:sub>
                          <m:r>
                            <a:rPr lang="es-ES" sz="1350" b="1" i="0" smtClean="0">
                              <a:solidFill>
                                <a:srgbClr val="0070C0"/>
                              </a:solidFill>
                              <a:latin typeface="Cambria Math" panose="02040503050406030204" pitchFamily="18" charset="0"/>
                            </a:rPr>
                            <m:t>𝐀</m:t>
                          </m:r>
                        </m:sub>
                      </m:sSub>
                      <m:r>
                        <a:rPr lang="es-HN" sz="1350" b="1" i="0" smtClean="0">
                          <a:solidFill>
                            <a:srgbClr val="0070C0"/>
                          </a:solidFill>
                          <a:latin typeface="Cambria Math" panose="02040503050406030204" pitchFamily="18" charset="0"/>
                          <a:ea typeface="Cambria Math" panose="02040503050406030204" pitchFamily="18" charset="0"/>
                        </a:rPr>
                        <m:t>=</m:t>
                      </m:r>
                      <m:r>
                        <a:rPr lang="es-ES" sz="1350" b="1" i="0" smtClean="0">
                          <a:solidFill>
                            <a:srgbClr val="0070C0"/>
                          </a:solidFill>
                          <a:latin typeface="Cambria Math" panose="02040503050406030204" pitchFamily="18" charset="0"/>
                          <a:ea typeface="Cambria Math" panose="02040503050406030204" pitchFamily="18" charset="0"/>
                        </a:rPr>
                        <m:t>𝟏</m:t>
                      </m:r>
                      <m:r>
                        <a:rPr lang="es-ES" sz="1350" b="1" i="0" smtClean="0">
                          <a:solidFill>
                            <a:srgbClr val="0070C0"/>
                          </a:solidFill>
                          <a:latin typeface="Cambria Math" panose="02040503050406030204" pitchFamily="18" charset="0"/>
                          <a:ea typeface="Cambria Math" panose="02040503050406030204" pitchFamily="18" charset="0"/>
                        </a:rPr>
                        <m:t>.</m:t>
                      </m:r>
                      <m:r>
                        <a:rPr lang="es-ES" sz="1350" b="1" i="0" smtClean="0">
                          <a:solidFill>
                            <a:srgbClr val="0070C0"/>
                          </a:solidFill>
                          <a:latin typeface="Cambria Math" panose="02040503050406030204" pitchFamily="18" charset="0"/>
                          <a:ea typeface="Cambria Math" panose="02040503050406030204" pitchFamily="18" charset="0"/>
                        </a:rPr>
                        <m:t>𝟓</m:t>
                      </m:r>
                      <m:sSub>
                        <m:sSubPr>
                          <m:ctrlPr>
                            <a:rPr lang="es-ES" sz="1350" b="1" i="1" smtClean="0">
                              <a:solidFill>
                                <a:srgbClr val="0070C0"/>
                              </a:solidFill>
                              <a:latin typeface="Cambria Math" panose="02040503050406030204" pitchFamily="18" charset="0"/>
                              <a:ea typeface="Cambria Math" panose="02040503050406030204" pitchFamily="18" charset="0"/>
                            </a:rPr>
                          </m:ctrlPr>
                        </m:sSubPr>
                        <m:e>
                          <m:r>
                            <a:rPr lang="es-ES" sz="1350" b="1" i="0" smtClean="0">
                              <a:solidFill>
                                <a:srgbClr val="0070C0"/>
                              </a:solidFill>
                              <a:latin typeface="Cambria Math" panose="02040503050406030204" pitchFamily="18" charset="0"/>
                              <a:ea typeface="Cambria Math" panose="02040503050406030204" pitchFamily="18" charset="0"/>
                            </a:rPr>
                            <m:t>𝐑𝐞𝐧𝐝𝐢𝐦𝐢𝐞𝐧𝐭𝐨</m:t>
                          </m:r>
                          <m:r>
                            <a:rPr lang="es-ES" sz="1350" b="1" i="0" smtClean="0">
                              <a:solidFill>
                                <a:srgbClr val="0070C0"/>
                              </a:solidFill>
                              <a:latin typeface="Cambria Math" panose="02040503050406030204" pitchFamily="18" charset="0"/>
                              <a:ea typeface="Cambria Math" panose="02040503050406030204" pitchFamily="18" charset="0"/>
                            </a:rPr>
                            <m:t> </m:t>
                          </m:r>
                        </m:e>
                        <m:sub>
                          <m:r>
                            <a:rPr lang="es-ES" sz="1350" b="1" i="0" smtClean="0">
                              <a:solidFill>
                                <a:srgbClr val="0070C0"/>
                              </a:solidFill>
                              <a:latin typeface="Cambria Math" panose="02040503050406030204" pitchFamily="18" charset="0"/>
                              <a:ea typeface="Cambria Math" panose="02040503050406030204" pitchFamily="18" charset="0"/>
                            </a:rPr>
                            <m:t>𝐁</m:t>
                          </m:r>
                        </m:sub>
                      </m:sSub>
                    </m:oMath>
                  </m:oMathPara>
                </a14:m>
                <a:endParaRPr lang="es-HN" sz="1350" b="1" dirty="0">
                  <a:solidFill>
                    <a:srgbClr val="0070C0"/>
                  </a:solidFill>
                </a:endParaRPr>
              </a:p>
            </p:txBody>
          </p:sp>
        </mc:Choice>
        <mc:Fallback xmlns="">
          <p:sp>
            <p:nvSpPr>
              <p:cNvPr id="8" name="CuadroTexto 7">
                <a:extLst>
                  <a:ext uri="{FF2B5EF4-FFF2-40B4-BE49-F238E27FC236}">
                    <a16:creationId xmlns:a16="http://schemas.microsoft.com/office/drawing/2014/main" id="{DE2B33EA-C554-48E0-A1E9-3E38D1902050}"/>
                  </a:ext>
                </a:extLst>
              </p:cNvPr>
              <p:cNvSpPr txBox="1">
                <a:spLocks noRot="1" noChangeAspect="1" noMove="1" noResize="1" noEditPoints="1" noAdjustHandles="1" noChangeArrowheads="1" noChangeShapeType="1" noTextEdit="1"/>
              </p:cNvSpPr>
              <p:nvPr/>
            </p:nvSpPr>
            <p:spPr>
              <a:xfrm>
                <a:off x="5872522" y="4480986"/>
                <a:ext cx="2976712" cy="207749"/>
              </a:xfrm>
              <a:prstGeom prst="rect">
                <a:avLst/>
              </a:prstGeom>
              <a:blipFill>
                <a:blip r:embed="rId6"/>
                <a:stretch>
                  <a:fillRect t="-2941" b="-14706"/>
                </a:stretch>
              </a:blipFill>
            </p:spPr>
            <p:txBody>
              <a:bodyPr/>
              <a:lstStyle/>
              <a:p>
                <a:r>
                  <a:rPr lang="es-HN">
                    <a:noFill/>
                  </a:rPr>
                  <a:t> </a:t>
                </a:r>
              </a:p>
            </p:txBody>
          </p:sp>
        </mc:Fallback>
      </mc:AlternateContent>
      <p:sp>
        <p:nvSpPr>
          <p:cNvPr id="16" name="CuadroTexto 15">
            <a:extLst>
              <a:ext uri="{FF2B5EF4-FFF2-40B4-BE49-F238E27FC236}">
                <a16:creationId xmlns:a16="http://schemas.microsoft.com/office/drawing/2014/main" id="{D9574263-403C-4823-90F0-B5EAC518C0E5}"/>
              </a:ext>
            </a:extLst>
          </p:cNvPr>
          <p:cNvSpPr txBox="1"/>
          <p:nvPr/>
        </p:nvSpPr>
        <p:spPr>
          <a:xfrm>
            <a:off x="656799" y="5338819"/>
            <a:ext cx="8098403" cy="1015663"/>
          </a:xfrm>
          <a:prstGeom prst="rect">
            <a:avLst/>
          </a:prstGeom>
          <a:noFill/>
        </p:spPr>
        <p:txBody>
          <a:bodyPr wrap="square">
            <a:spAutoFit/>
          </a:bodyPr>
          <a:lstStyle/>
          <a:p>
            <a:pPr algn="ctr"/>
            <a:r>
              <a:rPr lang="es-ES" sz="1200" b="1" dirty="0">
                <a:solidFill>
                  <a:srgbClr val="C00000"/>
                </a:solidFill>
              </a:rPr>
              <a:t>Por simplicidad, usaremos normalmente el término </a:t>
            </a:r>
            <a:r>
              <a:rPr lang="es-ES" sz="1200" b="1" u="sng" dirty="0">
                <a:solidFill>
                  <a:srgbClr val="C00000"/>
                </a:solidFill>
              </a:rPr>
              <a:t>más rápido que </a:t>
            </a:r>
            <a:r>
              <a:rPr lang="es-ES" sz="1200" b="1" dirty="0">
                <a:solidFill>
                  <a:srgbClr val="C00000"/>
                </a:solidFill>
              </a:rPr>
              <a:t>cuando intentemos comparar máquinas cuantitativamente. Ya que las prestaciones y el tiempo de ejecución son recíprocos, aumentar las prestaciones requiere reducir el tiempo de ejecución. Para evitar la confusión potencial entre los términos aumentar y reducir, diremos normalmente “mejorar las prestaciones” o “mejorar el tiempo de ejecución” cuando queramos decir “aumentar las prestaciones” o “reducir el tiempo de ejecución”.</a:t>
            </a:r>
            <a:endParaRPr lang="es-HN" sz="1200" b="1" dirty="0">
              <a:solidFill>
                <a:srgbClr val="C00000"/>
              </a:solidFill>
            </a:endParaRPr>
          </a:p>
        </p:txBody>
      </p:sp>
    </p:spTree>
    <p:extLst>
      <p:ext uri="{BB962C8B-B14F-4D97-AF65-F5344CB8AC3E}">
        <p14:creationId xmlns:p14="http://schemas.microsoft.com/office/powerpoint/2010/main" val="3517767241"/>
      </p:ext>
    </p:extLst>
  </p:cSld>
  <p:clrMapOvr>
    <a:masterClrMapping/>
  </p:clrMapOvr>
  <p:transition spd="slow">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3D53C38-0E45-4818-B856-FAC289B4BB43}"/>
              </a:ext>
            </a:extLst>
          </p:cNvPr>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Marcador de pie de página 2">
            <a:extLst>
              <a:ext uri="{FF2B5EF4-FFF2-40B4-BE49-F238E27FC236}">
                <a16:creationId xmlns:a16="http://schemas.microsoft.com/office/drawing/2014/main" id="{80AE8FEB-95B0-4F47-937E-7FF665C594C1}"/>
              </a:ext>
            </a:extLst>
          </p:cNvPr>
          <p:cNvSpPr>
            <a:spLocks noGrp="1"/>
          </p:cNvSpPr>
          <p:nvPr>
            <p:ph type="ftr" sz="quarter" idx="11"/>
          </p:nvPr>
        </p:nvSpPr>
        <p:spPr/>
        <p:txBody>
          <a:bodyPr/>
          <a:lstStyle/>
          <a:p>
            <a:pPr>
              <a:defRPr/>
            </a:pPr>
            <a:r>
              <a:rPr lang="es-ES" dirty="0">
                <a:solidFill>
                  <a:prstClr val="black">
                    <a:tint val="75000"/>
                  </a:prstClr>
                </a:solidFill>
              </a:rPr>
              <a:t>Arquitectura de Computadoras</a:t>
            </a:r>
          </a:p>
        </p:txBody>
      </p:sp>
      <p:sp>
        <p:nvSpPr>
          <p:cNvPr id="4" name="Marcador de número de diapositiva 3">
            <a:extLst>
              <a:ext uri="{FF2B5EF4-FFF2-40B4-BE49-F238E27FC236}">
                <a16:creationId xmlns:a16="http://schemas.microsoft.com/office/drawing/2014/main" id="{978596D4-6474-4541-B4CE-2FAF8EE01E09}"/>
              </a:ext>
            </a:extLst>
          </p:cNvPr>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11</a:t>
            </a:fld>
            <a:endParaRPr lang="es-ES" dirty="0">
              <a:solidFill>
                <a:prstClr val="black">
                  <a:tint val="75000"/>
                </a:prstClr>
              </a:solidFill>
            </a:endParaRPr>
          </a:p>
        </p:txBody>
      </p:sp>
      <p:sp>
        <p:nvSpPr>
          <p:cNvPr id="6" name="CuadroTexto 5">
            <a:extLst>
              <a:ext uri="{FF2B5EF4-FFF2-40B4-BE49-F238E27FC236}">
                <a16:creationId xmlns:a16="http://schemas.microsoft.com/office/drawing/2014/main" id="{1AB48EA1-E0D1-4FB6-9E36-AB77F876A1F7}"/>
              </a:ext>
            </a:extLst>
          </p:cNvPr>
          <p:cNvSpPr txBox="1"/>
          <p:nvPr/>
        </p:nvSpPr>
        <p:spPr>
          <a:xfrm>
            <a:off x="674703" y="370032"/>
            <a:ext cx="7457243" cy="2585323"/>
          </a:xfrm>
          <a:prstGeom prst="rect">
            <a:avLst/>
          </a:prstGeom>
          <a:noFill/>
        </p:spPr>
        <p:txBody>
          <a:bodyPr wrap="square">
            <a:spAutoFit/>
          </a:bodyPr>
          <a:lstStyle/>
          <a:p>
            <a:pPr algn="just"/>
            <a:r>
              <a:rPr lang="es-ES" dirty="0">
                <a:solidFill>
                  <a:srgbClr val="0070C0"/>
                </a:solidFill>
              </a:rPr>
              <a:t>La medición de rendimiento comparativo apenas definida es una razón adimensional como 1.5 o 0.8. Indica que la máquina M1  ofrece x veces el rendimiento, o es x veces más rápido que la máquina M2. Cuando x &gt; 1, el rendimiento relativo se puede expresar en una de dos formas equivalentes:</a:t>
            </a:r>
          </a:p>
          <a:p>
            <a:endParaRPr lang="es-ES" dirty="0">
              <a:solidFill>
                <a:srgbClr val="0070C0"/>
              </a:solidFill>
            </a:endParaRPr>
          </a:p>
          <a:p>
            <a:endParaRPr lang="es-ES" dirty="0">
              <a:solidFill>
                <a:srgbClr val="0070C0"/>
              </a:solidFill>
            </a:endParaRPr>
          </a:p>
          <a:p>
            <a:r>
              <a:rPr lang="es-ES" dirty="0">
                <a:solidFill>
                  <a:srgbClr val="0070C0"/>
                </a:solidFill>
              </a:rPr>
              <a:t>M1 es x veces más rápido que M2 (por ejemplo, 1.5 veces más rápida). </a:t>
            </a:r>
          </a:p>
          <a:p>
            <a:r>
              <a:rPr lang="es-ES" dirty="0">
                <a:solidFill>
                  <a:srgbClr val="0070C0"/>
                </a:solidFill>
              </a:rPr>
              <a:t>M1 es 100(x - 1)% más rápida que M2 (por ejemplo, 50% más rápida).</a:t>
            </a:r>
          </a:p>
          <a:p>
            <a:endParaRPr lang="es-ES" dirty="0">
              <a:solidFill>
                <a:srgbClr val="0070C0"/>
              </a:solidFill>
            </a:endParaRPr>
          </a:p>
        </p:txBody>
      </p:sp>
      <p:sp>
        <p:nvSpPr>
          <p:cNvPr id="8" name="CuadroTexto 7">
            <a:extLst>
              <a:ext uri="{FF2B5EF4-FFF2-40B4-BE49-F238E27FC236}">
                <a16:creationId xmlns:a16="http://schemas.microsoft.com/office/drawing/2014/main" id="{D5BA1264-63A6-40B2-8FFB-EE7D66EB1784}"/>
              </a:ext>
            </a:extLst>
          </p:cNvPr>
          <p:cNvSpPr txBox="1"/>
          <p:nvPr/>
        </p:nvSpPr>
        <p:spPr>
          <a:xfrm>
            <a:off x="1316114" y="4910181"/>
            <a:ext cx="6511771" cy="954107"/>
          </a:xfrm>
          <a:prstGeom prst="rect">
            <a:avLst/>
          </a:prstGeom>
          <a:noFill/>
        </p:spPr>
        <p:txBody>
          <a:bodyPr wrap="square">
            <a:spAutoFit/>
          </a:bodyPr>
          <a:lstStyle/>
          <a:p>
            <a:pPr algn="ctr"/>
            <a:r>
              <a:rPr lang="es-ES" sz="1400" b="1" dirty="0">
                <a:solidFill>
                  <a:srgbClr val="C00000"/>
                </a:solidFill>
              </a:rPr>
              <a:t>Fracasar al diferenciar estos dos métodos de presentación constituye un error bastante común. Así que, recuerde, una máquina que es 200% más rápida no es el doble de rápida sino tres veces más rápida. De manera más general: y% más rápido significa 1 + y/100 veces más rápida.</a:t>
            </a:r>
          </a:p>
        </p:txBody>
      </p:sp>
      <p:sp>
        <p:nvSpPr>
          <p:cNvPr id="10" name="CuadroTexto 9">
            <a:extLst>
              <a:ext uri="{FF2B5EF4-FFF2-40B4-BE49-F238E27FC236}">
                <a16:creationId xmlns:a16="http://schemas.microsoft.com/office/drawing/2014/main" id="{B2EFDB15-C74F-439B-AD9B-159F1FF9CB35}"/>
              </a:ext>
            </a:extLst>
          </p:cNvPr>
          <p:cNvSpPr txBox="1"/>
          <p:nvPr/>
        </p:nvSpPr>
        <p:spPr>
          <a:xfrm>
            <a:off x="2891900" y="2955355"/>
            <a:ext cx="3360198" cy="369332"/>
          </a:xfrm>
          <a:prstGeom prst="rect">
            <a:avLst/>
          </a:prstGeom>
          <a:noFill/>
        </p:spPr>
        <p:txBody>
          <a:bodyPr wrap="square">
            <a:spAutoFit/>
          </a:bodyPr>
          <a:lstStyle/>
          <a:p>
            <a:r>
              <a:rPr lang="es-HN" b="1" dirty="0">
                <a:solidFill>
                  <a:srgbClr val="C00000"/>
                </a:solidFill>
              </a:rPr>
              <a:t>100(x - 1)% = 100(1.5 -1)% = 50%</a:t>
            </a:r>
          </a:p>
        </p:txBody>
      </p:sp>
      <p:sp>
        <p:nvSpPr>
          <p:cNvPr id="12" name="CuadroTexto 11">
            <a:extLst>
              <a:ext uri="{FF2B5EF4-FFF2-40B4-BE49-F238E27FC236}">
                <a16:creationId xmlns:a16="http://schemas.microsoft.com/office/drawing/2014/main" id="{DB7E007E-8421-42D0-8E04-C2FCC1F10320}"/>
              </a:ext>
            </a:extLst>
          </p:cNvPr>
          <p:cNvSpPr txBox="1"/>
          <p:nvPr/>
        </p:nvSpPr>
        <p:spPr>
          <a:xfrm>
            <a:off x="1801056" y="3533314"/>
            <a:ext cx="5541886" cy="369332"/>
          </a:xfrm>
          <a:prstGeom prst="rect">
            <a:avLst/>
          </a:prstGeom>
          <a:noFill/>
        </p:spPr>
        <p:txBody>
          <a:bodyPr wrap="square">
            <a:spAutoFit/>
          </a:bodyPr>
          <a:lstStyle/>
          <a:p>
            <a:r>
              <a:rPr lang="es-ES" dirty="0">
                <a:solidFill>
                  <a:srgbClr val="0070C0"/>
                </a:solidFill>
              </a:rPr>
              <a:t>y% más rápido significa 1 + y/100 veces más rápida.</a:t>
            </a:r>
            <a:endParaRPr lang="es-HN" dirty="0">
              <a:solidFill>
                <a:srgbClr val="0070C0"/>
              </a:solidFill>
            </a:endParaRPr>
          </a:p>
        </p:txBody>
      </p:sp>
      <p:sp>
        <p:nvSpPr>
          <p:cNvPr id="13" name="CuadroTexto 12">
            <a:extLst>
              <a:ext uri="{FF2B5EF4-FFF2-40B4-BE49-F238E27FC236}">
                <a16:creationId xmlns:a16="http://schemas.microsoft.com/office/drawing/2014/main" id="{0B3C3E91-25A5-48B6-9322-B6B481E3B394}"/>
              </a:ext>
            </a:extLst>
          </p:cNvPr>
          <p:cNvSpPr txBox="1"/>
          <p:nvPr/>
        </p:nvSpPr>
        <p:spPr>
          <a:xfrm>
            <a:off x="1664006" y="4139050"/>
            <a:ext cx="5815985" cy="369332"/>
          </a:xfrm>
          <a:prstGeom prst="rect">
            <a:avLst/>
          </a:prstGeom>
          <a:noFill/>
        </p:spPr>
        <p:txBody>
          <a:bodyPr wrap="square">
            <a:spAutoFit/>
          </a:bodyPr>
          <a:lstStyle/>
          <a:p>
            <a:r>
              <a:rPr lang="es-ES" dirty="0">
                <a:solidFill>
                  <a:srgbClr val="0070C0"/>
                </a:solidFill>
              </a:rPr>
              <a:t>50% más rápido significa 1 + 50/100 = 1.5 veces más rápida.</a:t>
            </a:r>
            <a:endParaRPr lang="es-HN" dirty="0">
              <a:solidFill>
                <a:srgbClr val="0070C0"/>
              </a:solidFill>
            </a:endParaRPr>
          </a:p>
        </p:txBody>
      </p:sp>
    </p:spTree>
    <p:extLst>
      <p:ext uri="{BB962C8B-B14F-4D97-AF65-F5344CB8AC3E}">
        <p14:creationId xmlns:p14="http://schemas.microsoft.com/office/powerpoint/2010/main" val="168523126"/>
      </p:ext>
    </p:extLst>
  </p:cSld>
  <p:clrMapOvr>
    <a:masterClrMapping/>
  </p:clrMapOvr>
  <p:transition spd="slow">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12</a:t>
            </a:fld>
            <a:endParaRPr lang="es-HN"/>
          </a:p>
        </p:txBody>
      </p:sp>
      <p:graphicFrame>
        <p:nvGraphicFramePr>
          <p:cNvPr id="5" name="Diagrama 4"/>
          <p:cNvGraphicFramePr/>
          <p:nvPr>
            <p:extLst>
              <p:ext uri="{D42A27DB-BD31-4B8C-83A1-F6EECF244321}">
                <p14:modId xmlns:p14="http://schemas.microsoft.com/office/powerpoint/2010/main" val="1971192325"/>
              </p:ext>
            </p:extLst>
          </p:nvPr>
        </p:nvGraphicFramePr>
        <p:xfrm>
          <a:off x="536895" y="136524"/>
          <a:ext cx="8095377" cy="5467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2600505" y="339670"/>
            <a:ext cx="5593584" cy="584775"/>
          </a:xfrm>
          <a:prstGeom prst="rect">
            <a:avLst/>
          </a:prstGeom>
          <a:noFill/>
        </p:spPr>
        <p:txBody>
          <a:bodyPr wrap="square" rtlCol="0">
            <a:spAutoFit/>
          </a:bodyPr>
          <a:lstStyle/>
          <a:p>
            <a:pPr algn="ctr"/>
            <a:r>
              <a:rPr lang="es-HN" sz="3200" b="1" dirty="0">
                <a:solidFill>
                  <a:srgbClr val="0070C0"/>
                </a:solidFill>
              </a:rPr>
              <a:t>MEDICION DEL RENDIMIENTO</a:t>
            </a:r>
          </a:p>
        </p:txBody>
      </p:sp>
      <p:sp>
        <p:nvSpPr>
          <p:cNvPr id="7" name="Rectángulo 6"/>
          <p:cNvSpPr/>
          <p:nvPr/>
        </p:nvSpPr>
        <p:spPr>
          <a:xfrm>
            <a:off x="1042334" y="5802177"/>
            <a:ext cx="7372349" cy="618498"/>
          </a:xfrm>
          <a:prstGeom prst="rect">
            <a:avLst/>
          </a:prstGeom>
          <a:no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El tiempo total que tarda una tarea en completarse, incluye los accesos a disco, los accesos a memoria, las actividades de entrada/salida (E/S) y la sobrecarga introducida por el sistema operativo.</a:t>
            </a:r>
          </a:p>
        </p:txBody>
      </p:sp>
    </p:spTree>
    <p:extLst>
      <p:ext uri="{BB962C8B-B14F-4D97-AF65-F5344CB8AC3E}">
        <p14:creationId xmlns:p14="http://schemas.microsoft.com/office/powerpoint/2010/main" val="3429243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3B91475-091B-4AA9-9170-0A39D22BA57B}"/>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AC5BEB75-CD05-44A8-967B-F4FBE292C921}"/>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DBCEA903-3B10-44B3-ADBB-B78FFC97DAC4}"/>
              </a:ext>
            </a:extLst>
          </p:cNvPr>
          <p:cNvSpPr>
            <a:spLocks noGrp="1"/>
          </p:cNvSpPr>
          <p:nvPr>
            <p:ph type="sldNum" sz="quarter" idx="12"/>
          </p:nvPr>
        </p:nvSpPr>
        <p:spPr/>
        <p:txBody>
          <a:bodyPr/>
          <a:lstStyle/>
          <a:p>
            <a:fld id="{DA47F0B0-8093-4D41-A233-0365D54A4F31}" type="slidenum">
              <a:rPr lang="es-HN" smtClean="0"/>
              <a:t>13</a:t>
            </a:fld>
            <a:endParaRPr lang="es-HN"/>
          </a:p>
        </p:txBody>
      </p:sp>
      <mc:AlternateContent xmlns:mc="http://schemas.openxmlformats.org/markup-compatibility/2006" xmlns:a14="http://schemas.microsoft.com/office/drawing/2010/main">
        <mc:Choice Requires="a14">
          <p:graphicFrame>
            <p:nvGraphicFramePr>
              <p:cNvPr id="5" name="Diagrama 4">
                <a:extLst>
                  <a:ext uri="{FF2B5EF4-FFF2-40B4-BE49-F238E27FC236}">
                    <a16:creationId xmlns:a16="http://schemas.microsoft.com/office/drawing/2014/main" id="{71B92158-87BB-4A3E-AF46-6986FF212BE4}"/>
                  </a:ext>
                </a:extLst>
              </p:cNvPr>
              <p:cNvGraphicFramePr/>
              <p:nvPr>
                <p:extLst>
                  <p:ext uri="{D42A27DB-BD31-4B8C-83A1-F6EECF244321}">
                    <p14:modId xmlns:p14="http://schemas.microsoft.com/office/powerpoint/2010/main" val="993586841"/>
                  </p:ext>
                </p:extLst>
              </p:nvPr>
            </p:nvGraphicFramePr>
            <p:xfrm>
              <a:off x="536895" y="136524"/>
              <a:ext cx="8095377" cy="5467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5" name="Diagrama 4">
                <a:extLst>
                  <a:ext uri="{FF2B5EF4-FFF2-40B4-BE49-F238E27FC236}">
                    <a16:creationId xmlns:a16="http://schemas.microsoft.com/office/drawing/2014/main" id="{71B92158-87BB-4A3E-AF46-6986FF212BE4}"/>
                  </a:ext>
                </a:extLst>
              </p:cNvPr>
              <p:cNvGraphicFramePr/>
              <p:nvPr>
                <p:extLst>
                  <p:ext uri="{D42A27DB-BD31-4B8C-83A1-F6EECF244321}">
                    <p14:modId xmlns:p14="http://schemas.microsoft.com/office/powerpoint/2010/main" val="993586841"/>
                  </p:ext>
                </p:extLst>
              </p:nvPr>
            </p:nvGraphicFramePr>
            <p:xfrm>
              <a:off x="536895" y="136524"/>
              <a:ext cx="8095377" cy="54673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
        <p:nvSpPr>
          <p:cNvPr id="6" name="CuadroTexto 5">
            <a:extLst>
              <a:ext uri="{FF2B5EF4-FFF2-40B4-BE49-F238E27FC236}">
                <a16:creationId xmlns:a16="http://schemas.microsoft.com/office/drawing/2014/main" id="{AD8781D8-F785-4DAB-8A8C-6E83E2F4D332}"/>
              </a:ext>
            </a:extLst>
          </p:cNvPr>
          <p:cNvSpPr txBox="1"/>
          <p:nvPr/>
        </p:nvSpPr>
        <p:spPr>
          <a:xfrm>
            <a:off x="2886906" y="413472"/>
            <a:ext cx="5183668" cy="523220"/>
          </a:xfrm>
          <a:prstGeom prst="rect">
            <a:avLst/>
          </a:prstGeom>
          <a:noFill/>
        </p:spPr>
        <p:txBody>
          <a:bodyPr wrap="square" rtlCol="0">
            <a:spAutoFit/>
          </a:bodyPr>
          <a:lstStyle/>
          <a:p>
            <a:r>
              <a:rPr lang="es-HN" sz="2800" b="1" dirty="0">
                <a:solidFill>
                  <a:srgbClr val="0070C0"/>
                </a:solidFill>
              </a:rPr>
              <a:t>RENDIMIENTO DEL PROCESADOR</a:t>
            </a:r>
          </a:p>
        </p:txBody>
      </p:sp>
      <p:sp>
        <p:nvSpPr>
          <p:cNvPr id="9" name="CuadroTexto 8">
            <a:extLst>
              <a:ext uri="{FF2B5EF4-FFF2-40B4-BE49-F238E27FC236}">
                <a16:creationId xmlns:a16="http://schemas.microsoft.com/office/drawing/2014/main" id="{1C010B01-AF8A-48C6-863E-CDF4F803F12E}"/>
              </a:ext>
            </a:extLst>
          </p:cNvPr>
          <p:cNvSpPr txBox="1"/>
          <p:nvPr/>
        </p:nvSpPr>
        <p:spPr>
          <a:xfrm>
            <a:off x="1269883" y="5833131"/>
            <a:ext cx="6629400" cy="523220"/>
          </a:xfrm>
          <a:prstGeom prst="rect">
            <a:avLst/>
          </a:prstGeom>
          <a:noFill/>
        </p:spPr>
        <p:txBody>
          <a:bodyPr wrap="square">
            <a:spAutoFit/>
          </a:bodyPr>
          <a:lstStyle/>
          <a:p>
            <a:pPr algn="ctr"/>
            <a:r>
              <a:rPr lang="es-ES" sz="1400" b="1" dirty="0">
                <a:solidFill>
                  <a:srgbClr val="C00000"/>
                </a:solidFill>
              </a:rPr>
              <a:t>El rendimiento de un procesador para un programa concreto es un factor inversamente proporcional al tiempo que tarda en ejecutar dicho programa.</a:t>
            </a:r>
            <a:endParaRPr lang="es-HN" sz="1400" b="1" dirty="0">
              <a:solidFill>
                <a:srgbClr val="C00000"/>
              </a:solidFill>
            </a:endParaRPr>
          </a:p>
        </p:txBody>
      </p:sp>
    </p:spTree>
    <p:extLst>
      <p:ext uri="{BB962C8B-B14F-4D97-AF65-F5344CB8AC3E}">
        <p14:creationId xmlns:p14="http://schemas.microsoft.com/office/powerpoint/2010/main" val="3932431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ED26022-8483-4746-9E98-6B1341F4CB81}"/>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88DA5C66-26D1-4D12-828C-D01751C60DDA}"/>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82B7C5DC-7C51-4000-B57A-3915CED46AAC}"/>
              </a:ext>
            </a:extLst>
          </p:cNvPr>
          <p:cNvSpPr>
            <a:spLocks noGrp="1"/>
          </p:cNvSpPr>
          <p:nvPr>
            <p:ph type="sldNum" sz="quarter" idx="12"/>
          </p:nvPr>
        </p:nvSpPr>
        <p:spPr/>
        <p:txBody>
          <a:bodyPr/>
          <a:lstStyle/>
          <a:p>
            <a:fld id="{DA47F0B0-8093-4D41-A233-0365D54A4F31}" type="slidenum">
              <a:rPr lang="es-HN" smtClean="0"/>
              <a:t>14</a:t>
            </a:fld>
            <a:endParaRPr lang="es-HN"/>
          </a:p>
        </p:txBody>
      </p:sp>
      <mc:AlternateContent xmlns:mc="http://schemas.openxmlformats.org/markup-compatibility/2006" xmlns:a14="http://schemas.microsoft.com/office/drawing/2010/main">
        <mc:Choice Requires="a14">
          <p:graphicFrame>
            <p:nvGraphicFramePr>
              <p:cNvPr id="5" name="Diagrama 4">
                <a:extLst>
                  <a:ext uri="{FF2B5EF4-FFF2-40B4-BE49-F238E27FC236}">
                    <a16:creationId xmlns:a16="http://schemas.microsoft.com/office/drawing/2014/main" id="{9C1421B5-9A5C-4FC7-9E3F-144673C21823}"/>
                  </a:ext>
                </a:extLst>
              </p:cNvPr>
              <p:cNvGraphicFramePr/>
              <p:nvPr>
                <p:extLst>
                  <p:ext uri="{D42A27DB-BD31-4B8C-83A1-F6EECF244321}">
                    <p14:modId xmlns:p14="http://schemas.microsoft.com/office/powerpoint/2010/main" val="624828320"/>
                  </p:ext>
                </p:extLst>
              </p:nvPr>
            </p:nvGraphicFramePr>
            <p:xfrm>
              <a:off x="111320" y="295550"/>
              <a:ext cx="8881606" cy="5954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5" name="Diagrama 4">
                <a:extLst>
                  <a:ext uri="{FF2B5EF4-FFF2-40B4-BE49-F238E27FC236}">
                    <a16:creationId xmlns:a16="http://schemas.microsoft.com/office/drawing/2014/main" id="{9C1421B5-9A5C-4FC7-9E3F-144673C21823}"/>
                  </a:ext>
                </a:extLst>
              </p:cNvPr>
              <p:cNvGraphicFramePr/>
              <p:nvPr>
                <p:extLst>
                  <p:ext uri="{D42A27DB-BD31-4B8C-83A1-F6EECF244321}">
                    <p14:modId xmlns:p14="http://schemas.microsoft.com/office/powerpoint/2010/main" val="624828320"/>
                  </p:ext>
                </p:extLst>
              </p:nvPr>
            </p:nvGraphicFramePr>
            <p:xfrm>
              <a:off x="111320" y="295550"/>
              <a:ext cx="8881606" cy="59541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
        <p:nvSpPr>
          <p:cNvPr id="6" name="CuadroTexto 5">
            <a:extLst>
              <a:ext uri="{FF2B5EF4-FFF2-40B4-BE49-F238E27FC236}">
                <a16:creationId xmlns:a16="http://schemas.microsoft.com/office/drawing/2014/main" id="{AF9426DB-F488-45AE-83DC-1FEB077DF34F}"/>
              </a:ext>
            </a:extLst>
          </p:cNvPr>
          <p:cNvSpPr txBox="1"/>
          <p:nvPr/>
        </p:nvSpPr>
        <p:spPr>
          <a:xfrm>
            <a:off x="2886906" y="413472"/>
            <a:ext cx="5183668" cy="523220"/>
          </a:xfrm>
          <a:prstGeom prst="rect">
            <a:avLst/>
          </a:prstGeom>
          <a:noFill/>
        </p:spPr>
        <p:txBody>
          <a:bodyPr wrap="square" rtlCol="0">
            <a:spAutoFit/>
          </a:bodyPr>
          <a:lstStyle/>
          <a:p>
            <a:r>
              <a:rPr lang="es-HN" sz="2800" b="1" dirty="0">
                <a:solidFill>
                  <a:srgbClr val="0070C0"/>
                </a:solidFill>
              </a:rPr>
              <a:t>RENDIMIENTO DEL PROCESADOR</a:t>
            </a:r>
          </a:p>
        </p:txBody>
      </p:sp>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895DEF7C-27CA-45C1-9F32-0FFE74E98F35}"/>
                  </a:ext>
                </a:extLst>
              </p:cNvPr>
              <p:cNvSpPr txBox="1"/>
              <p:nvPr/>
            </p:nvSpPr>
            <p:spPr>
              <a:xfrm>
                <a:off x="1811045" y="5027006"/>
                <a:ext cx="6704305" cy="893963"/>
              </a:xfrm>
              <a:prstGeom prst="rect">
                <a:avLst/>
              </a:prstGeom>
              <a:noFill/>
            </p:spPr>
            <p:txBody>
              <a:bodyPr wrap="square">
                <a:spAutoFit/>
              </a:bodyPr>
              <a:lstStyle/>
              <a:p>
                <a:pPr lvl="0"/>
                <a14:m>
                  <m:oMathPara xmlns:m="http://schemas.openxmlformats.org/officeDocument/2006/math">
                    <m:oMathParaPr>
                      <m:jc m:val="centerGroup"/>
                    </m:oMathParaPr>
                    <m:oMath xmlns:m="http://schemas.openxmlformats.org/officeDocument/2006/math">
                      <m:sSub>
                        <m:sSubPr>
                          <m:ctrlPr>
                            <a:rPr lang="es-HN" i="1" smtClean="0">
                              <a:solidFill>
                                <a:schemeClr val="bg1"/>
                              </a:solidFill>
                              <a:latin typeface="Cambria Math" panose="02040503050406030204" pitchFamily="18" charset="0"/>
                            </a:rPr>
                          </m:ctrlPr>
                        </m:sSubPr>
                        <m:e>
                          <m:r>
                            <m:rPr>
                              <m:sty m:val="p"/>
                            </m:rPr>
                            <a:rPr lang="el-GR" i="0" smtClean="0">
                              <a:solidFill>
                                <a:schemeClr val="bg1"/>
                              </a:solidFill>
                              <a:latin typeface="Cambria Math" panose="02040503050406030204" pitchFamily="18" charset="0"/>
                            </a:rPr>
                            <m:t>η</m:t>
                          </m:r>
                        </m:e>
                        <m:sub>
                          <m:r>
                            <m:rPr>
                              <m:sty m:val="p"/>
                            </m:rPr>
                            <a:rPr lang="es-ES" b="0" i="0" smtClean="0">
                              <a:solidFill>
                                <a:schemeClr val="bg1"/>
                              </a:solidFill>
                              <a:latin typeface="Cambria Math" panose="02040503050406030204" pitchFamily="18" charset="0"/>
                            </a:rPr>
                            <m:t>programa</m:t>
                          </m:r>
                        </m:sub>
                      </m:sSub>
                      <m:r>
                        <a:rPr lang="es-HN" i="0" smtClean="0">
                          <a:solidFill>
                            <a:schemeClr val="bg1"/>
                          </a:solidFill>
                          <a:latin typeface="Cambria Math" panose="02040503050406030204" pitchFamily="18" charset="0"/>
                          <a:ea typeface="Cambria Math" panose="02040503050406030204" pitchFamily="18" charset="0"/>
                        </a:rPr>
                        <m:t>=</m:t>
                      </m:r>
                      <m:f>
                        <m:fPr>
                          <m:ctrlPr>
                            <a:rPr lang="es-HN"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r>
                            <m:rPr>
                              <m:sty m:val="p"/>
                            </m:rPr>
                            <a:rPr lang="es-ES" b="0" i="0" smtClean="0">
                              <a:solidFill>
                                <a:schemeClr val="bg1"/>
                              </a:solidFill>
                              <a:latin typeface="Cambria Math" panose="02040503050406030204" pitchFamily="18" charset="0"/>
                              <a:ea typeface="Cambria Math" panose="02040503050406030204" pitchFamily="18" charset="0"/>
                            </a:rPr>
                            <m:t>Tiempo</m:t>
                          </m:r>
                          <m:r>
                            <a:rPr lang="es-ES" b="0" i="0" smtClean="0">
                              <a:solidFill>
                                <a:schemeClr val="bg1"/>
                              </a:solidFill>
                              <a:latin typeface="Cambria Math" panose="02040503050406030204" pitchFamily="18" charset="0"/>
                              <a:ea typeface="Cambria Math" panose="02040503050406030204" pitchFamily="18" charset="0"/>
                            </a:rPr>
                            <m:t> </m:t>
                          </m:r>
                          <m:r>
                            <m:rPr>
                              <m:sty m:val="p"/>
                            </m:rPr>
                            <a:rPr lang="es-ES" b="0" i="0" smtClean="0">
                              <a:solidFill>
                                <a:schemeClr val="bg1"/>
                              </a:solidFill>
                              <a:latin typeface="Cambria Math" panose="02040503050406030204" pitchFamily="18" charset="0"/>
                              <a:ea typeface="Cambria Math" panose="02040503050406030204" pitchFamily="18" charset="0"/>
                            </a:rPr>
                            <m:t>de</m:t>
                          </m:r>
                          <m:r>
                            <a:rPr lang="es-ES" b="0" i="0" smtClean="0">
                              <a:solidFill>
                                <a:schemeClr val="bg1"/>
                              </a:solidFill>
                              <a:latin typeface="Cambria Math" panose="02040503050406030204" pitchFamily="18" charset="0"/>
                              <a:ea typeface="Cambria Math" panose="02040503050406030204" pitchFamily="18" charset="0"/>
                            </a:rPr>
                            <m:t> </m:t>
                          </m:r>
                          <m:r>
                            <m:rPr>
                              <m:sty m:val="p"/>
                            </m:rPr>
                            <a:rPr lang="es-ES" b="0" i="0" smtClean="0">
                              <a:solidFill>
                                <a:schemeClr val="bg1"/>
                              </a:solidFill>
                              <a:latin typeface="Cambria Math" panose="02040503050406030204" pitchFamily="18" charset="0"/>
                              <a:ea typeface="Cambria Math" panose="02040503050406030204" pitchFamily="18" charset="0"/>
                            </a:rPr>
                            <m:t>Programa</m:t>
                          </m:r>
                        </m:den>
                      </m:f>
                      <m:r>
                        <a:rPr lang="es-ES" b="0" i="1"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a:rPr lang="es-ES" b="0" i="0" smtClean="0">
                              <a:solidFill>
                                <a:schemeClr val="bg1"/>
                              </a:solidFill>
                              <a:latin typeface="Cambria Math" panose="02040503050406030204" pitchFamily="18" charset="0"/>
                              <a:ea typeface="Cambria Math" panose="02040503050406030204" pitchFamily="18" charset="0"/>
                            </a:rPr>
                            <m:t>1</m:t>
                          </m:r>
                        </m:num>
                        <m:den>
                          <m:f>
                            <m:fPr>
                              <m:ctrlPr>
                                <a:rPr lang="es-ES" b="0" i="1" smtClean="0">
                                  <a:solidFill>
                                    <a:schemeClr val="bg1"/>
                                  </a:solidFill>
                                  <a:latin typeface="Cambria Math" panose="02040503050406030204" pitchFamily="18" charset="0"/>
                                  <a:ea typeface="Cambria Math" panose="02040503050406030204" pitchFamily="18" charset="0"/>
                                </a:rPr>
                              </m:ctrlPr>
                            </m:fPr>
                            <m:num>
                              <m:r>
                                <m:rPr>
                                  <m:sty m:val="p"/>
                                </m:rPr>
                                <a:rPr lang="es-ES" b="0" i="0" smtClean="0">
                                  <a:solidFill>
                                    <a:schemeClr val="bg1"/>
                                  </a:solidFill>
                                  <a:latin typeface="Cambria Math" panose="02040503050406030204" pitchFamily="18" charset="0"/>
                                  <a:ea typeface="Cambria Math" panose="02040503050406030204" pitchFamily="18" charset="0"/>
                                </a:rPr>
                                <m:t>segundos</m:t>
                              </m:r>
                            </m:num>
                            <m:den>
                              <m:r>
                                <m:rPr>
                                  <m:sty m:val="p"/>
                                </m:rPr>
                                <a:rPr lang="es-ES" b="0" i="0" smtClean="0">
                                  <a:solidFill>
                                    <a:schemeClr val="bg1"/>
                                  </a:solidFill>
                                  <a:latin typeface="Cambria Math" panose="02040503050406030204" pitchFamily="18" charset="0"/>
                                  <a:ea typeface="Cambria Math" panose="02040503050406030204" pitchFamily="18" charset="0"/>
                                </a:rPr>
                                <m:t>programa</m:t>
                              </m:r>
                            </m:den>
                          </m:f>
                        </m:den>
                      </m:f>
                      <m:r>
                        <a:rPr lang="es-ES" b="0" i="0" smtClean="0">
                          <a:solidFill>
                            <a:schemeClr val="bg1"/>
                          </a:solidFill>
                          <a:latin typeface="Cambria Math" panose="02040503050406030204" pitchFamily="18" charset="0"/>
                          <a:ea typeface="Cambria Math" panose="02040503050406030204" pitchFamily="18" charset="0"/>
                        </a:rPr>
                        <m:t>=</m:t>
                      </m:r>
                      <m:f>
                        <m:fPr>
                          <m:ctrlPr>
                            <a:rPr lang="es-ES" b="0" i="1" smtClean="0">
                              <a:solidFill>
                                <a:schemeClr val="bg1"/>
                              </a:solidFill>
                              <a:latin typeface="Cambria Math" panose="02040503050406030204" pitchFamily="18" charset="0"/>
                              <a:ea typeface="Cambria Math" panose="02040503050406030204" pitchFamily="18" charset="0"/>
                            </a:rPr>
                          </m:ctrlPr>
                        </m:fPr>
                        <m:num>
                          <m:r>
                            <m:rPr>
                              <m:sty m:val="p"/>
                            </m:rPr>
                            <a:rPr lang="es-ES" b="0" i="0" smtClean="0">
                              <a:solidFill>
                                <a:schemeClr val="bg1"/>
                              </a:solidFill>
                              <a:latin typeface="Cambria Math" panose="02040503050406030204" pitchFamily="18" charset="0"/>
                              <a:ea typeface="Cambria Math" panose="02040503050406030204" pitchFamily="18" charset="0"/>
                            </a:rPr>
                            <m:t>programas</m:t>
                          </m:r>
                        </m:num>
                        <m:den>
                          <m:r>
                            <m:rPr>
                              <m:sty m:val="p"/>
                            </m:rPr>
                            <a:rPr lang="es-ES" b="0" i="0" smtClean="0">
                              <a:solidFill>
                                <a:schemeClr val="bg1"/>
                              </a:solidFill>
                              <a:latin typeface="Cambria Math" panose="02040503050406030204" pitchFamily="18" charset="0"/>
                              <a:ea typeface="Cambria Math" panose="02040503050406030204" pitchFamily="18" charset="0"/>
                            </a:rPr>
                            <m:t>segundo</m:t>
                          </m:r>
                        </m:den>
                      </m:f>
                    </m:oMath>
                  </m:oMathPara>
                </a14:m>
                <a:endParaRPr lang="es-HN" dirty="0"/>
              </a:p>
            </p:txBody>
          </p:sp>
        </mc:Choice>
        <mc:Fallback xmlns="">
          <p:sp>
            <p:nvSpPr>
              <p:cNvPr id="8" name="CuadroTexto 7">
                <a:extLst>
                  <a:ext uri="{FF2B5EF4-FFF2-40B4-BE49-F238E27FC236}">
                    <a16:creationId xmlns:a16="http://schemas.microsoft.com/office/drawing/2014/main" id="{895DEF7C-27CA-45C1-9F32-0FFE74E98F35}"/>
                  </a:ext>
                </a:extLst>
              </p:cNvPr>
              <p:cNvSpPr txBox="1">
                <a:spLocks noRot="1" noChangeAspect="1" noMove="1" noResize="1" noEditPoints="1" noAdjustHandles="1" noChangeArrowheads="1" noChangeShapeType="1" noTextEdit="1"/>
              </p:cNvSpPr>
              <p:nvPr/>
            </p:nvSpPr>
            <p:spPr>
              <a:xfrm>
                <a:off x="1811045" y="5027006"/>
                <a:ext cx="6704305" cy="893963"/>
              </a:xfrm>
              <a:prstGeom prst="rect">
                <a:avLst/>
              </a:prstGeom>
              <a:blipFill>
                <a:blip r:embed="rId11"/>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2321253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15</a:t>
            </a:fld>
            <a:endParaRPr lang="es-HN"/>
          </a:p>
        </p:txBody>
      </p:sp>
      <p:graphicFrame>
        <p:nvGraphicFramePr>
          <p:cNvPr id="6" name="Diagrama 5"/>
          <p:cNvGraphicFramePr/>
          <p:nvPr>
            <p:extLst>
              <p:ext uri="{D42A27DB-BD31-4B8C-83A1-F6EECF244321}">
                <p14:modId xmlns:p14="http://schemas.microsoft.com/office/powerpoint/2010/main" val="1806396647"/>
              </p:ext>
            </p:extLst>
          </p:nvPr>
        </p:nvGraphicFramePr>
        <p:xfrm>
          <a:off x="1867588" y="2121436"/>
          <a:ext cx="5213503" cy="3344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ángulo 6"/>
          <p:cNvSpPr/>
          <p:nvPr/>
        </p:nvSpPr>
        <p:spPr>
          <a:xfrm>
            <a:off x="1525149" y="2038809"/>
            <a:ext cx="1875622" cy="556635"/>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b="1" dirty="0"/>
              <a:t>Tiempo de ejecución de CPU</a:t>
            </a:r>
          </a:p>
        </p:txBody>
      </p:sp>
      <p:sp>
        <p:nvSpPr>
          <p:cNvPr id="8" name="Rectángulo 7"/>
          <p:cNvSpPr/>
          <p:nvPr/>
        </p:nvSpPr>
        <p:spPr>
          <a:xfrm>
            <a:off x="276799" y="3674815"/>
            <a:ext cx="1875622" cy="550841"/>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b="1" dirty="0"/>
              <a:t>Tiempo de CPU del usuario</a:t>
            </a:r>
          </a:p>
        </p:txBody>
      </p:sp>
      <p:sp>
        <p:nvSpPr>
          <p:cNvPr id="9" name="Rectángulo 8"/>
          <p:cNvSpPr/>
          <p:nvPr/>
        </p:nvSpPr>
        <p:spPr>
          <a:xfrm>
            <a:off x="6804981" y="3674815"/>
            <a:ext cx="1875622" cy="550841"/>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b="1" dirty="0"/>
              <a:t>Tiempo de CPU del sistema</a:t>
            </a:r>
          </a:p>
        </p:txBody>
      </p:sp>
      <p:sp>
        <p:nvSpPr>
          <p:cNvPr id="10" name="Rectángulo 9"/>
          <p:cNvSpPr/>
          <p:nvPr/>
        </p:nvSpPr>
        <p:spPr>
          <a:xfrm>
            <a:off x="1130262" y="325559"/>
            <a:ext cx="6883476" cy="822536"/>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2000" dirty="0">
                <a:solidFill>
                  <a:srgbClr val="0070C0"/>
                </a:solidFill>
              </a:rPr>
              <a:t>A menudo se querrá distinguir entre el tiempo transcurrido y el tiempo que un procesador está trabajando para nosotros.</a:t>
            </a:r>
          </a:p>
        </p:txBody>
      </p:sp>
    </p:spTree>
    <p:extLst>
      <p:ext uri="{BB962C8B-B14F-4D97-AF65-F5344CB8AC3E}">
        <p14:creationId xmlns:p14="http://schemas.microsoft.com/office/powerpoint/2010/main" val="2461614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16</a:t>
            </a:fld>
            <a:endParaRPr lang="es-HN"/>
          </a:p>
        </p:txBody>
      </p:sp>
      <p:sp>
        <p:nvSpPr>
          <p:cNvPr id="6" name="4 Rectángulo"/>
          <p:cNvSpPr/>
          <p:nvPr/>
        </p:nvSpPr>
        <p:spPr bwMode="auto">
          <a:xfrm>
            <a:off x="247972" y="1795900"/>
            <a:ext cx="1683329" cy="701967"/>
          </a:xfrm>
          <a:prstGeom prst="rect">
            <a:avLst/>
          </a:prstGeom>
          <a:solidFill>
            <a:srgbClr val="006699"/>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es-HN" b="1" dirty="0">
                <a:solidFill>
                  <a:schemeClr val="bg1"/>
                </a:solidFill>
              </a:rPr>
              <a:t>CICLO DE RELOJ</a:t>
            </a:r>
          </a:p>
        </p:txBody>
      </p:sp>
      <p:sp>
        <p:nvSpPr>
          <p:cNvPr id="7" name="6 Rectángulo"/>
          <p:cNvSpPr/>
          <p:nvPr/>
        </p:nvSpPr>
        <p:spPr bwMode="auto">
          <a:xfrm>
            <a:off x="1732573" y="2325379"/>
            <a:ext cx="3701763" cy="1176770"/>
          </a:xfrm>
          <a:prstGeom prst="rect">
            <a:avLst/>
          </a:prstGeom>
          <a:solidFill>
            <a:schemeClr val="bg1"/>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a:r>
              <a:rPr lang="es-HN" sz="1500" b="1" dirty="0">
                <a:solidFill>
                  <a:srgbClr val="0070C0"/>
                </a:solidFill>
              </a:rPr>
              <a:t>El tiempo de un periodo de reloj, usualmente del reloj del procesador, avanza a velocidad constante.</a:t>
            </a:r>
          </a:p>
        </p:txBody>
      </p:sp>
      <p:sp>
        <p:nvSpPr>
          <p:cNvPr id="8" name="4 Rectángulo"/>
          <p:cNvSpPr/>
          <p:nvPr/>
        </p:nvSpPr>
        <p:spPr bwMode="auto">
          <a:xfrm>
            <a:off x="3276923" y="3945077"/>
            <a:ext cx="1683329" cy="701968"/>
          </a:xfrm>
          <a:prstGeom prst="rect">
            <a:avLst/>
          </a:prstGeom>
          <a:solidFill>
            <a:srgbClr val="006699"/>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es-HN" b="1" dirty="0">
                <a:solidFill>
                  <a:schemeClr val="bg1"/>
                </a:solidFill>
              </a:rPr>
              <a:t>PERIODO DE RELOJ</a:t>
            </a:r>
          </a:p>
        </p:txBody>
      </p:sp>
      <p:sp>
        <p:nvSpPr>
          <p:cNvPr id="9" name="6 Rectángulo"/>
          <p:cNvSpPr/>
          <p:nvPr/>
        </p:nvSpPr>
        <p:spPr bwMode="auto">
          <a:xfrm>
            <a:off x="4752437" y="4492809"/>
            <a:ext cx="3701763" cy="1156573"/>
          </a:xfrm>
          <a:prstGeom prst="rect">
            <a:avLst/>
          </a:prstGeom>
          <a:solidFill>
            <a:schemeClr val="bg1"/>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a:r>
              <a:rPr lang="es-HN" sz="1500" b="1" dirty="0">
                <a:solidFill>
                  <a:srgbClr val="0070C0"/>
                </a:solidFill>
              </a:rPr>
              <a:t>Longitud de cada ciclo de reloj.</a:t>
            </a:r>
          </a:p>
          <a:p>
            <a:pPr algn="ctr"/>
            <a:r>
              <a:rPr lang="es-HN" sz="1500" b="1" dirty="0">
                <a:solidFill>
                  <a:srgbClr val="0070C0"/>
                </a:solidFill>
              </a:rPr>
              <a:t>(nanosegundos, picosegundos, etc.)</a:t>
            </a:r>
          </a:p>
        </p:txBody>
      </p:sp>
      <p:sp>
        <p:nvSpPr>
          <p:cNvPr id="10" name="Rectángulo 9"/>
          <p:cNvSpPr/>
          <p:nvPr/>
        </p:nvSpPr>
        <p:spPr>
          <a:xfrm>
            <a:off x="1130262" y="337926"/>
            <a:ext cx="6883476" cy="1015045"/>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2000" dirty="0">
                <a:solidFill>
                  <a:srgbClr val="0070C0"/>
                </a:solidFill>
              </a:rPr>
              <a:t>Casi todos los computadores tienen un reloj que funciona a una frecuencia concreta y determina el momento en que tienen lugar los sucesos en el hardware.</a:t>
            </a:r>
          </a:p>
        </p:txBody>
      </p:sp>
    </p:spTree>
    <p:extLst>
      <p:ext uri="{BB962C8B-B14F-4D97-AF65-F5344CB8AC3E}">
        <p14:creationId xmlns:p14="http://schemas.microsoft.com/office/powerpoint/2010/main" val="3300181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D22E257-12C9-413D-A923-A635A47D8E02}"/>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0360FA86-B9E6-41F2-9734-36AC782DE93D}"/>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B3392C09-8882-43D9-91BA-DE5794F42ED9}"/>
              </a:ext>
            </a:extLst>
          </p:cNvPr>
          <p:cNvSpPr>
            <a:spLocks noGrp="1"/>
          </p:cNvSpPr>
          <p:nvPr>
            <p:ph type="sldNum" sz="quarter" idx="12"/>
          </p:nvPr>
        </p:nvSpPr>
        <p:spPr/>
        <p:txBody>
          <a:bodyPr/>
          <a:lstStyle/>
          <a:p>
            <a:fld id="{DA47F0B0-8093-4D41-A233-0365D54A4F31}" type="slidenum">
              <a:rPr lang="es-HN" smtClean="0"/>
              <a:t>17</a:t>
            </a:fld>
            <a:endParaRPr lang="es-HN"/>
          </a:p>
        </p:txBody>
      </p:sp>
      <p:pic>
        <p:nvPicPr>
          <p:cNvPr id="6" name="Imagen 5">
            <a:extLst>
              <a:ext uri="{FF2B5EF4-FFF2-40B4-BE49-F238E27FC236}">
                <a16:creationId xmlns:a16="http://schemas.microsoft.com/office/drawing/2014/main" id="{92EB6D2D-1D1C-429D-BA19-2AD2E4304A78}"/>
              </a:ext>
            </a:extLst>
          </p:cNvPr>
          <p:cNvPicPr>
            <a:picLocks noChangeAspect="1"/>
          </p:cNvPicPr>
          <p:nvPr/>
        </p:nvPicPr>
        <p:blipFill>
          <a:blip r:embed="rId2"/>
          <a:stretch>
            <a:fillRect/>
          </a:stretch>
        </p:blipFill>
        <p:spPr>
          <a:xfrm>
            <a:off x="430567" y="1214064"/>
            <a:ext cx="8282866" cy="4128883"/>
          </a:xfrm>
          <a:prstGeom prst="rect">
            <a:avLst/>
          </a:prstGeom>
        </p:spPr>
      </p:pic>
      <p:sp>
        <p:nvSpPr>
          <p:cNvPr id="8" name="CuadroTexto 7">
            <a:extLst>
              <a:ext uri="{FF2B5EF4-FFF2-40B4-BE49-F238E27FC236}">
                <a16:creationId xmlns:a16="http://schemas.microsoft.com/office/drawing/2014/main" id="{CEF99F76-B583-4CE6-A4A8-CD37DEB9131F}"/>
              </a:ext>
            </a:extLst>
          </p:cNvPr>
          <p:cNvSpPr txBox="1"/>
          <p:nvPr/>
        </p:nvSpPr>
        <p:spPr>
          <a:xfrm>
            <a:off x="1950868" y="136524"/>
            <a:ext cx="5242264" cy="830997"/>
          </a:xfrm>
          <a:prstGeom prst="rect">
            <a:avLst/>
          </a:prstGeom>
          <a:noFill/>
        </p:spPr>
        <p:txBody>
          <a:bodyPr wrap="square">
            <a:spAutoFit/>
          </a:bodyPr>
          <a:lstStyle/>
          <a:p>
            <a:pPr algn="ctr"/>
            <a:r>
              <a:rPr lang="es-ES" sz="2400" b="1" i="0" u="none" strike="noStrike" baseline="0" dirty="0">
                <a:solidFill>
                  <a:srgbClr val="0070C0"/>
                </a:solidFill>
                <a:latin typeface="Calibri" panose="020F0502020204030204" pitchFamily="34" charset="0"/>
                <a:cs typeface="Calibri" panose="020F0502020204030204" pitchFamily="34" charset="0"/>
              </a:rPr>
              <a:t>EJECUCIÓN DE INSTRUCCIÓN DE CICLO SENCILLO FRENTE A MULTICICLO.</a:t>
            </a:r>
            <a:endParaRPr lang="es-HN" sz="24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5212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7475291-BF83-479B-94C6-22456589A19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8B19AF6A-35F0-4D46-8B94-D080C5EC349E}"/>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5517E7AA-6D22-4627-A657-75896EB13CD2}"/>
              </a:ext>
            </a:extLst>
          </p:cNvPr>
          <p:cNvSpPr>
            <a:spLocks noGrp="1"/>
          </p:cNvSpPr>
          <p:nvPr>
            <p:ph type="sldNum" sz="quarter" idx="12"/>
          </p:nvPr>
        </p:nvSpPr>
        <p:spPr/>
        <p:txBody>
          <a:bodyPr/>
          <a:lstStyle/>
          <a:p>
            <a:fld id="{DA47F0B0-8093-4D41-A233-0365D54A4F31}" type="slidenum">
              <a:rPr lang="es-HN" smtClean="0"/>
              <a:t>18</a:t>
            </a:fld>
            <a:endParaRPr lang="es-HN"/>
          </a:p>
        </p:txBody>
      </p:sp>
      <p:pic>
        <p:nvPicPr>
          <p:cNvPr id="6" name="Imagen 5">
            <a:extLst>
              <a:ext uri="{FF2B5EF4-FFF2-40B4-BE49-F238E27FC236}">
                <a16:creationId xmlns:a16="http://schemas.microsoft.com/office/drawing/2014/main" id="{90C010BA-4533-4E66-AFCD-519297A30CA8}"/>
              </a:ext>
            </a:extLst>
          </p:cNvPr>
          <p:cNvPicPr>
            <a:picLocks noChangeAspect="1"/>
          </p:cNvPicPr>
          <p:nvPr/>
        </p:nvPicPr>
        <p:blipFill>
          <a:blip r:embed="rId2"/>
          <a:stretch>
            <a:fillRect/>
          </a:stretch>
        </p:blipFill>
        <p:spPr>
          <a:xfrm>
            <a:off x="399495" y="2053283"/>
            <a:ext cx="8345010" cy="2119902"/>
          </a:xfrm>
          <a:prstGeom prst="rect">
            <a:avLst/>
          </a:prstGeom>
        </p:spPr>
      </p:pic>
      <p:sp>
        <p:nvSpPr>
          <p:cNvPr id="8" name="CuadroTexto 7">
            <a:extLst>
              <a:ext uri="{FF2B5EF4-FFF2-40B4-BE49-F238E27FC236}">
                <a16:creationId xmlns:a16="http://schemas.microsoft.com/office/drawing/2014/main" id="{837739A1-BA58-45EB-876D-2511794080B7}"/>
              </a:ext>
            </a:extLst>
          </p:cNvPr>
          <p:cNvSpPr txBox="1"/>
          <p:nvPr/>
        </p:nvSpPr>
        <p:spPr>
          <a:xfrm>
            <a:off x="1791070" y="418120"/>
            <a:ext cx="5561860" cy="830997"/>
          </a:xfrm>
          <a:prstGeom prst="rect">
            <a:avLst/>
          </a:prstGeom>
          <a:noFill/>
        </p:spPr>
        <p:txBody>
          <a:bodyPr wrap="square">
            <a:spAutoFit/>
          </a:bodyPr>
          <a:lstStyle/>
          <a:p>
            <a:pPr algn="ctr"/>
            <a:r>
              <a:rPr lang="es-ES" sz="2400" b="1" i="0" u="none" strike="noStrike" baseline="0" dirty="0">
                <a:solidFill>
                  <a:srgbClr val="0070C0"/>
                </a:solidFill>
                <a:latin typeface="Myriad-Roman"/>
              </a:rPr>
              <a:t>SÍMBOLOS Y PREFIJOS PARA MÚLTIPLOS Y FRACCIONES DE UNIDADES</a:t>
            </a:r>
            <a:endParaRPr lang="es-HN" sz="2400" b="1" dirty="0">
              <a:solidFill>
                <a:srgbClr val="0070C0"/>
              </a:solidFill>
            </a:endParaRPr>
          </a:p>
        </p:txBody>
      </p:sp>
    </p:spTree>
    <p:extLst>
      <p:ext uri="{BB962C8B-B14F-4D97-AF65-F5344CB8AC3E}">
        <p14:creationId xmlns:p14="http://schemas.microsoft.com/office/powerpoint/2010/main" val="2201202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19</a:t>
            </a:fld>
            <a:endParaRPr lang="es-HN"/>
          </a:p>
        </p:txBody>
      </p:sp>
      <p:sp>
        <p:nvSpPr>
          <p:cNvPr id="5" name="CuadroTexto 4"/>
          <p:cNvSpPr txBox="1"/>
          <p:nvPr/>
        </p:nvSpPr>
        <p:spPr>
          <a:xfrm>
            <a:off x="757106" y="431870"/>
            <a:ext cx="7629781" cy="461665"/>
          </a:xfrm>
          <a:prstGeom prst="rect">
            <a:avLst/>
          </a:prstGeom>
          <a:noFill/>
        </p:spPr>
        <p:txBody>
          <a:bodyPr wrap="none" rtlCol="0">
            <a:spAutoFit/>
          </a:bodyPr>
          <a:lstStyle/>
          <a:p>
            <a:r>
              <a:rPr lang="es-HN" sz="2400" b="1" dirty="0">
                <a:solidFill>
                  <a:srgbClr val="0070C0"/>
                </a:solidFill>
              </a:rPr>
              <a:t>	RENDIMIENTO DEL PROCESADOR Y SUS FACTORES</a:t>
            </a:r>
          </a:p>
        </p:txBody>
      </p:sp>
      <p:sp>
        <p:nvSpPr>
          <p:cNvPr id="7" name="CuadroTexto 6"/>
          <p:cNvSpPr txBox="1"/>
          <p:nvPr/>
        </p:nvSpPr>
        <p:spPr>
          <a:xfrm>
            <a:off x="141137" y="1886529"/>
            <a:ext cx="8861721" cy="300082"/>
          </a:xfrm>
          <a:prstGeom prst="rect">
            <a:avLst/>
          </a:prstGeom>
          <a:noFill/>
        </p:spPr>
        <p:txBody>
          <a:bodyPr wrap="none" rtlCol="0">
            <a:spAutoFit/>
          </a:bodyPr>
          <a:lstStyle/>
          <a:p>
            <a:r>
              <a:rPr lang="es-HN" sz="1350" b="1" i="1" dirty="0">
                <a:solidFill>
                  <a:srgbClr val="0070C0"/>
                </a:solidFill>
              </a:rPr>
              <a:t>Tiempo de ejecución de CPU para un programa = (Ciclos de reloj de la CPU para el programa) x (Tiempo del ciclo del reloj)</a:t>
            </a:r>
          </a:p>
        </p:txBody>
      </p:sp>
      <mc:AlternateContent xmlns:mc="http://schemas.openxmlformats.org/markup-compatibility/2006" xmlns:a14="http://schemas.microsoft.com/office/drawing/2010/main">
        <mc:Choice Requires="a14">
          <p:sp>
            <p:nvSpPr>
              <p:cNvPr id="9" name="CuadroTexto 8"/>
              <p:cNvSpPr txBox="1"/>
              <p:nvPr/>
            </p:nvSpPr>
            <p:spPr>
              <a:xfrm>
                <a:off x="1415108" y="2978405"/>
                <a:ext cx="6313780" cy="418128"/>
              </a:xfrm>
              <a:prstGeom prst="rect">
                <a:avLst/>
              </a:prstGeom>
              <a:noFill/>
            </p:spPr>
            <p:txBody>
              <a:bodyPr wrap="none" rtlCol="0">
                <a:spAutoFit/>
              </a:bodyPr>
              <a:lstStyle/>
              <a:p>
                <a:r>
                  <a:rPr lang="es-HN" sz="1350" b="1" i="1" dirty="0">
                    <a:solidFill>
                      <a:srgbClr val="0070C0"/>
                    </a:solidFill>
                  </a:rPr>
                  <a:t>Tiempo de ejecución de CPU para un programa = </a:t>
                </a:r>
                <a14:m>
                  <m:oMath xmlns:m="http://schemas.openxmlformats.org/officeDocument/2006/math">
                    <m:f>
                      <m:fPr>
                        <m:ctrlPr>
                          <a:rPr lang="es-HN" sz="1350" b="1" i="1">
                            <a:solidFill>
                              <a:srgbClr val="0070C0"/>
                            </a:solidFill>
                            <a:latin typeface="Cambria Math" panose="02040503050406030204" pitchFamily="18" charset="0"/>
                          </a:rPr>
                        </m:ctrlPr>
                      </m:fPr>
                      <m:num>
                        <m:r>
                          <a:rPr lang="es-HN" sz="1350" b="1" i="1">
                            <a:solidFill>
                              <a:srgbClr val="0070C0"/>
                            </a:solidFill>
                            <a:latin typeface="Cambria Math" panose="02040503050406030204" pitchFamily="18" charset="0"/>
                          </a:rPr>
                          <m:t>𝑪𝒊𝒄𝒍𝒐𝒔</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𝒅𝒆</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𝒓𝒆𝒍𝒐𝒋</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𝒅𝒆</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𝒍𝒂</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𝑪𝑷𝑼</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𝒑𝒂𝒓𝒂</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𝒆𝒍</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𝒑𝒓𝒐𝒈𝒓𝒂𝒎𝒂</m:t>
                        </m:r>
                      </m:num>
                      <m:den>
                        <m:r>
                          <a:rPr lang="es-HN" sz="1350" b="1" i="1">
                            <a:solidFill>
                              <a:srgbClr val="0070C0"/>
                            </a:solidFill>
                            <a:latin typeface="Cambria Math" panose="02040503050406030204" pitchFamily="18" charset="0"/>
                          </a:rPr>
                          <m:t>𝑭𝒓𝒆𝒄𝒖𝒆𝒏𝒄𝒊𝒂</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𝒅𝒆</m:t>
                        </m:r>
                        <m:r>
                          <a:rPr lang="es-HN" sz="1350" b="1" i="1">
                            <a:solidFill>
                              <a:srgbClr val="0070C0"/>
                            </a:solidFill>
                            <a:latin typeface="Cambria Math" panose="02040503050406030204" pitchFamily="18" charset="0"/>
                          </a:rPr>
                          <m:t> </m:t>
                        </m:r>
                        <m:r>
                          <a:rPr lang="es-HN" sz="1350" b="1" i="1">
                            <a:solidFill>
                              <a:srgbClr val="0070C0"/>
                            </a:solidFill>
                            <a:latin typeface="Cambria Math" panose="02040503050406030204" pitchFamily="18" charset="0"/>
                          </a:rPr>
                          <m:t>𝒓𝒆𝒍𝒐𝒋</m:t>
                        </m:r>
                      </m:den>
                    </m:f>
                  </m:oMath>
                </a14:m>
                <a:endParaRPr lang="es-HN" sz="1350" b="1" i="1" dirty="0">
                  <a:solidFill>
                    <a:srgbClr val="0070C0"/>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1415108" y="2978405"/>
                <a:ext cx="6313780" cy="418128"/>
              </a:xfrm>
              <a:prstGeom prst="rect">
                <a:avLst/>
              </a:prstGeom>
              <a:blipFill>
                <a:blip r:embed="rId3"/>
                <a:stretch>
                  <a:fillRect l="-193" b="-2941"/>
                </a:stretch>
              </a:blipFill>
            </p:spPr>
            <p:txBody>
              <a:bodyPr/>
              <a:lstStyle/>
              <a:p>
                <a:r>
                  <a:rPr lang="es-HN">
                    <a:noFill/>
                  </a:rPr>
                  <a:t> </a:t>
                </a:r>
              </a:p>
            </p:txBody>
          </p:sp>
        </mc:Fallback>
      </mc:AlternateContent>
      <p:sp>
        <p:nvSpPr>
          <p:cNvPr id="10" name="Rectángulo 9"/>
          <p:cNvSpPr/>
          <p:nvPr/>
        </p:nvSpPr>
        <p:spPr>
          <a:xfrm>
            <a:off x="911645" y="4821429"/>
            <a:ext cx="7320708" cy="740471"/>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Esta relación pone de manifiesto que el diseñador de hardware puede mejorar el rendimiento reduciendo la longitud del ciclo de reloj o el número de ciclos de reloj requeridos por un programa.</a:t>
            </a:r>
          </a:p>
        </p:txBody>
      </p:sp>
    </p:spTree>
    <p:extLst>
      <p:ext uri="{BB962C8B-B14F-4D97-AF65-F5344CB8AC3E}">
        <p14:creationId xmlns:p14="http://schemas.microsoft.com/office/powerpoint/2010/main" val="195797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20</a:t>
            </a:fld>
            <a:endParaRPr lang="es-HN"/>
          </a:p>
        </p:txBody>
      </p:sp>
      <p:sp>
        <p:nvSpPr>
          <p:cNvPr id="5" name="CuadroTexto 4"/>
          <p:cNvSpPr txBox="1"/>
          <p:nvPr/>
        </p:nvSpPr>
        <p:spPr>
          <a:xfrm>
            <a:off x="2484698" y="209081"/>
            <a:ext cx="3744679" cy="461665"/>
          </a:xfrm>
          <a:prstGeom prst="rect">
            <a:avLst/>
          </a:prstGeom>
          <a:noFill/>
        </p:spPr>
        <p:txBody>
          <a:bodyPr wrap="none" rtlCol="0">
            <a:spAutoFit/>
          </a:bodyPr>
          <a:lstStyle/>
          <a:p>
            <a:r>
              <a:rPr lang="es-HN" sz="2400" b="1" dirty="0">
                <a:solidFill>
                  <a:srgbClr val="0070C0"/>
                </a:solidFill>
              </a:rPr>
              <a:t>MEJORA DEL RENDIMIENTO</a:t>
            </a:r>
          </a:p>
        </p:txBody>
      </p:sp>
      <p:sp>
        <p:nvSpPr>
          <p:cNvPr id="6" name="Rectángulo 5"/>
          <p:cNvSpPr/>
          <p:nvPr/>
        </p:nvSpPr>
        <p:spPr>
          <a:xfrm>
            <a:off x="814977" y="741581"/>
            <a:ext cx="7617820" cy="307210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s-HN" b="1" dirty="0">
                <a:solidFill>
                  <a:srgbClr val="0070C0"/>
                </a:solidFill>
              </a:rPr>
              <a:t>Ejemplo</a:t>
            </a:r>
          </a:p>
          <a:p>
            <a:pPr algn="just"/>
            <a:endParaRPr lang="es-HN" dirty="0">
              <a:solidFill>
                <a:srgbClr val="0070C0"/>
              </a:solidFill>
            </a:endParaRPr>
          </a:p>
          <a:p>
            <a:pPr algn="just"/>
            <a:r>
              <a:rPr lang="es-HN" dirty="0">
                <a:solidFill>
                  <a:srgbClr val="0070C0"/>
                </a:solidFill>
              </a:rPr>
              <a:t>Nuestro programa favorito se ejecuta en 10 segundos en el computador A, que tiene un reloj de 2 GHz. Intentaremos ayudar al diseñador de computadores a que construya una máquina B que ejecute el programa en 6 segundos. El diseñador ha determinado que es posible un incremento sustancial en la frecuencia de reloj, pero que este incremento afectará al resto del diseño de la CPU, haciendo que la máquina B requiera 1.2 veces los ciclos de reloj que la máquina A necesitaba para ejecutar el programa. ¿Qué frecuencia de reloj debería ser el objetivo del diseñador?</a:t>
            </a:r>
          </a:p>
        </p:txBody>
      </p:sp>
      <p:sp>
        <p:nvSpPr>
          <p:cNvPr id="7" name="Rectángulo 6"/>
          <p:cNvSpPr/>
          <p:nvPr/>
        </p:nvSpPr>
        <p:spPr>
          <a:xfrm>
            <a:off x="449281" y="4255581"/>
            <a:ext cx="8245437" cy="215626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HN" sz="1350" dirty="0">
              <a:solidFill>
                <a:schemeClr val="bg1">
                  <a:lumMod val="95000"/>
                </a:schemeClr>
              </a:solidFill>
            </a:endParaRPr>
          </a:p>
          <a:p>
            <a:r>
              <a:rPr lang="es-HN" sz="1350" dirty="0">
                <a:solidFill>
                  <a:schemeClr val="bg1">
                    <a:lumMod val="95000"/>
                  </a:schemeClr>
                </a:solidFill>
              </a:rPr>
              <a:t>Primero se calcularán los ciclos de reloj requeridos por el programa A:</a:t>
            </a:r>
          </a:p>
        </p:txBody>
      </p:sp>
      <mc:AlternateContent xmlns:mc="http://schemas.openxmlformats.org/markup-compatibility/2006" xmlns:a14="http://schemas.microsoft.com/office/drawing/2010/main">
        <mc:Choice Requires="a14">
          <p:sp>
            <p:nvSpPr>
              <p:cNvPr id="10" name="CuadroTexto 9"/>
              <p:cNvSpPr txBox="1"/>
              <p:nvPr/>
            </p:nvSpPr>
            <p:spPr>
              <a:xfrm>
                <a:off x="556352" y="3813683"/>
                <a:ext cx="3229795" cy="459934"/>
              </a:xfrm>
              <a:prstGeom prst="rect">
                <a:avLst/>
              </a:prstGeom>
              <a:noFill/>
            </p:spPr>
            <p:txBody>
              <a:bodyPr wrap="none" rtlCol="0">
                <a:spAutoFit/>
              </a:bodyPr>
              <a:lstStyle/>
              <a:p>
                <a14:m>
                  <m:oMath xmlns:m="http://schemas.openxmlformats.org/officeDocument/2006/math">
                    <m:r>
                      <m:rPr>
                        <m:sty m:val="p"/>
                      </m:rPr>
                      <a:rPr lang="es-HN" sz="1500">
                        <a:solidFill>
                          <a:schemeClr val="bg1"/>
                        </a:solidFill>
                        <a:latin typeface="Cambria Math" panose="02040503050406030204" pitchFamily="18" charset="0"/>
                      </a:rPr>
                      <m:t>Tiempo</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m:t>
                    </m:r>
                    <m:r>
                      <a:rPr lang="es-HN" sz="1500">
                        <a:solidFill>
                          <a:schemeClr val="bg1"/>
                        </a:solidFill>
                        <a:latin typeface="Cambria Math" panose="02040503050406030204" pitchFamily="18" charset="0"/>
                      </a:rPr>
                      <m:t> </m:t>
                    </m:r>
                    <m:sSub>
                      <m:sSubPr>
                        <m:ctrlPr>
                          <a:rPr lang="es-HN" sz="1500" i="1">
                            <a:solidFill>
                              <a:schemeClr val="bg1"/>
                            </a:solidFill>
                            <a:latin typeface="Cambria Math" panose="02040503050406030204" pitchFamily="18" charset="0"/>
                          </a:rPr>
                        </m:ctrlPr>
                      </m:sSubPr>
                      <m:e>
                        <m:r>
                          <m:rPr>
                            <m:sty m:val="p"/>
                          </m:rPr>
                          <a:rPr lang="es-HN" sz="1500">
                            <a:solidFill>
                              <a:schemeClr val="bg1"/>
                            </a:solidFill>
                            <a:latin typeface="Cambria Math" panose="02040503050406030204" pitchFamily="18" charset="0"/>
                          </a:rPr>
                          <m:t>CPU</m:t>
                        </m:r>
                      </m:e>
                      <m:sub>
                        <m:r>
                          <m:rPr>
                            <m:sty m:val="p"/>
                          </m:rPr>
                          <a:rPr lang="es-HN" sz="1500">
                            <a:solidFill>
                              <a:schemeClr val="bg1"/>
                            </a:solidFill>
                            <a:latin typeface="Cambria Math" panose="02040503050406030204" pitchFamily="18" charset="0"/>
                          </a:rPr>
                          <m:t>A</m:t>
                        </m:r>
                      </m:sub>
                    </m:sSub>
                  </m:oMath>
                </a14:m>
                <a:r>
                  <a:rPr lang="es-HN" sz="1500" dirty="0">
                    <a:solidFill>
                      <a:schemeClr val="bg1"/>
                    </a:solidFill>
                  </a:rPr>
                  <a:t>= </a:t>
                </a:r>
                <a14:m>
                  <m:oMath xmlns:m="http://schemas.openxmlformats.org/officeDocument/2006/math">
                    <m:f>
                      <m:fPr>
                        <m:ctrlPr>
                          <a:rPr lang="es-HN" sz="1500" i="1">
                            <a:solidFill>
                              <a:schemeClr val="bg1"/>
                            </a:solidFill>
                            <a:latin typeface="Cambria Math" panose="02040503050406030204" pitchFamily="18" charset="0"/>
                          </a:rPr>
                        </m:ctrlPr>
                      </m:fPr>
                      <m:num>
                        <m:r>
                          <m:rPr>
                            <m:sty m:val="p"/>
                          </m:rPr>
                          <a:rPr lang="es-HN" sz="1500">
                            <a:solidFill>
                              <a:schemeClr val="bg1"/>
                            </a:solidFill>
                            <a:latin typeface="Cambria Math" panose="02040503050406030204" pitchFamily="18" charset="0"/>
                          </a:rPr>
                          <m:t>Ciclos</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reloj</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m:t>
                        </m:r>
                        <m:r>
                          <a:rPr lang="es-HN" sz="1500">
                            <a:solidFill>
                              <a:schemeClr val="bg1"/>
                            </a:solidFill>
                            <a:latin typeface="Cambria Math" panose="02040503050406030204" pitchFamily="18" charset="0"/>
                          </a:rPr>
                          <m:t> </m:t>
                        </m:r>
                        <m:sSub>
                          <m:sSubPr>
                            <m:ctrlPr>
                              <a:rPr lang="es-HN" sz="1500" i="1">
                                <a:solidFill>
                                  <a:schemeClr val="bg1"/>
                                </a:solidFill>
                                <a:latin typeface="Cambria Math" panose="02040503050406030204" pitchFamily="18" charset="0"/>
                              </a:rPr>
                            </m:ctrlPr>
                          </m:sSubPr>
                          <m:e>
                            <m:r>
                              <m:rPr>
                                <m:sty m:val="p"/>
                              </m:rPr>
                              <a:rPr lang="es-HN" sz="1500">
                                <a:solidFill>
                                  <a:schemeClr val="bg1"/>
                                </a:solidFill>
                                <a:latin typeface="Cambria Math" panose="02040503050406030204" pitchFamily="18" charset="0"/>
                              </a:rPr>
                              <m:t>CPU</m:t>
                            </m:r>
                          </m:e>
                          <m:sub>
                            <m:r>
                              <m:rPr>
                                <m:sty m:val="p"/>
                              </m:rPr>
                              <a:rPr lang="es-HN" sz="1500">
                                <a:solidFill>
                                  <a:schemeClr val="bg1"/>
                                </a:solidFill>
                                <a:latin typeface="Cambria Math" panose="02040503050406030204" pitchFamily="18" charset="0"/>
                              </a:rPr>
                              <m:t>A</m:t>
                            </m:r>
                          </m:sub>
                        </m:sSub>
                      </m:num>
                      <m:den>
                        <m:sSub>
                          <m:sSubPr>
                            <m:ctrlPr>
                              <a:rPr lang="es-HN" sz="1500" i="1">
                                <a:solidFill>
                                  <a:schemeClr val="bg1"/>
                                </a:solidFill>
                                <a:latin typeface="Cambria Math" panose="02040503050406030204" pitchFamily="18" charset="0"/>
                              </a:rPr>
                            </m:ctrlPr>
                          </m:sSubPr>
                          <m:e>
                            <m:r>
                              <m:rPr>
                                <m:sty m:val="p"/>
                              </m:rPr>
                              <a:rPr lang="es-HN" sz="1500">
                                <a:solidFill>
                                  <a:schemeClr val="bg1"/>
                                </a:solidFill>
                                <a:latin typeface="Cambria Math" panose="02040503050406030204" pitchFamily="18" charset="0"/>
                              </a:rPr>
                              <m:t>Frecuencia</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reloj</m:t>
                            </m:r>
                          </m:e>
                          <m:sub>
                            <m:r>
                              <m:rPr>
                                <m:sty m:val="p"/>
                              </m:rPr>
                              <a:rPr lang="es-HN" sz="1500">
                                <a:solidFill>
                                  <a:schemeClr val="bg1"/>
                                </a:solidFill>
                                <a:latin typeface="Cambria Math" panose="02040503050406030204" pitchFamily="18" charset="0"/>
                              </a:rPr>
                              <m:t>A</m:t>
                            </m:r>
                          </m:sub>
                        </m:sSub>
                      </m:den>
                    </m:f>
                  </m:oMath>
                </a14:m>
                <a:endParaRPr lang="es-HN" sz="1500" dirty="0">
                  <a:solidFill>
                    <a:schemeClr val="bg1"/>
                  </a:solidFill>
                </a:endParaRPr>
              </a:p>
            </p:txBody>
          </p:sp>
        </mc:Choice>
        <mc:Fallback xmlns="">
          <p:sp>
            <p:nvSpPr>
              <p:cNvPr id="10" name="CuadroTexto 9"/>
              <p:cNvSpPr txBox="1">
                <a:spLocks noRot="1" noChangeAspect="1" noMove="1" noResize="1" noEditPoints="1" noAdjustHandles="1" noChangeArrowheads="1" noChangeShapeType="1" noTextEdit="1"/>
              </p:cNvSpPr>
              <p:nvPr/>
            </p:nvSpPr>
            <p:spPr>
              <a:xfrm>
                <a:off x="556352" y="3813683"/>
                <a:ext cx="3229795" cy="459934"/>
              </a:xfrm>
              <a:prstGeom prst="rect">
                <a:avLst/>
              </a:prstGeom>
              <a:blipFill>
                <a:blip r:embed="rId2"/>
                <a:stretch>
                  <a:fillRect b="-400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2922627" y="5103722"/>
                <a:ext cx="2931636" cy="557781"/>
              </a:xfrm>
              <a:prstGeom prst="rect">
                <a:avLst/>
              </a:prstGeom>
              <a:noFill/>
            </p:spPr>
            <p:txBody>
              <a:bodyPr wrap="none" rtlCol="0">
                <a:spAutoFit/>
              </a:bodyPr>
              <a:lstStyle/>
              <a:p>
                <a:r>
                  <a:rPr lang="es-HN" sz="1500" dirty="0">
                    <a:solidFill>
                      <a:schemeClr val="bg1"/>
                    </a:solidFill>
                  </a:rPr>
                  <a:t>10 segundos = </a:t>
                </a:r>
                <a14:m>
                  <m:oMath xmlns:m="http://schemas.openxmlformats.org/officeDocument/2006/math">
                    <m:f>
                      <m:fPr>
                        <m:ctrlPr>
                          <a:rPr lang="es-HN" sz="1500" i="1">
                            <a:solidFill>
                              <a:schemeClr val="bg1"/>
                            </a:solidFill>
                            <a:latin typeface="Cambria Math" panose="02040503050406030204" pitchFamily="18" charset="0"/>
                          </a:rPr>
                        </m:ctrlPr>
                      </m:fPr>
                      <m:num>
                        <m:sSub>
                          <m:sSubPr>
                            <m:ctrlPr>
                              <a:rPr lang="es-HN" sz="1500" i="1">
                                <a:solidFill>
                                  <a:schemeClr val="bg1"/>
                                </a:solidFill>
                                <a:latin typeface="Cambria Math" panose="02040503050406030204" pitchFamily="18" charset="0"/>
                              </a:rPr>
                            </m:ctrlPr>
                          </m:sSubPr>
                          <m:e>
                            <m:r>
                              <m:rPr>
                                <m:sty m:val="p"/>
                              </m:rPr>
                              <a:rPr lang="es-HN" sz="1500">
                                <a:solidFill>
                                  <a:schemeClr val="bg1"/>
                                </a:solidFill>
                                <a:latin typeface="Cambria Math" panose="02040503050406030204" pitchFamily="18" charset="0"/>
                              </a:rPr>
                              <m:t>Ciclos</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del</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reloj</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CPU</m:t>
                            </m:r>
                          </m:e>
                          <m:sub>
                            <m:r>
                              <m:rPr>
                                <m:sty m:val="p"/>
                              </m:rPr>
                              <a:rPr lang="es-HN" sz="1500">
                                <a:solidFill>
                                  <a:schemeClr val="bg1"/>
                                </a:solidFill>
                                <a:latin typeface="Cambria Math" panose="02040503050406030204" pitchFamily="18" charset="0"/>
                              </a:rPr>
                              <m:t>A</m:t>
                            </m:r>
                          </m:sub>
                        </m:sSub>
                      </m:num>
                      <m:den>
                        <m:sSup>
                          <m:sSupPr>
                            <m:ctrlPr>
                              <a:rPr lang="es-HN" sz="1500" i="1">
                                <a:solidFill>
                                  <a:schemeClr val="bg1"/>
                                </a:solidFill>
                                <a:latin typeface="Cambria Math" panose="02040503050406030204" pitchFamily="18" charset="0"/>
                              </a:rPr>
                            </m:ctrlPr>
                          </m:sSupPr>
                          <m:e>
                            <m:r>
                              <a:rPr lang="es-HN" sz="1500">
                                <a:solidFill>
                                  <a:schemeClr val="bg1"/>
                                </a:solidFill>
                                <a:latin typeface="Cambria Math" panose="02040503050406030204" pitchFamily="18" charset="0"/>
                              </a:rPr>
                              <m:t>2</m:t>
                            </m:r>
                            <m:r>
                              <m:rPr>
                                <m:sty m:val="p"/>
                              </m:rPr>
                              <a:rPr lang="es-HN" sz="1500">
                                <a:solidFill>
                                  <a:schemeClr val="bg1"/>
                                </a:solidFill>
                                <a:latin typeface="Cambria Math" panose="02040503050406030204" pitchFamily="18" charset="0"/>
                              </a:rPr>
                              <m:t>x</m:t>
                            </m:r>
                            <m:r>
                              <a:rPr lang="es-HN" sz="1500">
                                <a:solidFill>
                                  <a:schemeClr val="bg1"/>
                                </a:solidFill>
                                <a:latin typeface="Cambria Math" panose="02040503050406030204" pitchFamily="18" charset="0"/>
                              </a:rPr>
                              <m:t>10</m:t>
                            </m:r>
                          </m:e>
                          <m:sup>
                            <m:r>
                              <a:rPr lang="es-HN" sz="1500">
                                <a:solidFill>
                                  <a:schemeClr val="bg1"/>
                                </a:solidFill>
                                <a:latin typeface="Cambria Math" panose="02040503050406030204" pitchFamily="18" charset="0"/>
                              </a:rPr>
                              <m:t>9</m:t>
                            </m:r>
                          </m:sup>
                        </m:sSup>
                        <m:r>
                          <a:rPr lang="es-HN" sz="1500">
                            <a:solidFill>
                              <a:schemeClr val="bg1"/>
                            </a:solidFill>
                            <a:latin typeface="Cambria Math" panose="02040503050406030204" pitchFamily="18" charset="0"/>
                          </a:rPr>
                          <m:t> </m:t>
                        </m:r>
                        <m:f>
                          <m:fPr>
                            <m:ctrlPr>
                              <a:rPr lang="es-HN" sz="1500" i="1">
                                <a:solidFill>
                                  <a:schemeClr val="bg1"/>
                                </a:solidFill>
                                <a:latin typeface="Cambria Math" panose="02040503050406030204" pitchFamily="18" charset="0"/>
                              </a:rPr>
                            </m:ctrlPr>
                          </m:fPr>
                          <m:num>
                            <m:r>
                              <m:rPr>
                                <m:sty m:val="p"/>
                              </m:rPr>
                              <a:rPr lang="es-HN" sz="1500">
                                <a:solidFill>
                                  <a:schemeClr val="bg1"/>
                                </a:solidFill>
                                <a:latin typeface="Cambria Math" panose="02040503050406030204" pitchFamily="18" charset="0"/>
                              </a:rPr>
                              <m:t>ciclos</m:t>
                            </m:r>
                          </m:num>
                          <m:den>
                            <m:r>
                              <m:rPr>
                                <m:sty m:val="p"/>
                              </m:rPr>
                              <a:rPr lang="es-HN" sz="1500">
                                <a:solidFill>
                                  <a:schemeClr val="bg1"/>
                                </a:solidFill>
                                <a:latin typeface="Cambria Math" panose="02040503050406030204" pitchFamily="18" charset="0"/>
                              </a:rPr>
                              <m:t>segundo</m:t>
                            </m:r>
                          </m:den>
                        </m:f>
                      </m:den>
                    </m:f>
                  </m:oMath>
                </a14:m>
                <a:endParaRPr lang="es-HN" sz="1500" dirty="0">
                  <a:solidFill>
                    <a:schemeClr val="bg1"/>
                  </a:solidFill>
                </a:endParaRPr>
              </a:p>
            </p:txBody>
          </p:sp>
        </mc:Choice>
        <mc:Fallback xmlns="">
          <p:sp>
            <p:nvSpPr>
              <p:cNvPr id="11" name="CuadroTexto 10"/>
              <p:cNvSpPr txBox="1">
                <a:spLocks noRot="1" noChangeAspect="1" noMove="1" noResize="1" noEditPoints="1" noAdjustHandles="1" noChangeArrowheads="1" noChangeShapeType="1" noTextEdit="1"/>
              </p:cNvSpPr>
              <p:nvPr/>
            </p:nvSpPr>
            <p:spPr>
              <a:xfrm>
                <a:off x="2922627" y="5103722"/>
                <a:ext cx="2931636" cy="557781"/>
              </a:xfrm>
              <a:prstGeom prst="rect">
                <a:avLst/>
              </a:prstGeom>
              <a:blipFill>
                <a:blip r:embed="rId3"/>
                <a:stretch>
                  <a:fillRect l="-832" b="-108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1510680" y="5794340"/>
                <a:ext cx="6122638" cy="460319"/>
              </a:xfrm>
              <a:prstGeom prst="rect">
                <a:avLst/>
              </a:prstGeom>
              <a:noFill/>
            </p:spPr>
            <p:txBody>
              <a:bodyPr wrap="none" rtlCol="0">
                <a:spAutoFit/>
              </a:bodyPr>
              <a:lstStyle/>
              <a:p>
                <a14:m>
                  <m:oMath xmlns:m="http://schemas.openxmlformats.org/officeDocument/2006/math">
                    <m:sSub>
                      <m:sSubPr>
                        <m:ctrlPr>
                          <a:rPr lang="es-HN" sz="1500" i="1">
                            <a:solidFill>
                              <a:schemeClr val="bg1"/>
                            </a:solidFill>
                            <a:latin typeface="Cambria Math" panose="02040503050406030204" pitchFamily="18" charset="0"/>
                          </a:rPr>
                        </m:ctrlPr>
                      </m:sSubPr>
                      <m:e>
                        <m:r>
                          <m:rPr>
                            <m:sty m:val="p"/>
                          </m:rPr>
                          <a:rPr lang="es-HN" sz="1500">
                            <a:solidFill>
                              <a:schemeClr val="bg1"/>
                            </a:solidFill>
                            <a:latin typeface="Cambria Math" panose="02040503050406030204" pitchFamily="18" charset="0"/>
                          </a:rPr>
                          <m:t>Ciclos</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reloj</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de</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CPU</m:t>
                        </m:r>
                      </m:e>
                      <m:sub>
                        <m:r>
                          <m:rPr>
                            <m:sty m:val="p"/>
                          </m:rPr>
                          <a:rPr lang="es-HN" sz="1500">
                            <a:solidFill>
                              <a:schemeClr val="bg1"/>
                            </a:solidFill>
                            <a:latin typeface="Cambria Math" panose="02040503050406030204" pitchFamily="18" charset="0"/>
                          </a:rPr>
                          <m:t>A</m:t>
                        </m:r>
                      </m:sub>
                    </m:sSub>
                    <m:r>
                      <a:rPr lang="es-HN" sz="1500">
                        <a:solidFill>
                          <a:schemeClr val="bg1"/>
                        </a:solidFill>
                        <a:latin typeface="Cambria Math" panose="02040503050406030204" pitchFamily="18" charset="0"/>
                      </a:rPr>
                      <m:t>=10 </m:t>
                    </m:r>
                    <m:r>
                      <m:rPr>
                        <m:sty m:val="p"/>
                      </m:rPr>
                      <a:rPr lang="es-HN" sz="1500">
                        <a:solidFill>
                          <a:schemeClr val="bg1"/>
                        </a:solidFill>
                        <a:latin typeface="Cambria Math" panose="02040503050406030204" pitchFamily="18" charset="0"/>
                      </a:rPr>
                      <m:t>segundos</m:t>
                    </m:r>
                    <m:r>
                      <a:rPr lang="es-HN" sz="1500">
                        <a:solidFill>
                          <a:schemeClr val="bg1"/>
                        </a:solidFill>
                        <a:latin typeface="Cambria Math" panose="02040503050406030204" pitchFamily="18" charset="0"/>
                      </a:rPr>
                      <m:t> </m:t>
                    </m:r>
                    <m:r>
                      <m:rPr>
                        <m:sty m:val="p"/>
                      </m:rPr>
                      <a:rPr lang="es-HN" sz="1500">
                        <a:solidFill>
                          <a:schemeClr val="bg1"/>
                        </a:solidFill>
                        <a:latin typeface="Cambria Math" panose="02040503050406030204" pitchFamily="18" charset="0"/>
                      </a:rPr>
                      <m:t>x</m:t>
                    </m:r>
                    <m:r>
                      <a:rPr lang="es-HN" sz="1500">
                        <a:solidFill>
                          <a:schemeClr val="bg1"/>
                        </a:solidFill>
                        <a:latin typeface="Cambria Math" panose="02040503050406030204" pitchFamily="18" charset="0"/>
                      </a:rPr>
                      <m:t> 2 </m:t>
                    </m:r>
                    <m:r>
                      <m:rPr>
                        <m:sty m:val="p"/>
                      </m:rPr>
                      <a:rPr lang="es-HN" sz="1500">
                        <a:solidFill>
                          <a:schemeClr val="bg1"/>
                        </a:solidFill>
                        <a:latin typeface="Cambria Math" panose="02040503050406030204" pitchFamily="18" charset="0"/>
                      </a:rPr>
                      <m:t>x</m:t>
                    </m:r>
                    <m:r>
                      <a:rPr lang="es-HN" sz="1500">
                        <a:solidFill>
                          <a:schemeClr val="bg1"/>
                        </a:solidFill>
                        <a:latin typeface="Cambria Math" panose="02040503050406030204" pitchFamily="18" charset="0"/>
                      </a:rPr>
                      <m:t> </m:t>
                    </m:r>
                    <m:sSup>
                      <m:sSupPr>
                        <m:ctrlPr>
                          <a:rPr lang="es-HN" sz="1500" i="1">
                            <a:solidFill>
                              <a:schemeClr val="bg1"/>
                            </a:solidFill>
                            <a:latin typeface="Cambria Math" panose="02040503050406030204" pitchFamily="18" charset="0"/>
                          </a:rPr>
                        </m:ctrlPr>
                      </m:sSupPr>
                      <m:e>
                        <m:r>
                          <a:rPr lang="es-HN" sz="1500">
                            <a:solidFill>
                              <a:schemeClr val="bg1"/>
                            </a:solidFill>
                            <a:latin typeface="Cambria Math" panose="02040503050406030204" pitchFamily="18" charset="0"/>
                          </a:rPr>
                          <m:t>10</m:t>
                        </m:r>
                      </m:e>
                      <m:sup>
                        <m:r>
                          <a:rPr lang="es-HN" sz="1500">
                            <a:solidFill>
                              <a:schemeClr val="bg1"/>
                            </a:solidFill>
                            <a:latin typeface="Cambria Math" panose="02040503050406030204" pitchFamily="18" charset="0"/>
                          </a:rPr>
                          <m:t>9</m:t>
                        </m:r>
                      </m:sup>
                    </m:sSup>
                    <m:f>
                      <m:fPr>
                        <m:ctrlPr>
                          <a:rPr lang="es-HN" sz="1500" i="1">
                            <a:solidFill>
                              <a:schemeClr val="bg1"/>
                            </a:solidFill>
                            <a:latin typeface="Cambria Math" panose="02040503050406030204" pitchFamily="18" charset="0"/>
                          </a:rPr>
                        </m:ctrlPr>
                      </m:fPr>
                      <m:num>
                        <m:r>
                          <m:rPr>
                            <m:sty m:val="p"/>
                          </m:rPr>
                          <a:rPr lang="es-HN" sz="1500">
                            <a:solidFill>
                              <a:schemeClr val="bg1"/>
                            </a:solidFill>
                            <a:latin typeface="Cambria Math" panose="02040503050406030204" pitchFamily="18" charset="0"/>
                          </a:rPr>
                          <m:t>ciclos</m:t>
                        </m:r>
                      </m:num>
                      <m:den>
                        <m:r>
                          <m:rPr>
                            <m:sty m:val="p"/>
                          </m:rPr>
                          <a:rPr lang="es-HN" sz="1500">
                            <a:solidFill>
                              <a:schemeClr val="bg1"/>
                            </a:solidFill>
                            <a:latin typeface="Cambria Math" panose="02040503050406030204" pitchFamily="18" charset="0"/>
                          </a:rPr>
                          <m:t>segundo</m:t>
                        </m:r>
                      </m:den>
                    </m:f>
                    <m:r>
                      <a:rPr lang="es-HN" sz="1500">
                        <a:solidFill>
                          <a:schemeClr val="bg1"/>
                        </a:solidFill>
                        <a:latin typeface="Cambria Math" panose="02040503050406030204" pitchFamily="18" charset="0"/>
                      </a:rPr>
                      <m:t>=20 </m:t>
                    </m:r>
                    <m:r>
                      <m:rPr>
                        <m:sty m:val="p"/>
                      </m:rPr>
                      <a:rPr lang="es-HN" sz="1500">
                        <a:solidFill>
                          <a:schemeClr val="bg1"/>
                        </a:solidFill>
                        <a:latin typeface="Cambria Math" panose="02040503050406030204" pitchFamily="18" charset="0"/>
                      </a:rPr>
                      <m:t>x</m:t>
                    </m:r>
                    <m:r>
                      <a:rPr lang="es-HN" sz="1500">
                        <a:solidFill>
                          <a:schemeClr val="bg1"/>
                        </a:solidFill>
                        <a:latin typeface="Cambria Math" panose="02040503050406030204" pitchFamily="18" charset="0"/>
                      </a:rPr>
                      <m:t> </m:t>
                    </m:r>
                    <m:sSup>
                      <m:sSupPr>
                        <m:ctrlPr>
                          <a:rPr lang="es-HN" sz="1500" i="1">
                            <a:solidFill>
                              <a:schemeClr val="bg1"/>
                            </a:solidFill>
                            <a:latin typeface="Cambria Math" panose="02040503050406030204" pitchFamily="18" charset="0"/>
                          </a:rPr>
                        </m:ctrlPr>
                      </m:sSupPr>
                      <m:e>
                        <m:r>
                          <a:rPr lang="es-HN" sz="1500">
                            <a:solidFill>
                              <a:schemeClr val="bg1"/>
                            </a:solidFill>
                            <a:latin typeface="Cambria Math" panose="02040503050406030204" pitchFamily="18" charset="0"/>
                          </a:rPr>
                          <m:t>10</m:t>
                        </m:r>
                      </m:e>
                      <m:sup>
                        <m:r>
                          <a:rPr lang="es-HN" sz="1500">
                            <a:solidFill>
                              <a:schemeClr val="bg1"/>
                            </a:solidFill>
                            <a:latin typeface="Cambria Math" panose="02040503050406030204" pitchFamily="18" charset="0"/>
                          </a:rPr>
                          <m:t>9</m:t>
                        </m:r>
                      </m:sup>
                    </m:sSup>
                  </m:oMath>
                </a14:m>
                <a:r>
                  <a:rPr lang="es-HN" sz="1500" dirty="0">
                    <a:solidFill>
                      <a:schemeClr val="bg1"/>
                    </a:solidFill>
                  </a:rPr>
                  <a:t> ciclos</a:t>
                </a:r>
              </a:p>
            </p:txBody>
          </p:sp>
        </mc:Choice>
        <mc:Fallback xmlns="">
          <p:sp>
            <p:nvSpPr>
              <p:cNvPr id="12" name="CuadroTexto 11"/>
              <p:cNvSpPr txBox="1">
                <a:spLocks noRot="1" noChangeAspect="1" noMove="1" noResize="1" noEditPoints="1" noAdjustHandles="1" noChangeArrowheads="1" noChangeShapeType="1" noTextEdit="1"/>
              </p:cNvSpPr>
              <p:nvPr/>
            </p:nvSpPr>
            <p:spPr>
              <a:xfrm>
                <a:off x="1510680" y="5794340"/>
                <a:ext cx="6122638" cy="460319"/>
              </a:xfrm>
              <a:prstGeom prst="rect">
                <a:avLst/>
              </a:prstGeom>
              <a:blipFill>
                <a:blip r:embed="rId4"/>
                <a:stretch>
                  <a:fillRect b="-4000"/>
                </a:stretch>
              </a:blipFill>
            </p:spPr>
            <p:txBody>
              <a:bodyPr/>
              <a:lstStyle/>
              <a:p>
                <a:r>
                  <a:rPr lang="es-HN">
                    <a:noFill/>
                  </a:rPr>
                  <a:t> </a:t>
                </a:r>
              </a:p>
            </p:txBody>
          </p:sp>
        </mc:Fallback>
      </mc:AlternateContent>
    </p:spTree>
    <p:extLst>
      <p:ext uri="{BB962C8B-B14F-4D97-AF65-F5344CB8AC3E}">
        <p14:creationId xmlns:p14="http://schemas.microsoft.com/office/powerpoint/2010/main" val="4208341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21</a:t>
            </a:fld>
            <a:endParaRPr lang="es-HN"/>
          </a:p>
        </p:txBody>
      </p:sp>
      <p:sp>
        <p:nvSpPr>
          <p:cNvPr id="7" name="Rectángulo 6"/>
          <p:cNvSpPr/>
          <p:nvPr/>
        </p:nvSpPr>
        <p:spPr>
          <a:xfrm>
            <a:off x="449280" y="874788"/>
            <a:ext cx="8245437" cy="322766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HN" dirty="0">
                <a:solidFill>
                  <a:schemeClr val="bg1">
                    <a:lumMod val="95000"/>
                  </a:schemeClr>
                </a:solidFill>
              </a:rPr>
              <a:t>El tiempo de CPU para B se puede calcular utilizando la misma fórmula:</a:t>
            </a:r>
          </a:p>
          <a:p>
            <a:endParaRPr lang="es-HN" dirty="0">
              <a:solidFill>
                <a:schemeClr val="bg1">
                  <a:lumMod val="95000"/>
                </a:schemeClr>
              </a:solidFill>
            </a:endParaRPr>
          </a:p>
          <a:p>
            <a:endParaRPr lang="es-HN" sz="1350" dirty="0">
              <a:solidFill>
                <a:schemeClr val="bg1">
                  <a:lumMod val="95000"/>
                </a:schemeClr>
              </a:solidFill>
            </a:endParaRPr>
          </a:p>
        </p:txBody>
      </p:sp>
      <mc:AlternateContent xmlns:mc="http://schemas.openxmlformats.org/markup-compatibility/2006" xmlns:a14="http://schemas.microsoft.com/office/drawing/2010/main">
        <mc:Choice Requires="a14">
          <p:sp>
            <p:nvSpPr>
              <p:cNvPr id="10" name="CuadroTexto 9"/>
              <p:cNvSpPr txBox="1"/>
              <p:nvPr/>
            </p:nvSpPr>
            <p:spPr>
              <a:xfrm>
                <a:off x="2323306" y="1415612"/>
                <a:ext cx="3791744" cy="484428"/>
              </a:xfrm>
              <a:prstGeom prst="rect">
                <a:avLst/>
              </a:prstGeom>
              <a:noFill/>
            </p:spPr>
            <p:txBody>
              <a:bodyPr wrap="none" rtlCol="0">
                <a:spAutoFit/>
              </a:bodyPr>
              <a:lstStyle/>
              <a:p>
                <a14:m>
                  <m:oMath xmlns:m="http://schemas.openxmlformats.org/officeDocument/2006/math">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B</m:t>
                        </m:r>
                      </m:sub>
                    </m:sSub>
                  </m:oMath>
                </a14:m>
                <a:r>
                  <a:rPr lang="es-HN" sz="1600" dirty="0">
                    <a:solidFill>
                      <a:schemeClr val="bg1"/>
                    </a:solidFill>
                  </a:rPr>
                  <a:t>= </a:t>
                </a:r>
                <a14:m>
                  <m:oMath xmlns:m="http://schemas.openxmlformats.org/officeDocument/2006/math">
                    <m:f>
                      <m:fPr>
                        <m:ctrlPr>
                          <a:rPr lang="es-HN" sz="1600" i="1">
                            <a:solidFill>
                              <a:schemeClr val="bg1"/>
                            </a:solidFill>
                            <a:latin typeface="Cambria Math" panose="02040503050406030204" pitchFamily="18" charset="0"/>
                          </a:rPr>
                        </m:ctrlPr>
                      </m:fPr>
                      <m:num>
                        <m:r>
                          <a:rPr lang="es-HN" sz="1600">
                            <a:solidFill>
                              <a:schemeClr val="bg1"/>
                            </a:solidFill>
                            <a:latin typeface="Cambria Math" panose="02040503050406030204" pitchFamily="18" charset="0"/>
                          </a:rPr>
                          <m:t>1.2 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Ciclos</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A</m:t>
                            </m:r>
                          </m:sub>
                        </m:sSub>
                      </m:num>
                      <m:den>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Frecuencia</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e>
                          <m:sub>
                            <m:r>
                              <m:rPr>
                                <m:sty m:val="p"/>
                              </m:rPr>
                              <a:rPr lang="es-HN" sz="1600">
                                <a:solidFill>
                                  <a:schemeClr val="bg1"/>
                                </a:solidFill>
                                <a:latin typeface="Cambria Math" panose="02040503050406030204" pitchFamily="18" charset="0"/>
                              </a:rPr>
                              <m:t>B</m:t>
                            </m:r>
                          </m:sub>
                        </m:sSub>
                      </m:den>
                    </m:f>
                  </m:oMath>
                </a14:m>
                <a:endParaRPr lang="es-HN" sz="1600" dirty="0">
                  <a:solidFill>
                    <a:schemeClr val="bg1"/>
                  </a:solidFill>
                </a:endParaRPr>
              </a:p>
            </p:txBody>
          </p:sp>
        </mc:Choice>
        <mc:Fallback xmlns="">
          <p:sp>
            <p:nvSpPr>
              <p:cNvPr id="10" name="CuadroTexto 9"/>
              <p:cNvSpPr txBox="1">
                <a:spLocks noRot="1" noChangeAspect="1" noMove="1" noResize="1" noEditPoints="1" noAdjustHandles="1" noChangeArrowheads="1" noChangeShapeType="1" noTextEdit="1"/>
              </p:cNvSpPr>
              <p:nvPr/>
            </p:nvSpPr>
            <p:spPr>
              <a:xfrm>
                <a:off x="2323306" y="1415612"/>
                <a:ext cx="3791744" cy="484428"/>
              </a:xfrm>
              <a:prstGeom prst="rect">
                <a:avLst/>
              </a:prstGeom>
              <a:blipFill>
                <a:blip r:embed="rId2"/>
                <a:stretch>
                  <a:fillRect b="-375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5" name="CuadroTexto 14"/>
              <p:cNvSpPr txBox="1"/>
              <p:nvPr/>
            </p:nvSpPr>
            <p:spPr>
              <a:xfrm>
                <a:off x="2760019" y="1981365"/>
                <a:ext cx="2794163" cy="507255"/>
              </a:xfrm>
              <a:prstGeom prst="rect">
                <a:avLst/>
              </a:prstGeom>
              <a:noFill/>
            </p:spPr>
            <p:txBody>
              <a:bodyPr wrap="none" rtlCol="0">
                <a:spAutoFit/>
              </a:bodyPr>
              <a:lstStyle/>
              <a:p>
                <a:r>
                  <a:rPr lang="es-HN" sz="1600" dirty="0">
                    <a:solidFill>
                      <a:schemeClr val="bg1"/>
                    </a:solidFill>
                  </a:rPr>
                  <a:t>6 segundos = </a:t>
                </a:r>
                <a14:m>
                  <m:oMath xmlns:m="http://schemas.openxmlformats.org/officeDocument/2006/math">
                    <m:f>
                      <m:fPr>
                        <m:ctrlPr>
                          <a:rPr lang="es-HN" sz="1600" i="1">
                            <a:solidFill>
                              <a:schemeClr val="bg1"/>
                            </a:solidFill>
                            <a:latin typeface="Cambria Math" panose="02040503050406030204" pitchFamily="18" charset="0"/>
                          </a:rPr>
                        </m:ctrlPr>
                      </m:fPr>
                      <m:num>
                        <m:sSub>
                          <m:sSubPr>
                            <m:ctrlPr>
                              <a:rPr lang="es-HN" sz="1600" i="1">
                                <a:solidFill>
                                  <a:schemeClr val="bg1"/>
                                </a:solidFill>
                                <a:latin typeface="Cambria Math" panose="02040503050406030204" pitchFamily="18" charset="0"/>
                              </a:rPr>
                            </m:ctrlPr>
                          </m:sSubPr>
                          <m:e>
                            <m:r>
                              <a:rPr lang="es-HN" sz="1600">
                                <a:solidFill>
                                  <a:schemeClr val="bg1"/>
                                </a:solidFill>
                                <a:latin typeface="Cambria Math" panose="02040503050406030204" pitchFamily="18" charset="0"/>
                              </a:rPr>
                              <m:t>1.2 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20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m:t>
                            </m:r>
                            <m:sSup>
                              <m:sSupPr>
                                <m:ctrlPr>
                                  <a:rPr lang="es-HN" sz="1600" i="1">
                                    <a:solidFill>
                                      <a:schemeClr val="bg1"/>
                                    </a:solidFill>
                                    <a:latin typeface="Cambria Math" panose="02040503050406030204" pitchFamily="18" charset="0"/>
                                  </a:rPr>
                                </m:ctrlPr>
                              </m:sSupPr>
                              <m:e>
                                <m:r>
                                  <a:rPr lang="es-HN" sz="1600">
                                    <a:solidFill>
                                      <a:schemeClr val="bg1"/>
                                    </a:solidFill>
                                    <a:latin typeface="Cambria Math" panose="02040503050406030204" pitchFamily="18" charset="0"/>
                                  </a:rPr>
                                  <m:t>10</m:t>
                                </m:r>
                              </m:e>
                              <m:sup>
                                <m:r>
                                  <a:rPr lang="es-HN" sz="1600">
                                    <a:solidFill>
                                      <a:schemeClr val="bg1"/>
                                    </a:solidFill>
                                    <a:latin typeface="Cambria Math" panose="02040503050406030204" pitchFamily="18" charset="0"/>
                                  </a:rPr>
                                  <m:t>9</m:t>
                                </m:r>
                              </m:sup>
                            </m:sSup>
                          </m:e>
                          <m:sub>
                            <m:r>
                              <a:rPr lang="es-HN" sz="1600">
                                <a:solidFill>
                                  <a:schemeClr val="bg1"/>
                                </a:solidFill>
                                <a:latin typeface="Cambria Math" panose="02040503050406030204" pitchFamily="18" charset="0"/>
                              </a:rPr>
                              <m:t> </m:t>
                            </m:r>
                          </m:sub>
                        </m:sSub>
                        <m:r>
                          <m:rPr>
                            <m:sty m:val="p"/>
                          </m:rPr>
                          <a:rPr lang="es-HN" sz="1600">
                            <a:solidFill>
                              <a:schemeClr val="bg1"/>
                            </a:solidFill>
                            <a:latin typeface="Cambria Math" panose="02040503050406030204" pitchFamily="18" charset="0"/>
                          </a:rPr>
                          <m:t>ciclos</m:t>
                        </m:r>
                      </m:num>
                      <m:den>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Frecuencia</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e>
                          <m:sub>
                            <m:r>
                              <m:rPr>
                                <m:sty m:val="p"/>
                              </m:rPr>
                              <a:rPr lang="es-HN" sz="1600">
                                <a:solidFill>
                                  <a:schemeClr val="bg1"/>
                                </a:solidFill>
                                <a:latin typeface="Cambria Math" panose="02040503050406030204" pitchFamily="18" charset="0"/>
                              </a:rPr>
                              <m:t>B</m:t>
                            </m:r>
                          </m:sub>
                        </m:sSub>
                      </m:den>
                    </m:f>
                  </m:oMath>
                </a14:m>
                <a:endParaRPr lang="es-HN" sz="1600" dirty="0">
                  <a:solidFill>
                    <a:schemeClr val="bg1"/>
                  </a:solidFill>
                </a:endParaRPr>
              </a:p>
            </p:txBody>
          </p:sp>
        </mc:Choice>
        <mc:Fallback xmlns="">
          <p:sp>
            <p:nvSpPr>
              <p:cNvPr id="15" name="CuadroTexto 14"/>
              <p:cNvSpPr txBox="1">
                <a:spLocks noRot="1" noChangeAspect="1" noMove="1" noResize="1" noEditPoints="1" noAdjustHandles="1" noChangeArrowheads="1" noChangeShapeType="1" noTextEdit="1"/>
              </p:cNvSpPr>
              <p:nvPr/>
            </p:nvSpPr>
            <p:spPr>
              <a:xfrm>
                <a:off x="2760019" y="1981365"/>
                <a:ext cx="2794163" cy="507255"/>
              </a:xfrm>
              <a:prstGeom prst="rect">
                <a:avLst/>
              </a:prstGeom>
              <a:blipFill>
                <a:blip r:embed="rId3"/>
                <a:stretch>
                  <a:fillRect l="-1310" b="-361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7" name="CuadroTexto 16"/>
              <p:cNvSpPr txBox="1"/>
              <p:nvPr/>
            </p:nvSpPr>
            <p:spPr>
              <a:xfrm>
                <a:off x="1882241" y="2771759"/>
                <a:ext cx="5064528" cy="507639"/>
              </a:xfrm>
              <a:prstGeom prst="rect">
                <a:avLst/>
              </a:prstGeom>
              <a:noFill/>
            </p:spPr>
            <p:txBody>
              <a:bodyPr wrap="none" rtlCol="0">
                <a:spAutoFit/>
              </a:bodyPr>
              <a:lstStyle/>
              <a:p>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Frecuencia</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e>
                      <m:sub>
                        <m:r>
                          <m:rPr>
                            <m:sty m:val="p"/>
                          </m:rPr>
                          <a:rPr lang="es-HN" sz="1600">
                            <a:solidFill>
                              <a:schemeClr val="bg1"/>
                            </a:solidFill>
                            <a:latin typeface="Cambria Math" panose="02040503050406030204" pitchFamily="18" charset="0"/>
                          </a:rPr>
                          <m:t>B</m:t>
                        </m:r>
                      </m:sub>
                    </m:sSub>
                    <m:r>
                      <a:rPr lang="es-HN" sz="1600">
                        <a:solidFill>
                          <a:schemeClr val="bg1"/>
                        </a:solidFill>
                        <a:latin typeface="Cambria Math" panose="02040503050406030204" pitchFamily="18" charset="0"/>
                      </a:rPr>
                      <m:t>= </m:t>
                    </m:r>
                    <m:f>
                      <m:fPr>
                        <m:ctrlPr>
                          <a:rPr lang="es-HN" sz="1600" i="1">
                            <a:solidFill>
                              <a:schemeClr val="bg1"/>
                            </a:solidFill>
                            <a:latin typeface="Cambria Math" panose="02040503050406030204" pitchFamily="18" charset="0"/>
                          </a:rPr>
                        </m:ctrlPr>
                      </m:fPr>
                      <m:num>
                        <m:r>
                          <a:rPr lang="es-HN" sz="1600">
                            <a:solidFill>
                              <a:schemeClr val="bg1"/>
                            </a:solidFill>
                            <a:latin typeface="Cambria Math" panose="02040503050406030204" pitchFamily="18" charset="0"/>
                          </a:rPr>
                          <m:t>1.2 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20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m:t>
                        </m:r>
                        <m:sSup>
                          <m:sSupPr>
                            <m:ctrlPr>
                              <a:rPr lang="es-HN" sz="1600" i="1">
                                <a:solidFill>
                                  <a:schemeClr val="bg1"/>
                                </a:solidFill>
                                <a:latin typeface="Cambria Math" panose="02040503050406030204" pitchFamily="18" charset="0"/>
                              </a:rPr>
                            </m:ctrlPr>
                          </m:sSupPr>
                          <m:e>
                            <m:r>
                              <a:rPr lang="es-HN" sz="1600">
                                <a:solidFill>
                                  <a:schemeClr val="bg1"/>
                                </a:solidFill>
                                <a:latin typeface="Cambria Math" panose="02040503050406030204" pitchFamily="18" charset="0"/>
                              </a:rPr>
                              <m:t>10</m:t>
                            </m:r>
                          </m:e>
                          <m:sup>
                            <m:r>
                              <a:rPr lang="es-HN" sz="1600">
                                <a:solidFill>
                                  <a:schemeClr val="bg1"/>
                                </a:solidFill>
                                <a:latin typeface="Cambria Math" panose="02040503050406030204" pitchFamily="18" charset="0"/>
                              </a:rPr>
                              <m:t>9</m:t>
                            </m:r>
                          </m:sup>
                        </m:sSup>
                      </m:num>
                      <m:den>
                        <m:r>
                          <a:rPr lang="es-HN" sz="1600">
                            <a:solidFill>
                              <a:schemeClr val="bg1"/>
                            </a:solidFill>
                            <a:latin typeface="Cambria Math" panose="02040503050406030204" pitchFamily="18" charset="0"/>
                          </a:rPr>
                          <m:t>6 </m:t>
                        </m:r>
                        <m:r>
                          <m:rPr>
                            <m:sty m:val="p"/>
                          </m:rPr>
                          <a:rPr lang="es-HN" sz="1600">
                            <a:solidFill>
                              <a:schemeClr val="bg1"/>
                            </a:solidFill>
                            <a:latin typeface="Cambria Math" panose="02040503050406030204" pitchFamily="18" charset="0"/>
                          </a:rPr>
                          <m:t>segundos</m:t>
                        </m:r>
                      </m:den>
                    </m:f>
                  </m:oMath>
                </a14:m>
                <a:r>
                  <a:rPr lang="es-HN" sz="1600" dirty="0">
                    <a:solidFill>
                      <a:schemeClr val="bg1"/>
                    </a:solidFill>
                  </a:rPr>
                  <a:t> = </a:t>
                </a:r>
                <a14:m>
                  <m:oMath xmlns:m="http://schemas.openxmlformats.org/officeDocument/2006/math">
                    <m:f>
                      <m:fPr>
                        <m:ctrlPr>
                          <a:rPr lang="es-HN" sz="1600" i="1">
                            <a:solidFill>
                              <a:schemeClr val="bg1"/>
                            </a:solidFill>
                            <a:latin typeface="Cambria Math" panose="02040503050406030204" pitchFamily="18" charset="0"/>
                          </a:rPr>
                        </m:ctrlPr>
                      </m:fPr>
                      <m:num>
                        <m:r>
                          <a:rPr lang="es-HN" sz="1600">
                            <a:solidFill>
                              <a:schemeClr val="bg1"/>
                            </a:solidFill>
                            <a:latin typeface="Cambria Math" panose="02040503050406030204" pitchFamily="18" charset="0"/>
                          </a:rPr>
                          <m:t>4 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m:t>
                        </m:r>
                        <m:sSup>
                          <m:sSupPr>
                            <m:ctrlPr>
                              <a:rPr lang="es-HN" sz="1600" i="1">
                                <a:solidFill>
                                  <a:schemeClr val="bg1"/>
                                </a:solidFill>
                                <a:latin typeface="Cambria Math" panose="02040503050406030204" pitchFamily="18" charset="0"/>
                              </a:rPr>
                            </m:ctrlPr>
                          </m:sSupPr>
                          <m:e>
                            <m:r>
                              <a:rPr lang="es-HN" sz="1600">
                                <a:solidFill>
                                  <a:schemeClr val="bg1"/>
                                </a:solidFill>
                                <a:latin typeface="Cambria Math" panose="02040503050406030204" pitchFamily="18" charset="0"/>
                              </a:rPr>
                              <m:t>10</m:t>
                            </m:r>
                          </m:e>
                          <m:sup>
                            <m:r>
                              <a:rPr lang="es-HN" sz="1600">
                                <a:solidFill>
                                  <a:schemeClr val="bg1"/>
                                </a:solidFill>
                                <a:latin typeface="Cambria Math" panose="02040503050406030204" pitchFamily="18" charset="0"/>
                              </a:rPr>
                              <m:t>9</m:t>
                            </m:r>
                          </m:sup>
                        </m:sSup>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ciclos</m:t>
                        </m:r>
                      </m:num>
                      <m:den>
                        <m:r>
                          <m:rPr>
                            <m:sty m:val="p"/>
                          </m:rPr>
                          <a:rPr lang="es-HN" sz="1600">
                            <a:solidFill>
                              <a:schemeClr val="bg1"/>
                            </a:solidFill>
                            <a:latin typeface="Cambria Math" panose="02040503050406030204" pitchFamily="18" charset="0"/>
                          </a:rPr>
                          <m:t>segundo</m:t>
                        </m:r>
                      </m:den>
                    </m:f>
                  </m:oMath>
                </a14:m>
                <a:r>
                  <a:rPr lang="es-HN" sz="1600" dirty="0">
                    <a:solidFill>
                      <a:schemeClr val="bg1"/>
                    </a:solidFill>
                  </a:rPr>
                  <a:t> = 4 GHz </a:t>
                </a:r>
              </a:p>
            </p:txBody>
          </p:sp>
        </mc:Choice>
        <mc:Fallback xmlns="">
          <p:sp>
            <p:nvSpPr>
              <p:cNvPr id="17" name="CuadroTexto 16"/>
              <p:cNvSpPr txBox="1">
                <a:spLocks noRot="1" noChangeAspect="1" noMove="1" noResize="1" noEditPoints="1" noAdjustHandles="1" noChangeArrowheads="1" noChangeShapeType="1" noTextEdit="1"/>
              </p:cNvSpPr>
              <p:nvPr/>
            </p:nvSpPr>
            <p:spPr>
              <a:xfrm>
                <a:off x="1882241" y="2771759"/>
                <a:ext cx="5064528" cy="507639"/>
              </a:xfrm>
              <a:prstGeom prst="rect">
                <a:avLst/>
              </a:prstGeom>
              <a:blipFill>
                <a:blip r:embed="rId4"/>
                <a:stretch>
                  <a:fillRect b="-3614"/>
                </a:stretch>
              </a:blipFill>
            </p:spPr>
            <p:txBody>
              <a:bodyPr/>
              <a:lstStyle/>
              <a:p>
                <a:r>
                  <a:rPr lang="es-HN">
                    <a:noFill/>
                  </a:rPr>
                  <a:t> </a:t>
                </a:r>
              </a:p>
            </p:txBody>
          </p:sp>
        </mc:Fallback>
      </mc:AlternateContent>
      <p:sp>
        <p:nvSpPr>
          <p:cNvPr id="19" name="Rectángulo 18"/>
          <p:cNvSpPr/>
          <p:nvPr/>
        </p:nvSpPr>
        <p:spPr>
          <a:xfrm>
            <a:off x="1324776" y="4886501"/>
            <a:ext cx="6494444" cy="685800"/>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a:solidFill>
                  <a:srgbClr val="C00000"/>
                </a:solidFill>
              </a:rPr>
              <a:t>Por lo tanto, la máquina B necesitará el doble de la frecuencia de reloj de la máquina A para ejecutar el programa en 6 segundos.</a:t>
            </a:r>
          </a:p>
        </p:txBody>
      </p:sp>
    </p:spTree>
    <p:extLst>
      <p:ext uri="{BB962C8B-B14F-4D97-AF65-F5344CB8AC3E}">
        <p14:creationId xmlns:p14="http://schemas.microsoft.com/office/powerpoint/2010/main" val="2689050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22</a:t>
            </a:fld>
            <a:endParaRPr lang="es-HN"/>
          </a:p>
        </p:txBody>
      </p:sp>
      <p:sp>
        <p:nvSpPr>
          <p:cNvPr id="5" name="CuadroTexto 4"/>
          <p:cNvSpPr txBox="1"/>
          <p:nvPr/>
        </p:nvSpPr>
        <p:spPr>
          <a:xfrm>
            <a:off x="1997192" y="352606"/>
            <a:ext cx="5120441" cy="461665"/>
          </a:xfrm>
          <a:prstGeom prst="rect">
            <a:avLst/>
          </a:prstGeom>
          <a:noFill/>
        </p:spPr>
        <p:txBody>
          <a:bodyPr wrap="none" rtlCol="0">
            <a:spAutoFit/>
          </a:bodyPr>
          <a:lstStyle/>
          <a:p>
            <a:r>
              <a:rPr lang="es-HN" sz="2400" b="1" dirty="0">
                <a:solidFill>
                  <a:srgbClr val="0070C0"/>
                </a:solidFill>
              </a:rPr>
              <a:t>RENDIMIENTO DE LAS INSTRUCCIONES</a:t>
            </a:r>
          </a:p>
        </p:txBody>
      </p:sp>
      <p:sp>
        <p:nvSpPr>
          <p:cNvPr id="6" name="Rectángulo 5"/>
          <p:cNvSpPr/>
          <p:nvPr/>
        </p:nvSpPr>
        <p:spPr>
          <a:xfrm>
            <a:off x="1130262" y="928385"/>
            <a:ext cx="6883476" cy="2205049"/>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s-HN" dirty="0">
              <a:solidFill>
                <a:srgbClr val="0070C0"/>
              </a:solidFill>
            </a:endParaRPr>
          </a:p>
          <a:p>
            <a:pPr algn="ctr"/>
            <a:r>
              <a:rPr lang="es-HN" dirty="0">
                <a:solidFill>
                  <a:srgbClr val="0070C0"/>
                </a:solidFill>
              </a:rPr>
              <a:t>Una manera de pensar en el tiempo de ejecución es que éste es igual al número de instrucciones ejecutadas multiplicado por el tiempo medio por instrucción. Por lo tanto, el número de ciclos</a:t>
            </a:r>
          </a:p>
          <a:p>
            <a:pPr algn="ctr"/>
            <a:r>
              <a:rPr lang="es-HN" dirty="0">
                <a:solidFill>
                  <a:srgbClr val="0070C0"/>
                </a:solidFill>
              </a:rPr>
              <a:t>de reloj requerido por un programa puede ser representado como:</a:t>
            </a:r>
          </a:p>
        </p:txBody>
      </p:sp>
      <p:sp>
        <p:nvSpPr>
          <p:cNvPr id="9" name="CuadroTexto 8"/>
          <p:cNvSpPr txBox="1"/>
          <p:nvPr/>
        </p:nvSpPr>
        <p:spPr>
          <a:xfrm>
            <a:off x="1365264" y="2615784"/>
            <a:ext cx="6397457" cy="300082"/>
          </a:xfrm>
          <a:prstGeom prst="rect">
            <a:avLst/>
          </a:prstGeom>
          <a:noFill/>
        </p:spPr>
        <p:txBody>
          <a:bodyPr wrap="none" rtlCol="0">
            <a:spAutoFit/>
          </a:bodyPr>
          <a:lstStyle/>
          <a:p>
            <a:r>
              <a:rPr lang="es-HN" sz="1350" b="1" dirty="0">
                <a:solidFill>
                  <a:srgbClr val="0070C0"/>
                </a:solidFill>
              </a:rPr>
              <a:t>Ciclos de reloj de CPU = Instrucciones de un Programa x Media de ciclos por instrucción</a:t>
            </a:r>
          </a:p>
        </p:txBody>
      </p:sp>
      <p:sp>
        <p:nvSpPr>
          <p:cNvPr id="10" name="4 Rectángulo"/>
          <p:cNvSpPr/>
          <p:nvPr/>
        </p:nvSpPr>
        <p:spPr bwMode="auto">
          <a:xfrm>
            <a:off x="1726987" y="3528002"/>
            <a:ext cx="1683329" cy="701967"/>
          </a:xfrm>
          <a:prstGeom prst="rect">
            <a:avLst/>
          </a:prstGeom>
          <a:solidFill>
            <a:srgbClr val="006699"/>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es-HN" sz="1400" b="1" dirty="0">
                <a:solidFill>
                  <a:schemeClr val="bg1"/>
                </a:solidFill>
              </a:rPr>
              <a:t>Ciclos de reloj por instrucción</a:t>
            </a:r>
          </a:p>
          <a:p>
            <a:pPr algn="ctr" eaLnBrk="0" fontAlgn="base" hangingPunct="0">
              <a:spcBef>
                <a:spcPct val="0"/>
              </a:spcBef>
              <a:spcAft>
                <a:spcPct val="0"/>
              </a:spcAft>
            </a:pPr>
            <a:r>
              <a:rPr lang="es-HN" sz="1400" b="1" dirty="0">
                <a:solidFill>
                  <a:schemeClr val="bg1"/>
                </a:solidFill>
              </a:rPr>
              <a:t>(CPI)</a:t>
            </a:r>
          </a:p>
        </p:txBody>
      </p:sp>
      <p:sp>
        <p:nvSpPr>
          <p:cNvPr id="11" name="6 Rectángulo"/>
          <p:cNvSpPr/>
          <p:nvPr/>
        </p:nvSpPr>
        <p:spPr bwMode="auto">
          <a:xfrm>
            <a:off x="3186799" y="3937951"/>
            <a:ext cx="3701763" cy="832325"/>
          </a:xfrm>
          <a:prstGeom prst="rect">
            <a:avLst/>
          </a:prstGeom>
          <a:solidFill>
            <a:schemeClr val="bg1"/>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a:r>
              <a:rPr lang="es-HN" sz="1350" b="1" dirty="0">
                <a:solidFill>
                  <a:srgbClr val="0070C0"/>
                </a:solidFill>
              </a:rPr>
              <a:t>Número medio de ciclos de reloj por instrucción para un programa o fragmento de programa.</a:t>
            </a:r>
          </a:p>
        </p:txBody>
      </p:sp>
      <p:sp>
        <p:nvSpPr>
          <p:cNvPr id="12" name="CuadroTexto 11"/>
          <p:cNvSpPr txBox="1"/>
          <p:nvPr/>
        </p:nvSpPr>
        <p:spPr>
          <a:xfrm>
            <a:off x="2359766" y="5180225"/>
            <a:ext cx="4405245" cy="300082"/>
          </a:xfrm>
          <a:prstGeom prst="rect">
            <a:avLst/>
          </a:prstGeom>
          <a:noFill/>
        </p:spPr>
        <p:txBody>
          <a:bodyPr wrap="none" rtlCol="0">
            <a:spAutoFit/>
          </a:bodyPr>
          <a:lstStyle/>
          <a:p>
            <a:r>
              <a:rPr lang="es-HN" sz="1350" b="1" dirty="0">
                <a:solidFill>
                  <a:srgbClr val="0070C0"/>
                </a:solidFill>
              </a:rPr>
              <a:t>Ciclos de reloj de CPU = Instrucciones de un Programa x CPI</a:t>
            </a:r>
          </a:p>
        </p:txBody>
      </p:sp>
    </p:spTree>
    <p:extLst>
      <p:ext uri="{BB962C8B-B14F-4D97-AF65-F5344CB8AC3E}">
        <p14:creationId xmlns:p14="http://schemas.microsoft.com/office/powerpoint/2010/main" val="899228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94925" y="237142"/>
            <a:ext cx="8734926" cy="553998"/>
          </a:xfrm>
          <a:prstGeom prst="rect">
            <a:avLst/>
          </a:prstGeom>
          <a:noFill/>
        </p:spPr>
        <p:txBody>
          <a:bodyPr wrap="square" rtlCol="0">
            <a:spAutoFit/>
          </a:bodyPr>
          <a:lstStyle/>
          <a:p>
            <a:pPr algn="ctr"/>
            <a:r>
              <a:rPr lang="es-ES" sz="3000" b="1" dirty="0">
                <a:solidFill>
                  <a:srgbClr val="0070C0"/>
                </a:solidFill>
              </a:rPr>
              <a:t>LA ECUACIÓN CLÁSICA DE  RENDIMIENTO DEL CPU</a:t>
            </a:r>
            <a:endParaRPr lang="es-HN" sz="3000" b="1" dirty="0">
              <a:solidFill>
                <a:srgbClr val="0070C0"/>
              </a:solidFill>
            </a:endParaRPr>
          </a:p>
        </p:txBody>
      </p:sp>
      <p:sp>
        <p:nvSpPr>
          <p:cNvPr id="11" name="6 Rectángulo"/>
          <p:cNvSpPr/>
          <p:nvPr/>
        </p:nvSpPr>
        <p:spPr bwMode="auto">
          <a:xfrm>
            <a:off x="3321671" y="4617196"/>
            <a:ext cx="3701763" cy="832325"/>
          </a:xfrm>
          <a:prstGeom prst="rect">
            <a:avLst/>
          </a:prstGeom>
          <a:solidFill>
            <a:schemeClr val="bg1"/>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a:r>
              <a:rPr lang="es-ES" sz="1350" b="1" dirty="0">
                <a:solidFill>
                  <a:srgbClr val="0070C0"/>
                </a:solidFill>
              </a:rPr>
              <a:t>El número de instrucciones ejecutado por el programa.</a:t>
            </a:r>
            <a:endParaRPr lang="es-HN" sz="1350" b="1" dirty="0">
              <a:solidFill>
                <a:srgbClr val="0070C0"/>
              </a:solidFill>
            </a:endParaRPr>
          </a:p>
        </p:txBody>
      </p:sp>
      <p:sp>
        <p:nvSpPr>
          <p:cNvPr id="8" name="CuadroTexto 7">
            <a:extLst>
              <a:ext uri="{FF2B5EF4-FFF2-40B4-BE49-F238E27FC236}">
                <a16:creationId xmlns:a16="http://schemas.microsoft.com/office/drawing/2014/main" id="{A7FE4387-1C60-61E8-AE53-7B1F30D42360}"/>
              </a:ext>
            </a:extLst>
          </p:cNvPr>
          <p:cNvSpPr txBox="1"/>
          <p:nvPr/>
        </p:nvSpPr>
        <p:spPr>
          <a:xfrm>
            <a:off x="711367" y="769281"/>
            <a:ext cx="7721266" cy="1061829"/>
          </a:xfrm>
          <a:prstGeom prst="rect">
            <a:avLst/>
          </a:prstGeom>
          <a:noFill/>
        </p:spPr>
        <p:txBody>
          <a:bodyPr wrap="square">
            <a:spAutoFit/>
          </a:bodyPr>
          <a:lstStyle/>
          <a:p>
            <a:pPr algn="ctr"/>
            <a:r>
              <a:rPr lang="es-ES" sz="2100" dirty="0">
                <a:solidFill>
                  <a:srgbClr val="0070C0"/>
                </a:solidFill>
              </a:rPr>
              <a:t>Podemos escribir esta ecuación básica de rendimiento en términos </a:t>
            </a:r>
            <a:r>
              <a:rPr lang="es-ES" sz="2100">
                <a:solidFill>
                  <a:srgbClr val="0070C0"/>
                </a:solidFill>
              </a:rPr>
              <a:t>del número </a:t>
            </a:r>
            <a:r>
              <a:rPr lang="es-ES" sz="2100" dirty="0">
                <a:solidFill>
                  <a:srgbClr val="0070C0"/>
                </a:solidFill>
              </a:rPr>
              <a:t>de instrucciones (el número de instrucciones ejecutadas por el programa), CPI y tiempo de ciclo de reloj:</a:t>
            </a:r>
            <a:endParaRPr lang="es-HN" sz="2100" dirty="0">
              <a:solidFill>
                <a:srgbClr val="0070C0"/>
              </a:solidFill>
            </a:endParaRPr>
          </a:p>
        </p:txBody>
      </p:sp>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6E32B93B-1BB5-461F-96C6-4D239849E599}"/>
                  </a:ext>
                </a:extLst>
              </p:cNvPr>
              <p:cNvSpPr txBox="1"/>
              <p:nvPr/>
            </p:nvSpPr>
            <p:spPr>
              <a:xfrm>
                <a:off x="856117" y="1917553"/>
                <a:ext cx="8074583" cy="394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b="1" i="1" smtClean="0">
                              <a:solidFill>
                                <a:srgbClr val="0070C0"/>
                              </a:solidFill>
                              <a:latin typeface="Cambria Math" panose="02040503050406030204" pitchFamily="18" charset="0"/>
                            </a:rPr>
                          </m:ctrlPr>
                        </m:sSubPr>
                        <m:e>
                          <m:r>
                            <a:rPr lang="es-ES" b="1" i="0" smtClean="0">
                              <a:solidFill>
                                <a:srgbClr val="0070C0"/>
                              </a:solidFill>
                              <a:latin typeface="Cambria Math" panose="02040503050406030204" pitchFamily="18" charset="0"/>
                            </a:rPr>
                            <m:t>𝐂𝐏𝐔</m:t>
                          </m:r>
                          <m:r>
                            <a:rPr lang="es-ES" b="1" i="0" smtClean="0">
                              <a:solidFill>
                                <a:srgbClr val="0070C0"/>
                              </a:solidFill>
                              <a:latin typeface="Cambria Math" panose="02040503050406030204" pitchFamily="18" charset="0"/>
                            </a:rPr>
                            <m:t> </m:t>
                          </m:r>
                        </m:e>
                        <m:sub>
                          <m:r>
                            <a:rPr lang="es-ES" b="1" i="0" smtClean="0">
                              <a:solidFill>
                                <a:srgbClr val="0070C0"/>
                              </a:solidFill>
                              <a:latin typeface="Cambria Math" panose="02040503050406030204" pitchFamily="18" charset="0"/>
                            </a:rPr>
                            <m:t>𝐓𝐢𝐞𝐦𝐩𝐨</m:t>
                          </m:r>
                        </m:sub>
                      </m:sSub>
                      <m:r>
                        <a:rPr lang="es-HN"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𝐍𝐮𝐦𝐞𝐫𝐨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𝐈𝐧𝐬𝐭𝐫𝐮𝐜𝐜𝐢𝐨𝐧𝐞𝐬</m:t>
                      </m:r>
                      <m:r>
                        <a:rPr lang="es-ES"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𝐂𝐏𝐈</m:t>
                      </m:r>
                      <m:r>
                        <a:rPr lang="es-ES"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𝐓𝐢𝐞𝐦𝐩𝐨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𝐂𝐢𝐜𝐥𝐨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𝐑𝐞𝐥𝐨𝐣</m:t>
                      </m:r>
                    </m:oMath>
                  </m:oMathPara>
                </a14:m>
                <a:endParaRPr lang="es-HN" b="1" dirty="0">
                  <a:solidFill>
                    <a:srgbClr val="0070C0"/>
                  </a:solidFill>
                </a:endParaRPr>
              </a:p>
            </p:txBody>
          </p:sp>
        </mc:Choice>
        <mc:Fallback xmlns="">
          <p:sp>
            <p:nvSpPr>
              <p:cNvPr id="16" name="CuadroTexto 15">
                <a:extLst>
                  <a:ext uri="{FF2B5EF4-FFF2-40B4-BE49-F238E27FC236}">
                    <a16:creationId xmlns:a16="http://schemas.microsoft.com/office/drawing/2014/main" id="{6E32B93B-1BB5-461F-96C6-4D239849E599}"/>
                  </a:ext>
                </a:extLst>
              </p:cNvPr>
              <p:cNvSpPr txBox="1">
                <a:spLocks noRot="1" noChangeAspect="1" noMove="1" noResize="1" noEditPoints="1" noAdjustHandles="1" noChangeArrowheads="1" noChangeShapeType="1" noTextEdit="1"/>
              </p:cNvSpPr>
              <p:nvPr/>
            </p:nvSpPr>
            <p:spPr>
              <a:xfrm>
                <a:off x="856117" y="1917553"/>
                <a:ext cx="8074583" cy="394210"/>
              </a:xfrm>
              <a:prstGeom prst="rect">
                <a:avLst/>
              </a:prstGeom>
              <a:blipFill>
                <a:blip r:embed="rId3"/>
                <a:stretch>
                  <a:fillRect b="-9375"/>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9456A63C-4ED4-DF90-1F0B-D7007CEC0FFB}"/>
                  </a:ext>
                </a:extLst>
              </p:cNvPr>
              <p:cNvSpPr txBox="1"/>
              <p:nvPr/>
            </p:nvSpPr>
            <p:spPr>
              <a:xfrm>
                <a:off x="2229089" y="3302694"/>
                <a:ext cx="4969566" cy="6665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b="1" i="1" smtClean="0">
                              <a:solidFill>
                                <a:srgbClr val="0070C0"/>
                              </a:solidFill>
                              <a:latin typeface="Cambria Math" panose="02040503050406030204" pitchFamily="18" charset="0"/>
                            </a:rPr>
                          </m:ctrlPr>
                        </m:sSubPr>
                        <m:e>
                          <m:r>
                            <a:rPr lang="es-ES" b="1" i="0" smtClean="0">
                              <a:solidFill>
                                <a:srgbClr val="0070C0"/>
                              </a:solidFill>
                              <a:latin typeface="Cambria Math" panose="02040503050406030204" pitchFamily="18" charset="0"/>
                            </a:rPr>
                            <m:t>𝐂𝐏𝐔</m:t>
                          </m:r>
                        </m:e>
                        <m:sub>
                          <m:r>
                            <a:rPr lang="es-ES" b="1" i="0" smtClean="0">
                              <a:solidFill>
                                <a:srgbClr val="0070C0"/>
                              </a:solidFill>
                              <a:latin typeface="Cambria Math" panose="02040503050406030204" pitchFamily="18" charset="0"/>
                            </a:rPr>
                            <m:t>𝐓𝐢𝐞𝐦𝐩𝐨</m:t>
                          </m:r>
                        </m:sub>
                      </m:sSub>
                      <m:r>
                        <a:rPr lang="es-HN" b="1" i="0" smtClean="0">
                          <a:solidFill>
                            <a:srgbClr val="0070C0"/>
                          </a:solidFill>
                          <a:latin typeface="Cambria Math" panose="02040503050406030204" pitchFamily="18" charset="0"/>
                          <a:ea typeface="Cambria Math" panose="02040503050406030204" pitchFamily="18" charset="0"/>
                        </a:rPr>
                        <m:t>=</m:t>
                      </m:r>
                      <m:f>
                        <m:fPr>
                          <m:ctrlPr>
                            <a:rPr lang="es-HN" b="1" i="1" smtClean="0">
                              <a:solidFill>
                                <a:srgbClr val="0070C0"/>
                              </a:solidFill>
                              <a:latin typeface="Cambria Math" panose="02040503050406030204" pitchFamily="18" charset="0"/>
                              <a:ea typeface="Cambria Math" panose="02040503050406030204" pitchFamily="18" charset="0"/>
                            </a:rPr>
                          </m:ctrlPr>
                        </m:fPr>
                        <m:num>
                          <m:r>
                            <a:rPr lang="es-ES" b="1" i="0" smtClean="0">
                              <a:solidFill>
                                <a:srgbClr val="0070C0"/>
                              </a:solidFill>
                              <a:latin typeface="Cambria Math" panose="02040503050406030204" pitchFamily="18" charset="0"/>
                              <a:ea typeface="Cambria Math" panose="02040503050406030204" pitchFamily="18" charset="0"/>
                            </a:rPr>
                            <m:t>𝐍𝐮𝐦𝐞𝐫𝐨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𝐈𝐧𝐬𝐭𝐫𝐮𝐜𝐜𝐢𝐨𝐧𝐞𝐬</m:t>
                          </m:r>
                          <m:r>
                            <a:rPr lang="es-ES"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𝐂𝐏𝐈</m:t>
                          </m:r>
                        </m:num>
                        <m:den>
                          <m:r>
                            <a:rPr lang="es-ES" b="1" i="0" smtClean="0">
                              <a:solidFill>
                                <a:srgbClr val="0070C0"/>
                              </a:solidFill>
                              <a:latin typeface="Cambria Math" panose="02040503050406030204" pitchFamily="18" charset="0"/>
                              <a:ea typeface="Cambria Math" panose="02040503050406030204" pitchFamily="18" charset="0"/>
                            </a:rPr>
                            <m:t>𝐕𝐞𝐥𝐨𝐜𝐢𝐝𝐚𝐝</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𝐑𝐞𝐥𝐨𝐣</m:t>
                          </m:r>
                        </m:den>
                      </m:f>
                    </m:oMath>
                  </m:oMathPara>
                </a14:m>
                <a:endParaRPr lang="es-HN" b="1" dirty="0">
                  <a:solidFill>
                    <a:srgbClr val="0070C0"/>
                  </a:solidFill>
                </a:endParaRPr>
              </a:p>
            </p:txBody>
          </p:sp>
        </mc:Choice>
        <mc:Fallback xmlns="">
          <p:sp>
            <p:nvSpPr>
              <p:cNvPr id="21" name="CuadroTexto 20">
                <a:extLst>
                  <a:ext uri="{FF2B5EF4-FFF2-40B4-BE49-F238E27FC236}">
                    <a16:creationId xmlns:a16="http://schemas.microsoft.com/office/drawing/2014/main" id="{9456A63C-4ED4-DF90-1F0B-D7007CEC0FFB}"/>
                  </a:ext>
                </a:extLst>
              </p:cNvPr>
              <p:cNvSpPr txBox="1">
                <a:spLocks noRot="1" noChangeAspect="1" noMove="1" noResize="1" noEditPoints="1" noAdjustHandles="1" noChangeArrowheads="1" noChangeShapeType="1" noTextEdit="1"/>
              </p:cNvSpPr>
              <p:nvPr/>
            </p:nvSpPr>
            <p:spPr>
              <a:xfrm>
                <a:off x="2229089" y="3302694"/>
                <a:ext cx="4969566" cy="666593"/>
              </a:xfrm>
              <a:prstGeom prst="rect">
                <a:avLst/>
              </a:prstGeom>
              <a:blipFill>
                <a:blip r:embed="rId4"/>
                <a:stretch>
                  <a:fillRect/>
                </a:stretch>
              </a:blipFill>
            </p:spPr>
            <p:txBody>
              <a:bodyPr/>
              <a:lstStyle/>
              <a:p>
                <a:r>
                  <a:rPr lang="es-HN">
                    <a:noFill/>
                  </a:rPr>
                  <a:t> </a:t>
                </a:r>
              </a:p>
            </p:txBody>
          </p:sp>
        </mc:Fallback>
      </mc:AlternateContent>
      <p:sp>
        <p:nvSpPr>
          <p:cNvPr id="23" name="CuadroTexto 22">
            <a:extLst>
              <a:ext uri="{FF2B5EF4-FFF2-40B4-BE49-F238E27FC236}">
                <a16:creationId xmlns:a16="http://schemas.microsoft.com/office/drawing/2014/main" id="{11845310-3E36-27B8-55CC-D11E02E4A6CD}"/>
              </a:ext>
            </a:extLst>
          </p:cNvPr>
          <p:cNvSpPr txBox="1"/>
          <p:nvPr/>
        </p:nvSpPr>
        <p:spPr>
          <a:xfrm>
            <a:off x="-47755" y="5687481"/>
            <a:ext cx="9085384" cy="738664"/>
          </a:xfrm>
          <a:prstGeom prst="rect">
            <a:avLst/>
          </a:prstGeom>
          <a:noFill/>
        </p:spPr>
        <p:txBody>
          <a:bodyPr wrap="square">
            <a:spAutoFit/>
          </a:bodyPr>
          <a:lstStyle/>
          <a:p>
            <a:pPr algn="ctr"/>
            <a:r>
              <a:rPr lang="es-ES" sz="1400" b="1" dirty="0">
                <a:solidFill>
                  <a:srgbClr val="C00000"/>
                </a:solidFill>
              </a:rPr>
              <a:t>Estas fórmulas son particularmente útiles porque separan los tres factores clave que afectan el rendimiento. Podemos usar estas fórmulas para comparar dos diferentes implementaciones o para evaluar una alternativa de diseño si conocemos su impacto en estas tres parámetros.</a:t>
            </a:r>
            <a:endParaRPr lang="es-HN" sz="1400" b="1" dirty="0">
              <a:solidFill>
                <a:srgbClr val="C00000"/>
              </a:solidFill>
            </a:endParaRPr>
          </a:p>
        </p:txBody>
      </p:sp>
      <p:sp>
        <p:nvSpPr>
          <p:cNvPr id="10" name="4 Rectángulo"/>
          <p:cNvSpPr/>
          <p:nvPr/>
        </p:nvSpPr>
        <p:spPr bwMode="auto">
          <a:xfrm>
            <a:off x="1861859" y="4207247"/>
            <a:ext cx="1683329" cy="701967"/>
          </a:xfrm>
          <a:prstGeom prst="rect">
            <a:avLst/>
          </a:prstGeom>
          <a:solidFill>
            <a:srgbClr val="006699"/>
          </a:solidFill>
          <a:ln w="12700" cap="flat" cmpd="sng" algn="ctr">
            <a:solidFill>
              <a:srgbClr val="006699"/>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es-HN" sz="1600" b="1" dirty="0">
                <a:solidFill>
                  <a:schemeClr val="bg1"/>
                </a:solidFill>
              </a:rPr>
              <a:t>Instruction Count</a:t>
            </a:r>
          </a:p>
        </p:txBody>
      </p:sp>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61A812C4-E76F-C6E0-F2F1-75B67725A827}"/>
                  </a:ext>
                </a:extLst>
              </p:cNvPr>
              <p:cNvSpPr txBox="1"/>
              <p:nvPr/>
            </p:nvSpPr>
            <p:spPr>
              <a:xfrm>
                <a:off x="2272559" y="2431746"/>
                <a:ext cx="5243743"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1" i="0" smtClean="0">
                          <a:solidFill>
                            <a:srgbClr val="0070C0"/>
                          </a:solidFill>
                          <a:latin typeface="Cambria Math" panose="02040503050406030204" pitchFamily="18" charset="0"/>
                        </a:rPr>
                        <m:t>𝐓</m:t>
                      </m:r>
                      <m:r>
                        <a:rPr lang="es-ES" b="1" i="0" smtClean="0">
                          <a:solidFill>
                            <a:srgbClr val="0070C0"/>
                          </a:solidFill>
                          <a:latin typeface="Cambria Math" panose="02040503050406030204" pitchFamily="18" charset="0"/>
                          <a:ea typeface="Cambria Math" panose="02040503050406030204" pitchFamily="18" charset="0"/>
                        </a:rPr>
                        <m:t>=</m:t>
                      </m:r>
                      <m:f>
                        <m:fPr>
                          <m:ctrlPr>
                            <a:rPr lang="es-ES" b="1" i="1" smtClean="0">
                              <a:solidFill>
                                <a:srgbClr val="0070C0"/>
                              </a:solidFill>
                              <a:latin typeface="Cambria Math" panose="02040503050406030204" pitchFamily="18" charset="0"/>
                              <a:ea typeface="Cambria Math" panose="02040503050406030204" pitchFamily="18" charset="0"/>
                            </a:rPr>
                          </m:ctrlPr>
                        </m:fPr>
                        <m:num>
                          <m:r>
                            <a:rPr lang="es-ES" b="1" i="0" smtClean="0">
                              <a:solidFill>
                                <a:srgbClr val="0070C0"/>
                              </a:solidFill>
                              <a:latin typeface="Cambria Math" panose="02040503050406030204" pitchFamily="18" charset="0"/>
                              <a:ea typeface="Cambria Math" panose="02040503050406030204" pitchFamily="18" charset="0"/>
                            </a:rPr>
                            <m:t>𝟏</m:t>
                          </m:r>
                        </m:num>
                        <m:den>
                          <m:r>
                            <a:rPr lang="es-ES" b="1" i="0" smtClean="0">
                              <a:solidFill>
                                <a:srgbClr val="0070C0"/>
                              </a:solidFill>
                              <a:latin typeface="Cambria Math" panose="02040503050406030204" pitchFamily="18" charset="0"/>
                              <a:ea typeface="Cambria Math" panose="02040503050406030204" pitchFamily="18" charset="0"/>
                            </a:rPr>
                            <m:t>𝐟</m:t>
                          </m:r>
                        </m:den>
                      </m:f>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donde</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f</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es</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la</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frecuencia</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o</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velocidad</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de</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reloj</m:t>
                      </m:r>
                    </m:oMath>
                  </m:oMathPara>
                </a14:m>
                <a:endParaRPr lang="es-HN" dirty="0">
                  <a:solidFill>
                    <a:srgbClr val="0070C0"/>
                  </a:solidFill>
                </a:endParaRPr>
              </a:p>
            </p:txBody>
          </p:sp>
        </mc:Choice>
        <mc:Fallback xmlns="">
          <p:sp>
            <p:nvSpPr>
              <p:cNvPr id="24" name="CuadroTexto 23">
                <a:extLst>
                  <a:ext uri="{FF2B5EF4-FFF2-40B4-BE49-F238E27FC236}">
                    <a16:creationId xmlns:a16="http://schemas.microsoft.com/office/drawing/2014/main" id="{61A812C4-E76F-C6E0-F2F1-75B67725A827}"/>
                  </a:ext>
                </a:extLst>
              </p:cNvPr>
              <p:cNvSpPr txBox="1">
                <a:spLocks noRot="1" noChangeAspect="1" noMove="1" noResize="1" noEditPoints="1" noAdjustHandles="1" noChangeArrowheads="1" noChangeShapeType="1" noTextEdit="1"/>
              </p:cNvSpPr>
              <p:nvPr/>
            </p:nvSpPr>
            <p:spPr>
              <a:xfrm>
                <a:off x="2272559" y="2431746"/>
                <a:ext cx="5243743" cy="610936"/>
              </a:xfrm>
              <a:prstGeom prst="rect">
                <a:avLst/>
              </a:prstGeom>
              <a:blipFill>
                <a:blip r:embed="rId5"/>
                <a:stretch>
                  <a:fillRect/>
                </a:stretch>
              </a:blipFill>
            </p:spPr>
            <p:txBody>
              <a:bodyPr/>
              <a:lstStyle/>
              <a:p>
                <a:r>
                  <a:rPr lang="es-HN">
                    <a:noFill/>
                  </a:rPr>
                  <a:t> </a:t>
                </a:r>
              </a:p>
            </p:txBody>
          </p:sp>
        </mc:Fallback>
      </mc:AlternateContent>
      <p:sp>
        <p:nvSpPr>
          <p:cNvPr id="13" name="Marcador de fecha 1">
            <a:extLst>
              <a:ext uri="{FF2B5EF4-FFF2-40B4-BE49-F238E27FC236}">
                <a16:creationId xmlns:a16="http://schemas.microsoft.com/office/drawing/2014/main" id="{3A7573A1-D8E2-48FF-9EE8-296D63A335C6}"/>
              </a:ext>
            </a:extLst>
          </p:cNvPr>
          <p:cNvSpPr>
            <a:spLocks noGrp="1"/>
          </p:cNvSpPr>
          <p:nvPr>
            <p:ph type="dt" sz="half" idx="10"/>
          </p:nvPr>
        </p:nvSpPr>
        <p:spPr>
          <a:xfrm>
            <a:off x="628650" y="6356351"/>
            <a:ext cx="2057400" cy="365125"/>
          </a:xfrm>
        </p:spPr>
        <p:txBody>
          <a:bodyPr/>
          <a:lstStyle/>
          <a:p>
            <a:r>
              <a:rPr lang="es-HN" dirty="0"/>
              <a:t>Ing. Miguel Eduardo Aguilar</a:t>
            </a:r>
          </a:p>
        </p:txBody>
      </p:sp>
      <p:sp>
        <p:nvSpPr>
          <p:cNvPr id="14" name="Marcador de pie de página 2">
            <a:extLst>
              <a:ext uri="{FF2B5EF4-FFF2-40B4-BE49-F238E27FC236}">
                <a16:creationId xmlns:a16="http://schemas.microsoft.com/office/drawing/2014/main" id="{D678098E-048A-4AC2-B69D-C8F0068881E9}"/>
              </a:ext>
            </a:extLst>
          </p:cNvPr>
          <p:cNvSpPr>
            <a:spLocks noGrp="1"/>
          </p:cNvSpPr>
          <p:nvPr>
            <p:ph type="ftr" sz="quarter" idx="11"/>
          </p:nvPr>
        </p:nvSpPr>
        <p:spPr>
          <a:xfrm>
            <a:off x="3028950" y="6356351"/>
            <a:ext cx="3086100" cy="365125"/>
          </a:xfrm>
        </p:spPr>
        <p:txBody>
          <a:bodyPr/>
          <a:lstStyle/>
          <a:p>
            <a:r>
              <a:rPr lang="es-HN"/>
              <a:t>Arquitectura de Computadoras</a:t>
            </a:r>
          </a:p>
        </p:txBody>
      </p:sp>
      <p:sp>
        <p:nvSpPr>
          <p:cNvPr id="15" name="Marcador de número de diapositiva 3">
            <a:extLst>
              <a:ext uri="{FF2B5EF4-FFF2-40B4-BE49-F238E27FC236}">
                <a16:creationId xmlns:a16="http://schemas.microsoft.com/office/drawing/2014/main" id="{4B9A08C6-6997-40C4-A3AC-EA9DDB00B6FD}"/>
              </a:ext>
            </a:extLst>
          </p:cNvPr>
          <p:cNvSpPr>
            <a:spLocks noGrp="1"/>
          </p:cNvSpPr>
          <p:nvPr>
            <p:ph type="sldNum" sz="quarter" idx="12"/>
          </p:nvPr>
        </p:nvSpPr>
        <p:spPr>
          <a:xfrm>
            <a:off x="6457950" y="6356351"/>
            <a:ext cx="2057400" cy="365125"/>
          </a:xfrm>
        </p:spPr>
        <p:txBody>
          <a:bodyPr/>
          <a:lstStyle/>
          <a:p>
            <a:fld id="{DA47F0B0-8093-4D41-A233-0365D54A4F31}" type="slidenum">
              <a:rPr lang="es-HN" smtClean="0"/>
              <a:t>23</a:t>
            </a:fld>
            <a:endParaRPr lang="es-HN"/>
          </a:p>
        </p:txBody>
      </p:sp>
    </p:spTree>
    <p:extLst>
      <p:ext uri="{BB962C8B-B14F-4D97-AF65-F5344CB8AC3E}">
        <p14:creationId xmlns:p14="http://schemas.microsoft.com/office/powerpoint/2010/main" val="1775571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dirty="0"/>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24</a:t>
            </a:fld>
            <a:endParaRPr lang="es-HN"/>
          </a:p>
        </p:txBody>
      </p:sp>
      <p:sp>
        <p:nvSpPr>
          <p:cNvPr id="5" name="Rectángulo 4"/>
          <p:cNvSpPr/>
          <p:nvPr/>
        </p:nvSpPr>
        <p:spPr>
          <a:xfrm>
            <a:off x="395496" y="227062"/>
            <a:ext cx="8250071" cy="2193230"/>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HN" sz="2000" b="1" dirty="0">
                <a:solidFill>
                  <a:srgbClr val="0070C0"/>
                </a:solidFill>
              </a:rPr>
              <a:t>Ejemplo</a:t>
            </a:r>
          </a:p>
          <a:p>
            <a:pPr algn="just"/>
            <a:r>
              <a:rPr lang="es-HN" sz="2000" dirty="0">
                <a:solidFill>
                  <a:srgbClr val="0070C0"/>
                </a:solidFill>
              </a:rPr>
              <a:t>Supongamos que se tienen dos realizaciones de la misma arquitectura de repertorio de instrucciones. La máquina A tiene un tiempo de ciclo de reloj de 250 ps y un CPI de 2.0 para un programa concreto, mientras que la máquina B tiene un tiempo de ciclo de 500 ps y un CPI de 1.2 para el mismo programa. ¿Qué máquina es más rápida para este programa? ¿Cuánto más rápida es?</a:t>
            </a:r>
          </a:p>
          <a:p>
            <a:pPr algn="ctr"/>
            <a:endParaRPr lang="es-HN" sz="2000" dirty="0">
              <a:solidFill>
                <a:srgbClr val="0070C0"/>
              </a:solidFill>
            </a:endParaRPr>
          </a:p>
          <a:p>
            <a:pPr algn="ctr"/>
            <a:endParaRPr lang="es-HN" sz="2000" dirty="0">
              <a:solidFill>
                <a:srgbClr val="0070C0"/>
              </a:solidFill>
            </a:endParaRPr>
          </a:p>
        </p:txBody>
      </p:sp>
      <p:sp>
        <p:nvSpPr>
          <p:cNvPr id="6" name="Rectángulo 5"/>
          <p:cNvSpPr/>
          <p:nvPr/>
        </p:nvSpPr>
        <p:spPr>
          <a:xfrm>
            <a:off x="429052" y="2944536"/>
            <a:ext cx="8245437" cy="294453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HN" dirty="0">
              <a:solidFill>
                <a:schemeClr val="bg1">
                  <a:lumMod val="95000"/>
                </a:schemeClr>
              </a:solidFill>
            </a:endParaRPr>
          </a:p>
          <a:p>
            <a:r>
              <a:rPr lang="es-HN" dirty="0">
                <a:solidFill>
                  <a:schemeClr val="bg1">
                    <a:lumMod val="95000"/>
                  </a:schemeClr>
                </a:solidFill>
              </a:rPr>
              <a:t>Sabemos que cada máquina ejecuta el mismo número de instrucciones para el programa, y a este número le llamaremos I. Primero, calcularemos el número de ciclos para cada máquina.</a:t>
            </a:r>
          </a:p>
          <a:p>
            <a:endParaRPr lang="es-HN" dirty="0">
              <a:solidFill>
                <a:schemeClr val="bg1">
                  <a:lumMod val="95000"/>
                </a:schemeClr>
              </a:solidFill>
            </a:endParaRPr>
          </a:p>
          <a:p>
            <a:endParaRPr lang="es-HN" dirty="0">
              <a:solidFill>
                <a:schemeClr val="bg1">
                  <a:lumMod val="95000"/>
                </a:schemeClr>
              </a:solidFill>
            </a:endParaRPr>
          </a:p>
          <a:p>
            <a:endParaRPr lang="es-HN" dirty="0">
              <a:solidFill>
                <a:schemeClr val="bg1">
                  <a:lumMod val="95000"/>
                </a:schemeClr>
              </a:solidFill>
            </a:endParaRPr>
          </a:p>
        </p:txBody>
      </p:sp>
      <mc:AlternateContent xmlns:mc="http://schemas.openxmlformats.org/markup-compatibility/2006" xmlns:a14="http://schemas.microsoft.com/office/drawing/2010/main">
        <mc:Choice Requires="a14">
          <p:sp>
            <p:nvSpPr>
              <p:cNvPr id="8" name="CuadroTexto 7"/>
              <p:cNvSpPr txBox="1"/>
              <p:nvPr/>
            </p:nvSpPr>
            <p:spPr>
              <a:xfrm>
                <a:off x="565343" y="4680504"/>
                <a:ext cx="2938433" cy="338554"/>
              </a:xfrm>
              <a:prstGeom prst="rect">
                <a:avLst/>
              </a:prstGeom>
              <a:noFill/>
            </p:spPr>
            <p:txBody>
              <a:bodyPr wrap="none" rtlCol="0">
                <a:spAutoFit/>
              </a:bodyPr>
              <a:lstStyle/>
              <a:p>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Ciclos</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A</m:t>
                        </m:r>
                      </m:sub>
                    </m:sSub>
                    <m:r>
                      <a:rPr lang="es-HN" sz="1600">
                        <a:solidFill>
                          <a:schemeClr val="bg1"/>
                        </a:solidFill>
                        <a:latin typeface="Cambria Math" panose="02040503050406030204" pitchFamily="18" charset="0"/>
                      </a:rPr>
                      <m:t>=</m:t>
                    </m:r>
                  </m:oMath>
                </a14:m>
                <a:r>
                  <a:rPr lang="es-HN" sz="1600" dirty="0">
                    <a:solidFill>
                      <a:schemeClr val="bg1"/>
                    </a:solidFill>
                  </a:rPr>
                  <a:t> I x 2.0</a:t>
                </a:r>
              </a:p>
            </p:txBody>
          </p:sp>
        </mc:Choice>
        <mc:Fallback xmlns="">
          <p:sp>
            <p:nvSpPr>
              <p:cNvPr id="8" name="CuadroTexto 7"/>
              <p:cNvSpPr txBox="1">
                <a:spLocks noRot="1" noChangeAspect="1" noMove="1" noResize="1" noEditPoints="1" noAdjustHandles="1" noChangeArrowheads="1" noChangeShapeType="1" noTextEdit="1"/>
              </p:cNvSpPr>
              <p:nvPr/>
            </p:nvSpPr>
            <p:spPr>
              <a:xfrm>
                <a:off x="565343" y="4680504"/>
                <a:ext cx="2938433" cy="338554"/>
              </a:xfrm>
              <a:prstGeom prst="rect">
                <a:avLst/>
              </a:prstGeom>
              <a:blipFill>
                <a:blip r:embed="rId2"/>
                <a:stretch>
                  <a:fillRect t="-5455" b="-23636"/>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565342" y="5005752"/>
                <a:ext cx="2936830" cy="338554"/>
              </a:xfrm>
              <a:prstGeom prst="rect">
                <a:avLst/>
              </a:prstGeom>
              <a:noFill/>
            </p:spPr>
            <p:txBody>
              <a:bodyPr wrap="none" rtlCol="0">
                <a:spAutoFit/>
              </a:bodyPr>
              <a:lstStyle/>
              <a:p>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Ciclos</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B</m:t>
                        </m:r>
                      </m:sub>
                    </m:sSub>
                    <m:r>
                      <a:rPr lang="es-HN" sz="1600">
                        <a:solidFill>
                          <a:schemeClr val="bg1"/>
                        </a:solidFill>
                        <a:latin typeface="Cambria Math" panose="02040503050406030204" pitchFamily="18" charset="0"/>
                      </a:rPr>
                      <m:t>=</m:t>
                    </m:r>
                  </m:oMath>
                </a14:m>
                <a:r>
                  <a:rPr lang="es-HN" sz="1600" dirty="0">
                    <a:solidFill>
                      <a:schemeClr val="bg1"/>
                    </a:solidFill>
                  </a:rPr>
                  <a:t> I x 1.2</a:t>
                </a:r>
              </a:p>
            </p:txBody>
          </p:sp>
        </mc:Choice>
        <mc:Fallback xmlns="">
          <p:sp>
            <p:nvSpPr>
              <p:cNvPr id="9" name="CuadroTexto 8"/>
              <p:cNvSpPr txBox="1">
                <a:spLocks noRot="1" noChangeAspect="1" noMove="1" noResize="1" noEditPoints="1" noAdjustHandles="1" noChangeArrowheads="1" noChangeShapeType="1" noTextEdit="1"/>
              </p:cNvSpPr>
              <p:nvPr/>
            </p:nvSpPr>
            <p:spPr>
              <a:xfrm>
                <a:off x="565342" y="5005752"/>
                <a:ext cx="2936830" cy="338554"/>
              </a:xfrm>
              <a:prstGeom prst="rect">
                <a:avLst/>
              </a:prstGeom>
              <a:blipFill>
                <a:blip r:embed="rId3"/>
                <a:stretch>
                  <a:fillRect t="-5357" b="-21429"/>
                </a:stretch>
              </a:blipFill>
            </p:spPr>
            <p:txBody>
              <a:bodyPr/>
              <a:lstStyle/>
              <a:p>
                <a:r>
                  <a:rPr lang="es-HN">
                    <a:noFill/>
                  </a:rPr>
                  <a:t> </a:t>
                </a:r>
              </a:p>
            </p:txBody>
          </p:sp>
        </mc:Fallback>
      </mc:AlternateContent>
      <p:sp>
        <p:nvSpPr>
          <p:cNvPr id="10" name="CuadroTexto 9"/>
          <p:cNvSpPr txBox="1"/>
          <p:nvPr/>
        </p:nvSpPr>
        <p:spPr>
          <a:xfrm>
            <a:off x="565343" y="4304269"/>
            <a:ext cx="5109347" cy="338554"/>
          </a:xfrm>
          <a:prstGeom prst="rect">
            <a:avLst/>
          </a:prstGeom>
          <a:noFill/>
        </p:spPr>
        <p:txBody>
          <a:bodyPr wrap="none" rtlCol="0">
            <a:spAutoFit/>
          </a:bodyPr>
          <a:lstStyle/>
          <a:p>
            <a:r>
              <a:rPr lang="es-HN" sz="1600" dirty="0">
                <a:solidFill>
                  <a:schemeClr val="bg1"/>
                </a:solidFill>
              </a:rPr>
              <a:t>Ciclos de reloj de CPU = Instrucciones de un Programa x CPI</a:t>
            </a:r>
          </a:p>
        </p:txBody>
      </p:sp>
    </p:spTree>
    <p:extLst>
      <p:ext uri="{BB962C8B-B14F-4D97-AF65-F5344CB8AC3E}">
        <p14:creationId xmlns:p14="http://schemas.microsoft.com/office/powerpoint/2010/main" val="863327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dirty="0"/>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25</a:t>
            </a:fld>
            <a:endParaRPr lang="es-HN"/>
          </a:p>
        </p:txBody>
      </p:sp>
      <p:sp>
        <p:nvSpPr>
          <p:cNvPr id="5" name="Rectángulo 4"/>
          <p:cNvSpPr/>
          <p:nvPr/>
        </p:nvSpPr>
        <p:spPr>
          <a:xfrm>
            <a:off x="465803" y="335560"/>
            <a:ext cx="8245437" cy="602079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HN" sz="1350" dirty="0">
              <a:solidFill>
                <a:schemeClr val="bg1">
                  <a:lumMod val="95000"/>
                </a:schemeClr>
              </a:solidFill>
            </a:endParaRPr>
          </a:p>
          <a:p>
            <a:r>
              <a:rPr lang="es-HN" sz="2000" dirty="0">
                <a:solidFill>
                  <a:schemeClr val="bg1">
                    <a:lumMod val="95000"/>
                  </a:schemeClr>
                </a:solidFill>
              </a:rPr>
              <a:t>Ahora calcularemos el tiempo de CPU para cada máquina:</a:t>
            </a:r>
          </a:p>
          <a:p>
            <a:endParaRPr lang="es-HN" sz="1350" dirty="0">
              <a:solidFill>
                <a:schemeClr val="bg1">
                  <a:lumMod val="95000"/>
                </a:schemeClr>
              </a:solidFill>
            </a:endParaRPr>
          </a:p>
          <a:p>
            <a:endParaRPr lang="es-HN" sz="1350" dirty="0">
              <a:solidFill>
                <a:schemeClr val="bg1">
                  <a:lumMod val="95000"/>
                </a:schemeClr>
              </a:solidFill>
            </a:endParaRPr>
          </a:p>
          <a:p>
            <a:endParaRPr lang="es-HN" sz="1350" dirty="0">
              <a:solidFill>
                <a:schemeClr val="bg1">
                  <a:lumMod val="95000"/>
                </a:schemeClr>
              </a:solidFill>
            </a:endParaRPr>
          </a:p>
          <a:p>
            <a:endParaRPr lang="es-HN" sz="1350" dirty="0">
              <a:solidFill>
                <a:schemeClr val="bg1">
                  <a:lumMod val="95000"/>
                </a:schemeClr>
              </a:solidFill>
            </a:endParaRPr>
          </a:p>
          <a:p>
            <a:endParaRPr lang="es-HN" sz="1350" dirty="0">
              <a:solidFill>
                <a:schemeClr val="bg1">
                  <a:lumMod val="95000"/>
                </a:schemeClr>
              </a:solidFill>
            </a:endParaRPr>
          </a:p>
          <a:p>
            <a:endParaRPr lang="es-HN" sz="1350" dirty="0">
              <a:solidFill>
                <a:schemeClr val="bg1">
                  <a:lumMod val="95000"/>
                </a:schemeClr>
              </a:solidFill>
            </a:endParaRPr>
          </a:p>
          <a:p>
            <a:endParaRPr lang="es-HN" sz="1350" dirty="0">
              <a:solidFill>
                <a:schemeClr val="bg1">
                  <a:lumMod val="95000"/>
                </a:schemeClr>
              </a:solidFill>
            </a:endParaRPr>
          </a:p>
          <a:p>
            <a:endParaRPr lang="es-HN" sz="1350" dirty="0">
              <a:solidFill>
                <a:schemeClr val="bg1">
                  <a:lumMod val="95000"/>
                </a:schemeClr>
              </a:solidFill>
            </a:endParaRPr>
          </a:p>
          <a:p>
            <a:endParaRPr lang="es-HN" sz="1350" dirty="0">
              <a:solidFill>
                <a:schemeClr val="bg1">
                  <a:lumMod val="95000"/>
                </a:schemeClr>
              </a:solidFill>
            </a:endParaRPr>
          </a:p>
          <a:p>
            <a:r>
              <a:rPr lang="es-HN" sz="1600" dirty="0">
                <a:solidFill>
                  <a:schemeClr val="bg1">
                    <a:lumMod val="95000"/>
                  </a:schemeClr>
                </a:solidFill>
              </a:rPr>
              <a:t>De la misma forma, para B:</a:t>
            </a:r>
          </a:p>
        </p:txBody>
      </p:sp>
      <p:sp>
        <p:nvSpPr>
          <p:cNvPr id="8" name="CuadroTexto 7"/>
          <p:cNvSpPr txBox="1"/>
          <p:nvPr/>
        </p:nvSpPr>
        <p:spPr>
          <a:xfrm>
            <a:off x="560558" y="1442856"/>
            <a:ext cx="8055923" cy="307777"/>
          </a:xfrm>
          <a:prstGeom prst="rect">
            <a:avLst/>
          </a:prstGeom>
          <a:noFill/>
        </p:spPr>
        <p:txBody>
          <a:bodyPr wrap="none" rtlCol="0">
            <a:spAutoFit/>
          </a:bodyPr>
          <a:lstStyle/>
          <a:p>
            <a:r>
              <a:rPr lang="es-HN" sz="1400" dirty="0">
                <a:solidFill>
                  <a:schemeClr val="bg1"/>
                </a:solidFill>
              </a:rPr>
              <a:t>Tiempo de CPU para un programa = (Ciclos de reloj de la CPU para el programa) x (Tiempo del ciclo del reloj)</a:t>
            </a:r>
          </a:p>
        </p:txBody>
      </p:sp>
      <mc:AlternateContent xmlns:mc="http://schemas.openxmlformats.org/markup-compatibility/2006" xmlns:a14="http://schemas.microsoft.com/office/drawing/2010/main">
        <mc:Choice Requires="a14">
          <p:sp>
            <p:nvSpPr>
              <p:cNvPr id="9" name="CuadroTexto 8"/>
              <p:cNvSpPr txBox="1"/>
              <p:nvPr/>
            </p:nvSpPr>
            <p:spPr>
              <a:xfrm>
                <a:off x="1704810" y="1854978"/>
                <a:ext cx="5325625" cy="338554"/>
              </a:xfrm>
              <a:prstGeom prst="rect">
                <a:avLst/>
              </a:prstGeom>
              <a:noFill/>
            </p:spPr>
            <p:txBody>
              <a:bodyPr wrap="none" rtlCol="0">
                <a:spAutoFit/>
              </a:bodyPr>
              <a:lstStyle/>
              <a:p>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A</m:t>
                        </m:r>
                      </m:sub>
                    </m:sSub>
                    <m:r>
                      <a:rPr lang="es-HN" sz="1600">
                        <a:solidFill>
                          <a:schemeClr val="bg1"/>
                        </a:solidFill>
                        <a:latin typeface="Cambria Math" panose="02040503050406030204" pitchFamily="18" charset="0"/>
                      </a:rPr>
                      <m:t>=</m:t>
                    </m:r>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Ciclos</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A</m:t>
                        </m:r>
                      </m:sub>
                    </m:sSub>
                  </m:oMath>
                </a14:m>
                <a:r>
                  <a:rPr lang="es-HN" sz="1600" dirty="0">
                    <a:solidFill>
                      <a:schemeClr val="bg1"/>
                    </a:solidFill>
                  </a:rPr>
                  <a:t> x </a:t>
                </a:r>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ciclo</m:t>
                        </m:r>
                      </m:e>
                      <m:sub>
                        <m:r>
                          <m:rPr>
                            <m:sty m:val="p"/>
                          </m:rPr>
                          <a:rPr lang="es-HN" sz="1600">
                            <a:solidFill>
                              <a:schemeClr val="bg1"/>
                            </a:solidFill>
                            <a:latin typeface="Cambria Math" panose="02040503050406030204" pitchFamily="18" charset="0"/>
                          </a:rPr>
                          <m:t>A</m:t>
                        </m:r>
                      </m:sub>
                    </m:sSub>
                  </m:oMath>
                </a14:m>
                <a:endParaRPr lang="es-HN" sz="1600" dirty="0">
                  <a:solidFill>
                    <a:schemeClr val="bg1"/>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1704810" y="1854978"/>
                <a:ext cx="5325625" cy="338554"/>
              </a:xfrm>
              <a:prstGeom prst="rect">
                <a:avLst/>
              </a:prstGeom>
              <a:blipFill>
                <a:blip r:embed="rId2"/>
                <a:stretch>
                  <a:fillRect t="-5357" b="-2142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1693374" y="2246738"/>
                <a:ext cx="4042453" cy="338554"/>
              </a:xfrm>
              <a:prstGeom prst="rect">
                <a:avLst/>
              </a:prstGeom>
              <a:noFill/>
            </p:spPr>
            <p:txBody>
              <a:bodyPr wrap="none" rtlCol="0">
                <a:spAutoFit/>
              </a:bodyPr>
              <a:lstStyle/>
              <a:p>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A</m:t>
                        </m:r>
                      </m:sub>
                    </m:sSub>
                    <m:r>
                      <a:rPr lang="es-HN" sz="1600">
                        <a:solidFill>
                          <a:schemeClr val="bg1"/>
                        </a:solidFill>
                        <a:latin typeface="Cambria Math" panose="02040503050406030204" pitchFamily="18" charset="0"/>
                      </a:rPr>
                      <m:t>=</m:t>
                    </m:r>
                  </m:oMath>
                </a14:m>
                <a:r>
                  <a:rPr lang="es-HN" sz="1600" dirty="0">
                    <a:solidFill>
                      <a:schemeClr val="bg1"/>
                    </a:solidFill>
                  </a:rPr>
                  <a:t> I x 2.0 x 250ps = </a:t>
                </a:r>
                <a:r>
                  <a:rPr lang="es-HN" sz="1600" dirty="0">
                    <a:solidFill>
                      <a:srgbClr val="FFFF00"/>
                    </a:solidFill>
                  </a:rPr>
                  <a:t>500 x I ps</a:t>
                </a:r>
              </a:p>
            </p:txBody>
          </p:sp>
        </mc:Choice>
        <mc:Fallback xmlns="">
          <p:sp>
            <p:nvSpPr>
              <p:cNvPr id="11" name="CuadroTexto 10"/>
              <p:cNvSpPr txBox="1">
                <a:spLocks noRot="1" noChangeAspect="1" noMove="1" noResize="1" noEditPoints="1" noAdjustHandles="1" noChangeArrowheads="1" noChangeShapeType="1" noTextEdit="1"/>
              </p:cNvSpPr>
              <p:nvPr/>
            </p:nvSpPr>
            <p:spPr>
              <a:xfrm>
                <a:off x="1693374" y="2246738"/>
                <a:ext cx="4042453" cy="338554"/>
              </a:xfrm>
              <a:prstGeom prst="rect">
                <a:avLst/>
              </a:prstGeom>
              <a:blipFill>
                <a:blip r:embed="rId3"/>
                <a:stretch>
                  <a:fillRect t="-5455" b="-23636"/>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1693374" y="3090446"/>
                <a:ext cx="5320816" cy="338554"/>
              </a:xfrm>
              <a:prstGeom prst="rect">
                <a:avLst/>
              </a:prstGeom>
              <a:noFill/>
            </p:spPr>
            <p:txBody>
              <a:bodyPr wrap="none" rtlCol="0">
                <a:spAutoFit/>
              </a:bodyPr>
              <a:lstStyle/>
              <a:p>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B</m:t>
                        </m:r>
                      </m:sub>
                    </m:sSub>
                    <m:r>
                      <a:rPr lang="es-HN" sz="1600">
                        <a:solidFill>
                          <a:schemeClr val="bg1"/>
                        </a:solidFill>
                        <a:latin typeface="Cambria Math" panose="02040503050406030204" pitchFamily="18" charset="0"/>
                      </a:rPr>
                      <m:t>=</m:t>
                    </m:r>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Ciclos</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reloj</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B</m:t>
                        </m:r>
                      </m:sub>
                    </m:sSub>
                  </m:oMath>
                </a14:m>
                <a:r>
                  <a:rPr lang="es-HN" sz="1600" dirty="0">
                    <a:solidFill>
                      <a:schemeClr val="bg1"/>
                    </a:solidFill>
                  </a:rPr>
                  <a:t> x </a:t>
                </a:r>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ciclo</m:t>
                        </m:r>
                      </m:e>
                      <m:sub>
                        <m:r>
                          <m:rPr>
                            <m:sty m:val="p"/>
                          </m:rPr>
                          <a:rPr lang="es-HN" sz="1600">
                            <a:solidFill>
                              <a:schemeClr val="bg1"/>
                            </a:solidFill>
                            <a:latin typeface="Cambria Math" panose="02040503050406030204" pitchFamily="18" charset="0"/>
                          </a:rPr>
                          <m:t>B</m:t>
                        </m:r>
                      </m:sub>
                    </m:sSub>
                  </m:oMath>
                </a14:m>
                <a:endParaRPr lang="es-HN" sz="1600" dirty="0">
                  <a:solidFill>
                    <a:schemeClr val="bg1"/>
                  </a:solidFill>
                </a:endParaRPr>
              </a:p>
            </p:txBody>
          </p:sp>
        </mc:Choice>
        <mc:Fallback xmlns="">
          <p:sp>
            <p:nvSpPr>
              <p:cNvPr id="12" name="CuadroTexto 11"/>
              <p:cNvSpPr txBox="1">
                <a:spLocks noRot="1" noChangeAspect="1" noMove="1" noResize="1" noEditPoints="1" noAdjustHandles="1" noChangeArrowheads="1" noChangeShapeType="1" noTextEdit="1"/>
              </p:cNvSpPr>
              <p:nvPr/>
            </p:nvSpPr>
            <p:spPr>
              <a:xfrm>
                <a:off x="1693374" y="3090446"/>
                <a:ext cx="5320816" cy="338554"/>
              </a:xfrm>
              <a:prstGeom prst="rect">
                <a:avLst/>
              </a:prstGeom>
              <a:blipFill>
                <a:blip r:embed="rId4"/>
                <a:stretch>
                  <a:fillRect t="-5357" b="-2142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1693374" y="3483353"/>
                <a:ext cx="4040850" cy="338554"/>
              </a:xfrm>
              <a:prstGeom prst="rect">
                <a:avLst/>
              </a:prstGeom>
              <a:noFill/>
            </p:spPr>
            <p:txBody>
              <a:bodyPr wrap="none" rtlCol="0">
                <a:spAutoFit/>
              </a:bodyPr>
              <a:lstStyle/>
              <a:p>
                <a14:m>
                  <m:oMath xmlns:m="http://schemas.openxmlformats.org/officeDocument/2006/math">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de</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B</m:t>
                        </m:r>
                      </m:sub>
                    </m:sSub>
                    <m:r>
                      <a:rPr lang="es-HN" sz="1600">
                        <a:solidFill>
                          <a:schemeClr val="bg1"/>
                        </a:solidFill>
                        <a:latin typeface="Cambria Math" panose="02040503050406030204" pitchFamily="18" charset="0"/>
                      </a:rPr>
                      <m:t>=</m:t>
                    </m:r>
                  </m:oMath>
                </a14:m>
                <a:r>
                  <a:rPr lang="es-HN" sz="1600" dirty="0">
                    <a:solidFill>
                      <a:schemeClr val="bg1"/>
                    </a:solidFill>
                  </a:rPr>
                  <a:t> I x 1.2 x 500ps </a:t>
                </a:r>
                <a:r>
                  <a:rPr lang="es-HN" sz="1600" dirty="0">
                    <a:solidFill>
                      <a:srgbClr val="FFFF00"/>
                    </a:solidFill>
                  </a:rPr>
                  <a:t>= 600 x I ps</a:t>
                </a:r>
              </a:p>
            </p:txBody>
          </p:sp>
        </mc:Choice>
        <mc:Fallback xmlns="">
          <p:sp>
            <p:nvSpPr>
              <p:cNvPr id="13" name="CuadroTexto 12"/>
              <p:cNvSpPr txBox="1">
                <a:spLocks noRot="1" noChangeAspect="1" noMove="1" noResize="1" noEditPoints="1" noAdjustHandles="1" noChangeArrowheads="1" noChangeShapeType="1" noTextEdit="1"/>
              </p:cNvSpPr>
              <p:nvPr/>
            </p:nvSpPr>
            <p:spPr>
              <a:xfrm>
                <a:off x="1693374" y="3483353"/>
                <a:ext cx="4040850" cy="338554"/>
              </a:xfrm>
              <a:prstGeom prst="rect">
                <a:avLst/>
              </a:prstGeom>
              <a:blipFill>
                <a:blip r:embed="rId5"/>
                <a:stretch>
                  <a:fillRect t="-5357" b="-2142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6" name="CuadroTexto 15"/>
              <p:cNvSpPr txBox="1"/>
              <p:nvPr/>
            </p:nvSpPr>
            <p:spPr>
              <a:xfrm>
                <a:off x="1608172" y="3934154"/>
                <a:ext cx="5491220" cy="602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HN" sz="1600" i="1" smtClean="0">
                              <a:solidFill>
                                <a:schemeClr val="bg1"/>
                              </a:solidFill>
                              <a:latin typeface="Cambria Math" panose="02040503050406030204" pitchFamily="18" charset="0"/>
                            </a:rPr>
                          </m:ctrlPr>
                        </m:fPr>
                        <m:num>
                          <m:sSub>
                            <m:sSubPr>
                              <m:ctrlPr>
                                <a:rPr lang="es-HN" sz="1600" i="1">
                                  <a:solidFill>
                                    <a:schemeClr val="bg1"/>
                                  </a:solidFill>
                                  <a:latin typeface="Cambria Math" panose="02040503050406030204" pitchFamily="18" charset="0"/>
                                </a:rPr>
                              </m:ctrlPr>
                            </m:sSubPr>
                            <m:e>
                              <m:r>
                                <m:rPr>
                                  <m:sty m:val="p"/>
                                </m:rPr>
                                <a:rPr lang="es-ES" sz="1600" b="0" i="0" smtClean="0">
                                  <a:solidFill>
                                    <a:schemeClr val="bg1"/>
                                  </a:solidFill>
                                  <a:latin typeface="Cambria Math" panose="02040503050406030204" pitchFamily="18" charset="0"/>
                                </a:rPr>
                                <m:t>Rendimiento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A</m:t>
                              </m:r>
                            </m:sub>
                          </m:sSub>
                        </m:num>
                        <m:den>
                          <m:sSub>
                            <m:sSubPr>
                              <m:ctrlPr>
                                <a:rPr lang="es-HN" sz="1600" i="1">
                                  <a:solidFill>
                                    <a:schemeClr val="bg1"/>
                                  </a:solidFill>
                                  <a:latin typeface="Cambria Math" panose="02040503050406030204" pitchFamily="18" charset="0"/>
                                </a:rPr>
                              </m:ctrlPr>
                            </m:sSubPr>
                            <m:e>
                              <m:r>
                                <m:rPr>
                                  <m:sty m:val="p"/>
                                </m:rPr>
                                <a:rPr lang="es-ES" sz="1600" b="0" i="0" smtClean="0">
                                  <a:solidFill>
                                    <a:schemeClr val="bg1"/>
                                  </a:solidFill>
                                  <a:latin typeface="Cambria Math" panose="02040503050406030204" pitchFamily="18" charset="0"/>
                                </a:rPr>
                                <m:t>Rendimiento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CPU</m:t>
                              </m:r>
                            </m:e>
                            <m:sub>
                              <m:r>
                                <m:rPr>
                                  <m:sty m:val="p"/>
                                </m:rPr>
                                <a:rPr lang="es-HN" sz="1600">
                                  <a:solidFill>
                                    <a:schemeClr val="bg1"/>
                                  </a:solidFill>
                                  <a:latin typeface="Cambria Math" panose="02040503050406030204" pitchFamily="18" charset="0"/>
                                </a:rPr>
                                <m:t>B</m:t>
                              </m:r>
                            </m:sub>
                          </m:sSub>
                        </m:den>
                      </m:f>
                      <m:r>
                        <a:rPr lang="es-HN" sz="1600">
                          <a:solidFill>
                            <a:schemeClr val="bg1"/>
                          </a:solidFill>
                          <a:latin typeface="Cambria Math" panose="02040503050406030204" pitchFamily="18" charset="0"/>
                        </a:rPr>
                        <m:t>=</m:t>
                      </m:r>
                      <m:f>
                        <m:fPr>
                          <m:ctrlPr>
                            <a:rPr lang="es-HN" sz="1600" i="1">
                              <a:solidFill>
                                <a:schemeClr val="bg1"/>
                              </a:solidFill>
                              <a:latin typeface="Cambria Math" panose="02040503050406030204" pitchFamily="18" charset="0"/>
                            </a:rPr>
                          </m:ctrlPr>
                        </m:fPr>
                        <m:num>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ejecucion</m:t>
                              </m:r>
                            </m:e>
                            <m:sub>
                              <m:r>
                                <m:rPr>
                                  <m:sty m:val="p"/>
                                </m:rPr>
                                <a:rPr lang="es-HN" sz="1600">
                                  <a:solidFill>
                                    <a:schemeClr val="bg1"/>
                                  </a:solidFill>
                                  <a:latin typeface="Cambria Math" panose="02040503050406030204" pitchFamily="18" charset="0"/>
                                </a:rPr>
                                <m:t>B</m:t>
                              </m:r>
                            </m:sub>
                          </m:sSub>
                        </m:num>
                        <m:den>
                          <m:sSub>
                            <m:sSubPr>
                              <m:ctrlPr>
                                <a:rPr lang="es-HN" sz="1600" i="1">
                                  <a:solidFill>
                                    <a:schemeClr val="bg1"/>
                                  </a:solidFill>
                                  <a:latin typeface="Cambria Math" panose="02040503050406030204" pitchFamily="18" charset="0"/>
                                </a:rPr>
                              </m:ctrlPr>
                            </m:sSubPr>
                            <m:e>
                              <m:r>
                                <m:rPr>
                                  <m:sty m:val="p"/>
                                </m:rPr>
                                <a:rPr lang="es-HN" sz="1600">
                                  <a:solidFill>
                                    <a:schemeClr val="bg1"/>
                                  </a:solidFill>
                                  <a:latin typeface="Cambria Math" panose="02040503050406030204" pitchFamily="18" charset="0"/>
                                </a:rPr>
                                <m:t>Tiempo</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ejecucion</m:t>
                              </m:r>
                            </m:e>
                            <m:sub>
                              <m:r>
                                <m:rPr>
                                  <m:sty m:val="p"/>
                                </m:rPr>
                                <a:rPr lang="es-HN" sz="1600">
                                  <a:solidFill>
                                    <a:schemeClr val="bg1"/>
                                  </a:solidFill>
                                  <a:latin typeface="Cambria Math" panose="02040503050406030204" pitchFamily="18" charset="0"/>
                                </a:rPr>
                                <m:t>A</m:t>
                              </m:r>
                            </m:sub>
                          </m:sSub>
                        </m:den>
                      </m:f>
                      <m:r>
                        <a:rPr lang="es-HN" sz="1600">
                          <a:solidFill>
                            <a:schemeClr val="bg1"/>
                          </a:solidFill>
                          <a:latin typeface="Cambria Math" panose="02040503050406030204" pitchFamily="18" charset="0"/>
                        </a:rPr>
                        <m:t>=</m:t>
                      </m:r>
                      <m:f>
                        <m:fPr>
                          <m:ctrlPr>
                            <a:rPr lang="es-HN" sz="1600" i="1">
                              <a:solidFill>
                                <a:schemeClr val="bg1"/>
                              </a:solidFill>
                              <a:latin typeface="Cambria Math" panose="02040503050406030204" pitchFamily="18" charset="0"/>
                            </a:rPr>
                          </m:ctrlPr>
                        </m:fPr>
                        <m:num>
                          <m:r>
                            <a:rPr lang="es-HN" sz="1600">
                              <a:solidFill>
                                <a:schemeClr val="bg1"/>
                              </a:solidFill>
                              <a:latin typeface="Cambria Math" panose="02040503050406030204" pitchFamily="18" charset="0"/>
                            </a:rPr>
                            <m:t>600 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I</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ps</m:t>
                          </m:r>
                        </m:num>
                        <m:den>
                          <m:r>
                            <a:rPr lang="es-HN" sz="1600">
                              <a:solidFill>
                                <a:schemeClr val="bg1"/>
                              </a:solidFill>
                              <a:latin typeface="Cambria Math" panose="02040503050406030204" pitchFamily="18" charset="0"/>
                            </a:rPr>
                            <m:t>500 </m:t>
                          </m:r>
                          <m:r>
                            <m:rPr>
                              <m:sty m:val="p"/>
                            </m:rPr>
                            <a:rPr lang="es-HN" sz="1600">
                              <a:solidFill>
                                <a:schemeClr val="bg1"/>
                              </a:solidFill>
                              <a:latin typeface="Cambria Math" panose="02040503050406030204" pitchFamily="18" charset="0"/>
                            </a:rPr>
                            <m:t>x</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I</m:t>
                          </m:r>
                          <m:r>
                            <a:rPr lang="es-HN" sz="1600">
                              <a:solidFill>
                                <a:schemeClr val="bg1"/>
                              </a:solidFill>
                              <a:latin typeface="Cambria Math" panose="02040503050406030204" pitchFamily="18" charset="0"/>
                            </a:rPr>
                            <m:t> </m:t>
                          </m:r>
                          <m:r>
                            <m:rPr>
                              <m:sty m:val="p"/>
                            </m:rPr>
                            <a:rPr lang="es-HN" sz="1600">
                              <a:solidFill>
                                <a:schemeClr val="bg1"/>
                              </a:solidFill>
                              <a:latin typeface="Cambria Math" panose="02040503050406030204" pitchFamily="18" charset="0"/>
                            </a:rPr>
                            <m:t>ps</m:t>
                          </m:r>
                        </m:den>
                      </m:f>
                      <m:r>
                        <a:rPr lang="es-HN" sz="1600">
                          <a:solidFill>
                            <a:schemeClr val="bg1"/>
                          </a:solidFill>
                          <a:latin typeface="Cambria Math" panose="02040503050406030204" pitchFamily="18" charset="0"/>
                        </a:rPr>
                        <m:t>=1.2</m:t>
                      </m:r>
                    </m:oMath>
                  </m:oMathPara>
                </a14:m>
                <a:endParaRPr lang="es-HN" sz="1600" dirty="0">
                  <a:solidFill>
                    <a:schemeClr val="bg1"/>
                  </a:solidFill>
                </a:endParaRPr>
              </a:p>
            </p:txBody>
          </p:sp>
        </mc:Choice>
        <mc:Fallback xmlns="">
          <p:sp>
            <p:nvSpPr>
              <p:cNvPr id="16" name="CuadroTexto 15"/>
              <p:cNvSpPr txBox="1">
                <a:spLocks noRot="1" noChangeAspect="1" noMove="1" noResize="1" noEditPoints="1" noAdjustHandles="1" noChangeArrowheads="1" noChangeShapeType="1" noTextEdit="1"/>
              </p:cNvSpPr>
              <p:nvPr/>
            </p:nvSpPr>
            <p:spPr>
              <a:xfrm>
                <a:off x="1608172" y="3934154"/>
                <a:ext cx="5491220" cy="602729"/>
              </a:xfrm>
              <a:prstGeom prst="rect">
                <a:avLst/>
              </a:prstGeom>
              <a:blipFill>
                <a:blip r:embed="rId6"/>
                <a:stretch>
                  <a:fillRect/>
                </a:stretch>
              </a:blipFill>
            </p:spPr>
            <p:txBody>
              <a:bodyPr/>
              <a:lstStyle/>
              <a:p>
                <a:r>
                  <a:rPr lang="es-HN">
                    <a:noFill/>
                  </a:rPr>
                  <a:t> </a:t>
                </a:r>
              </a:p>
            </p:txBody>
          </p:sp>
        </mc:Fallback>
      </mc:AlternateContent>
      <p:sp>
        <p:nvSpPr>
          <p:cNvPr id="18" name="Rectángulo 17"/>
          <p:cNvSpPr/>
          <p:nvPr/>
        </p:nvSpPr>
        <p:spPr>
          <a:xfrm>
            <a:off x="1657350" y="5768917"/>
            <a:ext cx="5739100" cy="444617"/>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200" b="1" dirty="0">
                <a:solidFill>
                  <a:srgbClr val="C00000"/>
                </a:solidFill>
              </a:rPr>
              <a:t>Se puede concluir que, para este programa, la máquina A es 1.2 veces más rápida</a:t>
            </a:r>
          </a:p>
          <a:p>
            <a:pPr algn="ctr"/>
            <a:r>
              <a:rPr lang="es-HN" sz="1200" b="1" dirty="0">
                <a:solidFill>
                  <a:srgbClr val="C00000"/>
                </a:solidFill>
              </a:rPr>
              <a:t>que la máquina B.</a:t>
            </a: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720567E3-F459-7AC4-9803-80DD77A39907}"/>
                  </a:ext>
                </a:extLst>
              </p:cNvPr>
              <p:cNvSpPr txBox="1"/>
              <p:nvPr/>
            </p:nvSpPr>
            <p:spPr>
              <a:xfrm>
                <a:off x="2251718" y="4781067"/>
                <a:ext cx="4056047" cy="338554"/>
              </a:xfrm>
              <a:prstGeom prst="rect">
                <a:avLst/>
              </a:prstGeom>
              <a:noFill/>
            </p:spPr>
            <p:txBody>
              <a:bodyPr wrap="none" rtlCol="0">
                <a:spAutoFit/>
              </a:bodyPr>
              <a:lstStyle/>
              <a:p>
                <a:r>
                  <a:rPr lang="es-ES" sz="1600" b="0" dirty="0">
                    <a:solidFill>
                      <a:schemeClr val="bg1"/>
                    </a:solidFill>
                  </a:rPr>
                  <a:t>Rendimiento</a:t>
                </a:r>
                <a14:m>
                  <m:oMath xmlns:m="http://schemas.openxmlformats.org/officeDocument/2006/math">
                    <m:r>
                      <a:rPr lang="es-ES" sz="1600" b="0" i="0" smtClean="0">
                        <a:solidFill>
                          <a:schemeClr val="bg1"/>
                        </a:solidFill>
                        <a:latin typeface="Cambria Math" panose="02040503050406030204" pitchFamily="18" charset="0"/>
                      </a:rPr>
                      <m:t> </m:t>
                    </m:r>
                    <m:sSub>
                      <m:sSubPr>
                        <m:ctrlPr>
                          <a:rPr lang="es-ES" sz="1600" b="0" i="1" smtClean="0">
                            <a:solidFill>
                              <a:schemeClr val="bg1"/>
                            </a:solidFill>
                            <a:latin typeface="Cambria Math" panose="02040503050406030204" pitchFamily="18" charset="0"/>
                          </a:rPr>
                        </m:ctrlPr>
                      </m:sSubPr>
                      <m:e>
                        <m:r>
                          <m:rPr>
                            <m:sty m:val="p"/>
                          </m:rPr>
                          <a:rPr lang="es-ES" sz="1600" b="0" i="0" smtClean="0">
                            <a:solidFill>
                              <a:schemeClr val="bg1"/>
                            </a:solidFill>
                            <a:latin typeface="Cambria Math" panose="02040503050406030204" pitchFamily="18" charset="0"/>
                          </a:rPr>
                          <m:t>CPU</m:t>
                        </m:r>
                      </m:e>
                      <m:sub>
                        <m:r>
                          <m:rPr>
                            <m:sty m:val="p"/>
                          </m:rPr>
                          <a:rPr lang="es-ES" sz="1600" b="0" i="0" smtClean="0">
                            <a:solidFill>
                              <a:schemeClr val="bg1"/>
                            </a:solidFill>
                            <a:latin typeface="Cambria Math" panose="02040503050406030204" pitchFamily="18" charset="0"/>
                          </a:rPr>
                          <m:t>A</m:t>
                        </m:r>
                      </m:sub>
                    </m:sSub>
                    <m:r>
                      <a:rPr lang="es-ES" sz="1600" b="0" i="0" smtClean="0">
                        <a:solidFill>
                          <a:schemeClr val="bg1"/>
                        </a:solidFill>
                        <a:latin typeface="Cambria Math" panose="02040503050406030204" pitchFamily="18" charset="0"/>
                        <a:ea typeface="Cambria Math" panose="02040503050406030204" pitchFamily="18" charset="0"/>
                      </a:rPr>
                      <m:t>=1.2 </m:t>
                    </m:r>
                    <m:r>
                      <m:rPr>
                        <m:sty m:val="p"/>
                      </m:rPr>
                      <a:rPr lang="es-ES" sz="1600" b="0" i="0" smtClean="0">
                        <a:solidFill>
                          <a:schemeClr val="bg1"/>
                        </a:solidFill>
                        <a:latin typeface="Cambria Math" panose="02040503050406030204" pitchFamily="18" charset="0"/>
                        <a:ea typeface="Cambria Math" panose="02040503050406030204" pitchFamily="18" charset="0"/>
                      </a:rPr>
                      <m:t>Rendimiento</m:t>
                    </m:r>
                    <m:r>
                      <a:rPr lang="es-ES" sz="1600" b="0" i="0" smtClean="0">
                        <a:solidFill>
                          <a:schemeClr val="bg1"/>
                        </a:solidFill>
                        <a:latin typeface="Cambria Math" panose="02040503050406030204" pitchFamily="18" charset="0"/>
                        <a:ea typeface="Cambria Math" panose="02040503050406030204" pitchFamily="18" charset="0"/>
                      </a:rPr>
                      <m:t> </m:t>
                    </m:r>
                    <m:sSub>
                      <m:sSubPr>
                        <m:ctrlPr>
                          <a:rPr lang="es-ES" sz="1600" b="0" i="1" smtClean="0">
                            <a:solidFill>
                              <a:schemeClr val="bg1"/>
                            </a:solidFill>
                            <a:latin typeface="Cambria Math" panose="02040503050406030204" pitchFamily="18" charset="0"/>
                            <a:ea typeface="Cambria Math" panose="02040503050406030204" pitchFamily="18" charset="0"/>
                          </a:rPr>
                        </m:ctrlPr>
                      </m:sSubPr>
                      <m:e>
                        <m:r>
                          <m:rPr>
                            <m:sty m:val="p"/>
                          </m:rPr>
                          <a:rPr lang="es-ES" sz="1600" b="0" i="0" smtClean="0">
                            <a:solidFill>
                              <a:schemeClr val="bg1"/>
                            </a:solidFill>
                            <a:latin typeface="Cambria Math" panose="02040503050406030204" pitchFamily="18" charset="0"/>
                            <a:ea typeface="Cambria Math" panose="02040503050406030204" pitchFamily="18" charset="0"/>
                          </a:rPr>
                          <m:t>CPU</m:t>
                        </m:r>
                      </m:e>
                      <m:sub>
                        <m:r>
                          <m:rPr>
                            <m:sty m:val="p"/>
                          </m:rPr>
                          <a:rPr lang="es-ES" sz="1600" b="0" i="0" smtClean="0">
                            <a:solidFill>
                              <a:schemeClr val="bg1"/>
                            </a:solidFill>
                            <a:latin typeface="Cambria Math" panose="02040503050406030204" pitchFamily="18" charset="0"/>
                            <a:ea typeface="Cambria Math" panose="02040503050406030204" pitchFamily="18" charset="0"/>
                          </a:rPr>
                          <m:t>B</m:t>
                        </m:r>
                      </m:sub>
                    </m:sSub>
                    <m:r>
                      <a:rPr lang="es-ES" sz="1600" b="0" i="0" smtClean="0">
                        <a:solidFill>
                          <a:schemeClr val="bg1"/>
                        </a:solidFill>
                        <a:latin typeface="Cambria Math" panose="02040503050406030204" pitchFamily="18" charset="0"/>
                        <a:ea typeface="Cambria Math" panose="02040503050406030204" pitchFamily="18" charset="0"/>
                      </a:rPr>
                      <m:t> </m:t>
                    </m:r>
                  </m:oMath>
                </a14:m>
                <a:endParaRPr lang="es-HN" sz="1600" dirty="0">
                  <a:solidFill>
                    <a:schemeClr val="bg1"/>
                  </a:solidFill>
                </a:endParaRPr>
              </a:p>
            </p:txBody>
          </p:sp>
        </mc:Choice>
        <mc:Fallback xmlns="">
          <p:sp>
            <p:nvSpPr>
              <p:cNvPr id="6" name="CuadroTexto 5">
                <a:extLst>
                  <a:ext uri="{FF2B5EF4-FFF2-40B4-BE49-F238E27FC236}">
                    <a16:creationId xmlns:a16="http://schemas.microsoft.com/office/drawing/2014/main" id="{720567E3-F459-7AC4-9803-80DD77A39907}"/>
                  </a:ext>
                </a:extLst>
              </p:cNvPr>
              <p:cNvSpPr txBox="1">
                <a:spLocks noRot="1" noChangeAspect="1" noMove="1" noResize="1" noEditPoints="1" noAdjustHandles="1" noChangeArrowheads="1" noChangeShapeType="1" noTextEdit="1"/>
              </p:cNvSpPr>
              <p:nvPr/>
            </p:nvSpPr>
            <p:spPr>
              <a:xfrm>
                <a:off x="2251718" y="4781067"/>
                <a:ext cx="4056047" cy="338554"/>
              </a:xfrm>
              <a:prstGeom prst="rect">
                <a:avLst/>
              </a:prstGeom>
              <a:blipFill>
                <a:blip r:embed="rId7"/>
                <a:stretch>
                  <a:fillRect l="-751" t="-5357" b="-2142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6DE24704-E1FE-A181-096B-ADBF09494BCB}"/>
                  </a:ext>
                </a:extLst>
              </p:cNvPr>
              <p:cNvSpPr txBox="1"/>
              <p:nvPr/>
            </p:nvSpPr>
            <p:spPr>
              <a:xfrm>
                <a:off x="2241541" y="5212830"/>
                <a:ext cx="416614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sz="1600" b="0" i="0" smtClean="0">
                          <a:solidFill>
                            <a:schemeClr val="bg1"/>
                          </a:solidFill>
                          <a:latin typeface="Cambria Math" panose="02040503050406030204" pitchFamily="18" charset="0"/>
                        </a:rPr>
                        <m:t>Tiempo</m:t>
                      </m:r>
                      <m:r>
                        <a:rPr lang="es-ES" sz="1600" b="0" i="0" smtClean="0">
                          <a:solidFill>
                            <a:schemeClr val="bg1"/>
                          </a:solidFill>
                          <a:latin typeface="Cambria Math" panose="02040503050406030204" pitchFamily="18" charset="0"/>
                        </a:rPr>
                        <m:t> </m:t>
                      </m:r>
                      <m:sSub>
                        <m:sSubPr>
                          <m:ctrlPr>
                            <a:rPr lang="es-ES" sz="1600" b="0" i="1" smtClean="0">
                              <a:solidFill>
                                <a:schemeClr val="bg1"/>
                              </a:solidFill>
                              <a:latin typeface="Cambria Math" panose="02040503050406030204" pitchFamily="18" charset="0"/>
                            </a:rPr>
                          </m:ctrlPr>
                        </m:sSubPr>
                        <m:e>
                          <m:r>
                            <m:rPr>
                              <m:sty m:val="p"/>
                            </m:rPr>
                            <a:rPr lang="es-ES" sz="1600" b="0" i="0" smtClean="0">
                              <a:solidFill>
                                <a:schemeClr val="bg1"/>
                              </a:solidFill>
                              <a:latin typeface="Cambria Math" panose="02040503050406030204" pitchFamily="18" charset="0"/>
                            </a:rPr>
                            <m:t>Ejecuci</m:t>
                          </m:r>
                          <m:r>
                            <a:rPr lang="es-ES" sz="1600" b="0" i="0" smtClean="0">
                              <a:solidFill>
                                <a:schemeClr val="bg1"/>
                              </a:solidFill>
                              <a:latin typeface="Cambria Math" panose="02040503050406030204" pitchFamily="18" charset="0"/>
                            </a:rPr>
                            <m:t>ó</m:t>
                          </m:r>
                          <m:r>
                            <m:rPr>
                              <m:sty m:val="p"/>
                            </m:rPr>
                            <a:rPr lang="es-ES" sz="1600" b="0" i="0" smtClean="0">
                              <a:solidFill>
                                <a:schemeClr val="bg1"/>
                              </a:solidFill>
                              <a:latin typeface="Cambria Math" panose="02040503050406030204" pitchFamily="18" charset="0"/>
                            </a:rPr>
                            <m:t>n</m:t>
                          </m:r>
                        </m:e>
                        <m:sub>
                          <m:r>
                            <m:rPr>
                              <m:sty m:val="p"/>
                            </m:rPr>
                            <a:rPr lang="es-ES" sz="1600" b="0" i="0" smtClean="0">
                              <a:solidFill>
                                <a:schemeClr val="bg1"/>
                              </a:solidFill>
                              <a:latin typeface="Cambria Math" panose="02040503050406030204" pitchFamily="18" charset="0"/>
                            </a:rPr>
                            <m:t>B</m:t>
                          </m:r>
                        </m:sub>
                      </m:sSub>
                      <m:r>
                        <a:rPr lang="es-ES" sz="1600" b="0" i="0" smtClean="0">
                          <a:solidFill>
                            <a:schemeClr val="bg1"/>
                          </a:solidFill>
                          <a:latin typeface="Cambria Math" panose="02040503050406030204" pitchFamily="18" charset="0"/>
                          <a:ea typeface="Cambria Math" panose="02040503050406030204" pitchFamily="18" charset="0"/>
                        </a:rPr>
                        <m:t>=1.2 </m:t>
                      </m:r>
                      <m:sSub>
                        <m:sSubPr>
                          <m:ctrlPr>
                            <a:rPr lang="es-ES" sz="1600" b="0" i="1" smtClean="0">
                              <a:solidFill>
                                <a:schemeClr val="bg1"/>
                              </a:solidFill>
                              <a:latin typeface="Cambria Math" panose="02040503050406030204" pitchFamily="18" charset="0"/>
                              <a:ea typeface="Cambria Math" panose="02040503050406030204" pitchFamily="18" charset="0"/>
                            </a:rPr>
                          </m:ctrlPr>
                        </m:sSubPr>
                        <m:e>
                          <m:r>
                            <m:rPr>
                              <m:sty m:val="p"/>
                            </m:rPr>
                            <a:rPr lang="es-ES" sz="1600" b="0" i="0" smtClean="0">
                              <a:solidFill>
                                <a:schemeClr val="bg1"/>
                              </a:solidFill>
                              <a:latin typeface="Cambria Math" panose="02040503050406030204" pitchFamily="18" charset="0"/>
                              <a:ea typeface="Cambria Math" panose="02040503050406030204" pitchFamily="18" charset="0"/>
                            </a:rPr>
                            <m:t>Tiempo</m:t>
                          </m:r>
                          <m:r>
                            <a:rPr lang="es-ES" sz="1600" b="0" i="0" smtClean="0">
                              <a:solidFill>
                                <a:schemeClr val="bg1"/>
                              </a:solidFill>
                              <a:latin typeface="Cambria Math" panose="02040503050406030204" pitchFamily="18" charset="0"/>
                              <a:ea typeface="Cambria Math" panose="02040503050406030204" pitchFamily="18" charset="0"/>
                            </a:rPr>
                            <m:t> </m:t>
                          </m:r>
                          <m:r>
                            <m:rPr>
                              <m:sty m:val="p"/>
                            </m:rPr>
                            <a:rPr lang="es-ES" sz="1600" b="0" i="0" smtClean="0">
                              <a:solidFill>
                                <a:schemeClr val="bg1"/>
                              </a:solidFill>
                              <a:latin typeface="Cambria Math" panose="02040503050406030204" pitchFamily="18" charset="0"/>
                              <a:ea typeface="Cambria Math" panose="02040503050406030204" pitchFamily="18" charset="0"/>
                            </a:rPr>
                            <m:t>Ejecuci</m:t>
                          </m:r>
                          <m:r>
                            <a:rPr lang="es-ES" sz="1600" b="0" i="0" smtClean="0">
                              <a:solidFill>
                                <a:schemeClr val="bg1"/>
                              </a:solidFill>
                              <a:latin typeface="Cambria Math" panose="02040503050406030204" pitchFamily="18" charset="0"/>
                              <a:ea typeface="Cambria Math" panose="02040503050406030204" pitchFamily="18" charset="0"/>
                            </a:rPr>
                            <m:t>ó</m:t>
                          </m:r>
                          <m:r>
                            <m:rPr>
                              <m:sty m:val="p"/>
                            </m:rPr>
                            <a:rPr lang="es-ES" sz="1600" b="0" i="0" smtClean="0">
                              <a:solidFill>
                                <a:schemeClr val="bg1"/>
                              </a:solidFill>
                              <a:latin typeface="Cambria Math" panose="02040503050406030204" pitchFamily="18" charset="0"/>
                              <a:ea typeface="Cambria Math" panose="02040503050406030204" pitchFamily="18" charset="0"/>
                            </a:rPr>
                            <m:t>n</m:t>
                          </m:r>
                        </m:e>
                        <m:sub>
                          <m:r>
                            <m:rPr>
                              <m:sty m:val="p"/>
                            </m:rPr>
                            <a:rPr lang="es-ES" sz="1600" b="0" i="0" smtClean="0">
                              <a:solidFill>
                                <a:schemeClr val="bg1"/>
                              </a:solidFill>
                              <a:latin typeface="Cambria Math" panose="02040503050406030204" pitchFamily="18" charset="0"/>
                              <a:ea typeface="Cambria Math" panose="02040503050406030204" pitchFamily="18" charset="0"/>
                            </a:rPr>
                            <m:t>A</m:t>
                          </m:r>
                        </m:sub>
                      </m:sSub>
                    </m:oMath>
                  </m:oMathPara>
                </a14:m>
                <a:endParaRPr lang="es-HN" sz="1600" dirty="0">
                  <a:solidFill>
                    <a:schemeClr val="bg1"/>
                  </a:solidFill>
                </a:endParaRPr>
              </a:p>
            </p:txBody>
          </p:sp>
        </mc:Choice>
        <mc:Fallback xmlns="">
          <p:sp>
            <p:nvSpPr>
              <p:cNvPr id="7" name="CuadroTexto 6">
                <a:extLst>
                  <a:ext uri="{FF2B5EF4-FFF2-40B4-BE49-F238E27FC236}">
                    <a16:creationId xmlns:a16="http://schemas.microsoft.com/office/drawing/2014/main" id="{6DE24704-E1FE-A181-096B-ADBF09494BCB}"/>
                  </a:ext>
                </a:extLst>
              </p:cNvPr>
              <p:cNvSpPr txBox="1">
                <a:spLocks noRot="1" noChangeAspect="1" noMove="1" noResize="1" noEditPoints="1" noAdjustHandles="1" noChangeArrowheads="1" noChangeShapeType="1" noTextEdit="1"/>
              </p:cNvSpPr>
              <p:nvPr/>
            </p:nvSpPr>
            <p:spPr>
              <a:xfrm>
                <a:off x="2241541" y="5212830"/>
                <a:ext cx="4166140" cy="338554"/>
              </a:xfrm>
              <a:prstGeom prst="rect">
                <a:avLst/>
              </a:prstGeom>
              <a:blipFill>
                <a:blip r:embed="rId8"/>
                <a:stretch>
                  <a:fillRect b="-10714"/>
                </a:stretch>
              </a:blipFill>
            </p:spPr>
            <p:txBody>
              <a:bodyPr/>
              <a:lstStyle/>
              <a:p>
                <a:r>
                  <a:rPr lang="es-HN">
                    <a:noFill/>
                  </a:rPr>
                  <a:t> </a:t>
                </a:r>
              </a:p>
            </p:txBody>
          </p:sp>
        </mc:Fallback>
      </mc:AlternateContent>
    </p:spTree>
    <p:extLst>
      <p:ext uri="{BB962C8B-B14F-4D97-AF65-F5344CB8AC3E}">
        <p14:creationId xmlns:p14="http://schemas.microsoft.com/office/powerpoint/2010/main" val="1912944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26</a:t>
            </a:fld>
            <a:endParaRPr lang="es-HN"/>
          </a:p>
        </p:txBody>
      </p:sp>
      <p:sp>
        <p:nvSpPr>
          <p:cNvPr id="5" name="CuadroTexto 4"/>
          <p:cNvSpPr txBox="1"/>
          <p:nvPr/>
        </p:nvSpPr>
        <p:spPr>
          <a:xfrm>
            <a:off x="1657350" y="242478"/>
            <a:ext cx="5785495" cy="461665"/>
          </a:xfrm>
          <a:prstGeom prst="rect">
            <a:avLst/>
          </a:prstGeom>
          <a:noFill/>
        </p:spPr>
        <p:txBody>
          <a:bodyPr wrap="none" rtlCol="0">
            <a:spAutoFit/>
          </a:bodyPr>
          <a:lstStyle/>
          <a:p>
            <a:r>
              <a:rPr lang="es-HN" sz="2400" b="1" dirty="0">
                <a:solidFill>
                  <a:srgbClr val="0070C0"/>
                </a:solidFill>
              </a:rPr>
              <a:t>COMPARACION DE SEGMENTOS DE CODIGO</a:t>
            </a:r>
          </a:p>
        </p:txBody>
      </p:sp>
      <p:sp>
        <p:nvSpPr>
          <p:cNvPr id="6" name="Rectángulo 5"/>
          <p:cNvSpPr/>
          <p:nvPr/>
        </p:nvSpPr>
        <p:spPr>
          <a:xfrm>
            <a:off x="536895" y="814756"/>
            <a:ext cx="8070209" cy="5200150"/>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HN" b="1" dirty="0">
                <a:solidFill>
                  <a:srgbClr val="0070C0"/>
                </a:solidFill>
              </a:rPr>
              <a:t>Ejemplo</a:t>
            </a:r>
          </a:p>
          <a:p>
            <a:pPr algn="just"/>
            <a:endParaRPr lang="es-HN" dirty="0">
              <a:solidFill>
                <a:srgbClr val="0070C0"/>
              </a:solidFill>
            </a:endParaRPr>
          </a:p>
          <a:p>
            <a:pPr algn="just"/>
            <a:r>
              <a:rPr lang="es-HN" dirty="0">
                <a:solidFill>
                  <a:srgbClr val="0070C0"/>
                </a:solidFill>
              </a:rPr>
              <a:t>Un diseñador de compiladores está intentando decidir entre dos secuencias de código para una máquina en particular. Los diseñadores del hardware le han proporcionado los siguientes datos:</a:t>
            </a:r>
          </a:p>
          <a:p>
            <a:pPr algn="just"/>
            <a:endParaRPr lang="es-HN" sz="1350" dirty="0">
              <a:solidFill>
                <a:srgbClr val="0070C0"/>
              </a:solidFill>
            </a:endParaRPr>
          </a:p>
          <a:p>
            <a:pPr algn="just"/>
            <a:endParaRPr lang="es-HN" sz="1350" dirty="0">
              <a:solidFill>
                <a:srgbClr val="0070C0"/>
              </a:solidFill>
            </a:endParaRPr>
          </a:p>
          <a:p>
            <a:pPr algn="just"/>
            <a:endParaRPr lang="es-HN" sz="1350" dirty="0">
              <a:solidFill>
                <a:srgbClr val="0070C0"/>
              </a:solidFill>
            </a:endParaRPr>
          </a:p>
          <a:p>
            <a:pPr algn="just"/>
            <a:endParaRPr lang="es-HN" sz="1350" dirty="0">
              <a:solidFill>
                <a:srgbClr val="0070C0"/>
              </a:solidFill>
            </a:endParaRPr>
          </a:p>
          <a:p>
            <a:pPr algn="just"/>
            <a:endParaRPr lang="es-HN" sz="1350" dirty="0">
              <a:solidFill>
                <a:srgbClr val="0070C0"/>
              </a:solidFill>
            </a:endParaRPr>
          </a:p>
          <a:p>
            <a:pPr algn="just"/>
            <a:r>
              <a:rPr lang="es-HN" dirty="0">
                <a:solidFill>
                  <a:srgbClr val="0070C0"/>
                </a:solidFill>
              </a:rPr>
              <a:t>Para una declaración particular de un lenguaje de alto nivel, el diseñador del compilador está considerando dos secuencias de código que requieren el siguiente número de instrucciones:</a:t>
            </a:r>
          </a:p>
          <a:p>
            <a:pPr algn="just"/>
            <a:endParaRPr lang="es-HN" sz="1350" dirty="0">
              <a:solidFill>
                <a:srgbClr val="0070C0"/>
              </a:solidFill>
            </a:endParaRPr>
          </a:p>
          <a:p>
            <a:pPr algn="just"/>
            <a:endParaRPr lang="es-HN" sz="1350" dirty="0">
              <a:solidFill>
                <a:srgbClr val="0070C0"/>
              </a:solidFill>
            </a:endParaRPr>
          </a:p>
          <a:p>
            <a:pPr algn="just"/>
            <a:endParaRPr lang="es-HN" sz="1350" dirty="0">
              <a:solidFill>
                <a:srgbClr val="0070C0"/>
              </a:solidFill>
            </a:endParaRPr>
          </a:p>
          <a:p>
            <a:pPr algn="just"/>
            <a:endParaRPr lang="es-HN" sz="1350" dirty="0">
              <a:solidFill>
                <a:srgbClr val="0070C0"/>
              </a:solidFill>
            </a:endParaRPr>
          </a:p>
          <a:p>
            <a:pPr algn="just"/>
            <a:endParaRPr lang="es-HN" sz="1350" dirty="0">
              <a:solidFill>
                <a:srgbClr val="0070C0"/>
              </a:solidFill>
            </a:endParaRPr>
          </a:p>
          <a:p>
            <a:pPr algn="just"/>
            <a:r>
              <a:rPr lang="es-HN" dirty="0">
                <a:solidFill>
                  <a:srgbClr val="0070C0"/>
                </a:solidFill>
              </a:rPr>
              <a:t>¿Qué secuencia de código ejecuta el mayor número de instrucciones?</a:t>
            </a:r>
          </a:p>
          <a:p>
            <a:pPr algn="just"/>
            <a:r>
              <a:rPr lang="es-HN" dirty="0">
                <a:solidFill>
                  <a:srgbClr val="0070C0"/>
                </a:solidFill>
              </a:rPr>
              <a:t>¿Cuál será la más rápida? ¿Cuál es el CPI para cada secuencia?</a:t>
            </a:r>
          </a:p>
          <a:p>
            <a:pPr algn="just"/>
            <a:endParaRPr lang="es-HN" sz="1350" dirty="0">
              <a:solidFill>
                <a:srgbClr val="0070C0"/>
              </a:solidFill>
            </a:endParaRPr>
          </a:p>
          <a:p>
            <a:pPr algn="just"/>
            <a:endParaRPr lang="es-HN" sz="1350" dirty="0">
              <a:solidFill>
                <a:srgbClr val="0070C0"/>
              </a:solidFill>
            </a:endParaRPr>
          </a:p>
          <a:p>
            <a:pPr algn="just"/>
            <a:endParaRPr lang="es-HN" sz="1350" dirty="0">
              <a:solidFill>
                <a:srgbClr val="0070C0"/>
              </a:solidFill>
            </a:endParaRPr>
          </a:p>
        </p:txBody>
      </p:sp>
      <p:pic>
        <p:nvPicPr>
          <p:cNvPr id="7" name="Imagen 6"/>
          <p:cNvPicPr>
            <a:picLocks noChangeAspect="1"/>
          </p:cNvPicPr>
          <p:nvPr/>
        </p:nvPicPr>
        <p:blipFill>
          <a:blip r:embed="rId2"/>
          <a:stretch>
            <a:fillRect/>
          </a:stretch>
        </p:blipFill>
        <p:spPr>
          <a:xfrm>
            <a:off x="2000652" y="2257530"/>
            <a:ext cx="5142695" cy="806345"/>
          </a:xfrm>
          <a:prstGeom prst="rect">
            <a:avLst/>
          </a:prstGeom>
        </p:spPr>
      </p:pic>
      <p:pic>
        <p:nvPicPr>
          <p:cNvPr id="8" name="Imagen 7"/>
          <p:cNvPicPr>
            <a:picLocks noChangeAspect="1"/>
          </p:cNvPicPr>
          <p:nvPr/>
        </p:nvPicPr>
        <p:blipFill>
          <a:blip r:embed="rId3"/>
          <a:stretch>
            <a:fillRect/>
          </a:stretch>
        </p:blipFill>
        <p:spPr>
          <a:xfrm>
            <a:off x="2818750" y="4107232"/>
            <a:ext cx="3758165" cy="875674"/>
          </a:xfrm>
          <a:prstGeom prst="rect">
            <a:avLst/>
          </a:prstGeom>
        </p:spPr>
      </p:pic>
    </p:spTree>
    <p:extLst>
      <p:ext uri="{BB962C8B-B14F-4D97-AF65-F5344CB8AC3E}">
        <p14:creationId xmlns:p14="http://schemas.microsoft.com/office/powerpoint/2010/main" val="522682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27</a:t>
            </a:fld>
            <a:endParaRPr lang="es-HN"/>
          </a:p>
        </p:txBody>
      </p:sp>
      <mc:AlternateContent xmlns:mc="http://schemas.openxmlformats.org/markup-compatibility/2006" xmlns:a14="http://schemas.microsoft.com/office/drawing/2010/main">
        <mc:Choice Requires="a14">
          <p:sp>
            <p:nvSpPr>
              <p:cNvPr id="5" name="Rectángulo 4"/>
              <p:cNvSpPr/>
              <p:nvPr/>
            </p:nvSpPr>
            <p:spPr>
              <a:xfrm>
                <a:off x="358048" y="234892"/>
                <a:ext cx="8427904" cy="586390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HN" b="1" dirty="0">
                    <a:solidFill>
                      <a:srgbClr val="FFC000"/>
                    </a:solidFill>
                  </a:rPr>
                  <a:t>SOLUCIÓN</a:t>
                </a:r>
              </a:p>
              <a:p>
                <a:endParaRPr lang="es-HN" dirty="0"/>
              </a:p>
              <a:p>
                <a:r>
                  <a:rPr lang="es-HN" dirty="0"/>
                  <a:t>La secuencia 1 ejecuta 2 + 1 + 2 = 5 instrucciones.</a:t>
                </a:r>
              </a:p>
              <a:p>
                <a:r>
                  <a:rPr lang="es-HN" dirty="0"/>
                  <a:t>La secuencia 2 ejecuta 4 + 1 + 1 = 6 instrucciones.</a:t>
                </a:r>
              </a:p>
              <a:p>
                <a:endParaRPr lang="es-HN" dirty="0"/>
              </a:p>
              <a:p>
                <a:pPr algn="ctr"/>
                <a:r>
                  <a:rPr lang="es-HN" dirty="0"/>
                  <a:t>Por lo tanto la secuencia 1 ejecuta el menor número de instrucciones.</a:t>
                </a:r>
              </a:p>
              <a:p>
                <a:pPr algn="ctr"/>
                <a:endParaRPr lang="es-HN" dirty="0"/>
              </a:p>
              <a:p>
                <a:pPr algn="ctr"/>
                <a:r>
                  <a:rPr lang="es-ES" dirty="0"/>
                  <a:t>Podemos usar la ecuación para los ciclos de reloj de la CPU en función del número de instrucciones y CPI para encontrar el número total de ciclos de reloj para cada secuencia:</a:t>
                </a:r>
                <a:endParaRPr lang="es-HN" dirty="0"/>
              </a:p>
              <a:p>
                <a:pPr algn="ctr"/>
                <a:endParaRPr lang="es-HN" dirty="0"/>
              </a:p>
              <a:p>
                <a:pPr algn="ctr"/>
                <a:endParaRPr lang="es-HN" dirty="0"/>
              </a:p>
              <a:p>
                <a:pPr algn="ctr"/>
                <a:endParaRPr lang="es-HN" dirty="0"/>
              </a:p>
              <a:p>
                <a:endParaRPr lang="es-HN" dirty="0"/>
              </a:p>
              <a:p>
                <a:endParaRPr lang="es-HN" dirty="0"/>
              </a:p>
              <a:p>
                <a:r>
                  <a:rPr lang="es-HN" dirty="0"/>
                  <a:t>Ciclos de reloj de la </a:t>
                </a:r>
                <a14:m>
                  <m:oMath xmlns:m="http://schemas.openxmlformats.org/officeDocument/2006/math">
                    <m:sSub>
                      <m:sSubPr>
                        <m:ctrlPr>
                          <a:rPr lang="es-HN" i="1" smtClean="0">
                            <a:latin typeface="Cambria Math" panose="02040503050406030204" pitchFamily="18" charset="0"/>
                          </a:rPr>
                        </m:ctrlPr>
                      </m:sSubPr>
                      <m:e>
                        <m:r>
                          <m:rPr>
                            <m:sty m:val="p"/>
                          </m:rPr>
                          <a:rPr lang="es-HN">
                            <a:latin typeface="Cambria Math" panose="02040503050406030204" pitchFamily="18" charset="0"/>
                          </a:rPr>
                          <m:t>CPU</m:t>
                        </m:r>
                      </m:e>
                      <m:sub>
                        <m:r>
                          <m:rPr>
                            <m:sty m:val="p"/>
                          </m:rPr>
                          <a:rPr lang="es-ES" b="0" i="0" smtClean="0">
                            <a:latin typeface="Cambria Math" panose="02040503050406030204" pitchFamily="18" charset="0"/>
                          </a:rPr>
                          <m:t>secuencia</m:t>
                        </m:r>
                        <m:r>
                          <a:rPr lang="es-HN">
                            <a:latin typeface="Cambria Math" panose="02040503050406030204" pitchFamily="18" charset="0"/>
                          </a:rPr>
                          <m:t>1</m:t>
                        </m:r>
                      </m:sub>
                    </m:sSub>
                    <m:r>
                      <a:rPr lang="es-HN" i="1" smtClean="0">
                        <a:latin typeface="Cambria Math" panose="02040503050406030204" pitchFamily="18" charset="0"/>
                        <a:ea typeface="Cambria Math" panose="02040503050406030204" pitchFamily="18" charset="0"/>
                      </a:rPr>
                      <m:t>=</m:t>
                    </m:r>
                  </m:oMath>
                </a14:m>
                <a:r>
                  <a:rPr lang="es-HN" dirty="0"/>
                  <a:t> (2 × 1) + (1 × 2) + (2 × 3) = 2 + 2 + 6 = 10 ciclos</a:t>
                </a:r>
              </a:p>
              <a:p>
                <a:r>
                  <a:rPr lang="es-HN" dirty="0"/>
                  <a:t>Ciclos de reloj de la </a:t>
                </a:r>
                <a14:m>
                  <m:oMath xmlns:m="http://schemas.openxmlformats.org/officeDocument/2006/math">
                    <m:sSub>
                      <m:sSubPr>
                        <m:ctrlPr>
                          <a:rPr lang="es-HN" i="1">
                            <a:latin typeface="Cambria Math" panose="02040503050406030204" pitchFamily="18" charset="0"/>
                          </a:rPr>
                        </m:ctrlPr>
                      </m:sSubPr>
                      <m:e>
                        <m:r>
                          <m:rPr>
                            <m:sty m:val="p"/>
                          </m:rPr>
                          <a:rPr lang="es-HN">
                            <a:latin typeface="Cambria Math" panose="02040503050406030204" pitchFamily="18" charset="0"/>
                          </a:rPr>
                          <m:t>CPU</m:t>
                        </m:r>
                      </m:e>
                      <m:sub>
                        <m:r>
                          <m:rPr>
                            <m:sty m:val="p"/>
                          </m:rPr>
                          <a:rPr lang="es-ES" b="0" i="0" smtClean="0">
                            <a:latin typeface="Cambria Math" panose="02040503050406030204" pitchFamily="18" charset="0"/>
                          </a:rPr>
                          <m:t>secuencia</m:t>
                        </m:r>
                        <m:r>
                          <a:rPr lang="es-ES" b="0" i="0" smtClean="0">
                            <a:latin typeface="Cambria Math" panose="02040503050406030204" pitchFamily="18" charset="0"/>
                          </a:rPr>
                          <m:t> 2</m:t>
                        </m:r>
                      </m:sub>
                    </m:sSub>
                  </m:oMath>
                </a14:m>
                <a:r>
                  <a:rPr lang="es-HN" dirty="0"/>
                  <a:t> </a:t>
                </a:r>
                <a14:m>
                  <m:oMath xmlns:m="http://schemas.openxmlformats.org/officeDocument/2006/math">
                    <m:r>
                      <a:rPr lang="es-HN" i="1" dirty="0" smtClean="0">
                        <a:latin typeface="Cambria Math" panose="02040503050406030204" pitchFamily="18" charset="0"/>
                        <a:ea typeface="Cambria Math" panose="02040503050406030204" pitchFamily="18" charset="0"/>
                      </a:rPr>
                      <m:t>=</m:t>
                    </m:r>
                  </m:oMath>
                </a14:m>
                <a:r>
                  <a:rPr lang="es-HN" dirty="0"/>
                  <a:t> (4 × 1) + (1 × 2) + (1 × 3) = 4 + 2 + 3 = 9 ciclos</a:t>
                </a:r>
              </a:p>
              <a:p>
                <a:endParaRPr lang="es-HN" dirty="0"/>
              </a:p>
              <a:p>
                <a:r>
                  <a:rPr lang="es-HN" dirty="0"/>
                  <a:t>Por lo tanto, la segunda secuencia de código es más rápida, aun cuando ejecuta una instrucción más.</a:t>
                </a:r>
              </a:p>
              <a:p>
                <a:endParaRPr lang="es-HN" dirty="0"/>
              </a:p>
              <a:p>
                <a:endParaRPr lang="es-HN" dirty="0"/>
              </a:p>
            </p:txBody>
          </p:sp>
        </mc:Choice>
        <mc:Fallback xmlns="">
          <p:sp>
            <p:nvSpPr>
              <p:cNvPr id="5" name="Rectángulo 4"/>
              <p:cNvSpPr>
                <a:spLocks noRot="1" noChangeAspect="1" noMove="1" noResize="1" noEditPoints="1" noAdjustHandles="1" noChangeArrowheads="1" noChangeShapeType="1" noTextEdit="1"/>
              </p:cNvSpPr>
              <p:nvPr/>
            </p:nvSpPr>
            <p:spPr>
              <a:xfrm>
                <a:off x="358048" y="234892"/>
                <a:ext cx="8427904" cy="5863904"/>
              </a:xfrm>
              <a:prstGeom prst="rect">
                <a:avLst/>
              </a:prstGeom>
              <a:blipFill>
                <a:blip r:embed="rId3"/>
                <a:stretch>
                  <a:fillRect l="-578" t="-519" r="-506"/>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E73B30E8-669F-46F1-B3DD-B99808F63FF1}"/>
                  </a:ext>
                </a:extLst>
              </p:cNvPr>
              <p:cNvSpPr txBox="1"/>
              <p:nvPr/>
            </p:nvSpPr>
            <p:spPr>
              <a:xfrm>
                <a:off x="2534968" y="3005486"/>
                <a:ext cx="4074064" cy="84702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i="0" smtClean="0">
                          <a:solidFill>
                            <a:srgbClr val="0070C0"/>
                          </a:solidFill>
                          <a:latin typeface="Cambria Math" panose="02040503050406030204" pitchFamily="18" charset="0"/>
                        </a:rPr>
                        <m:t>Ciclos</m:t>
                      </m:r>
                      <m:r>
                        <a:rPr lang="es-ES" i="0" smtClean="0">
                          <a:solidFill>
                            <a:srgbClr val="0070C0"/>
                          </a:solidFill>
                          <a:latin typeface="Cambria Math" panose="02040503050406030204" pitchFamily="18" charset="0"/>
                        </a:rPr>
                        <m:t> </m:t>
                      </m:r>
                      <m:r>
                        <m:rPr>
                          <m:sty m:val="p"/>
                        </m:rPr>
                        <a:rPr lang="es-ES" i="0" smtClean="0">
                          <a:solidFill>
                            <a:srgbClr val="0070C0"/>
                          </a:solidFill>
                          <a:latin typeface="Cambria Math" panose="02040503050406030204" pitchFamily="18" charset="0"/>
                        </a:rPr>
                        <m:t>de</m:t>
                      </m:r>
                      <m:r>
                        <a:rPr lang="es-ES" i="0" smtClean="0">
                          <a:solidFill>
                            <a:srgbClr val="0070C0"/>
                          </a:solidFill>
                          <a:latin typeface="Cambria Math" panose="02040503050406030204" pitchFamily="18" charset="0"/>
                        </a:rPr>
                        <m:t> </m:t>
                      </m:r>
                      <m:r>
                        <m:rPr>
                          <m:sty m:val="p"/>
                        </m:rPr>
                        <a:rPr lang="es-ES" i="0" smtClean="0">
                          <a:solidFill>
                            <a:srgbClr val="0070C0"/>
                          </a:solidFill>
                          <a:latin typeface="Cambria Math" panose="02040503050406030204" pitchFamily="18" charset="0"/>
                        </a:rPr>
                        <m:t>Reloj</m:t>
                      </m:r>
                      <m:r>
                        <a:rPr lang="es-ES" i="0" smtClean="0">
                          <a:solidFill>
                            <a:srgbClr val="0070C0"/>
                          </a:solidFill>
                          <a:latin typeface="Cambria Math" panose="02040503050406030204" pitchFamily="18" charset="0"/>
                        </a:rPr>
                        <m:t> </m:t>
                      </m:r>
                      <m:r>
                        <m:rPr>
                          <m:sty m:val="p"/>
                        </m:rPr>
                        <a:rPr lang="es-ES" i="0" smtClean="0">
                          <a:solidFill>
                            <a:srgbClr val="0070C0"/>
                          </a:solidFill>
                          <a:latin typeface="Cambria Math" panose="02040503050406030204" pitchFamily="18" charset="0"/>
                        </a:rPr>
                        <m:t>de</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CPU</m:t>
                      </m:r>
                      <m:r>
                        <a:rPr lang="es-ES" i="0" smtClean="0">
                          <a:solidFill>
                            <a:srgbClr val="0070C0"/>
                          </a:solidFill>
                          <a:latin typeface="Cambria Math" panose="02040503050406030204" pitchFamily="18" charset="0"/>
                          <a:ea typeface="Cambria Math" panose="02040503050406030204" pitchFamily="18" charset="0"/>
                        </a:rPr>
                        <m:t>=</m:t>
                      </m:r>
                      <m:nary>
                        <m:naryPr>
                          <m:chr m:val="∑"/>
                          <m:ctrlPr>
                            <a:rPr lang="es-ES" i="1" smtClean="0">
                              <a:solidFill>
                                <a:srgbClr val="0070C0"/>
                              </a:solidFill>
                              <a:latin typeface="Cambria Math" panose="02040503050406030204" pitchFamily="18" charset="0"/>
                              <a:ea typeface="Cambria Math" panose="02040503050406030204" pitchFamily="18" charset="0"/>
                            </a:rPr>
                          </m:ctrlPr>
                        </m:naryPr>
                        <m:sub>
                          <m:r>
                            <m:rPr>
                              <m:sty m:val="p"/>
                              <m:brk m:alnAt="23"/>
                            </m:rPr>
                            <a:rPr lang="es-ES" b="0" i="0" smtClean="0">
                              <a:solidFill>
                                <a:srgbClr val="0070C0"/>
                              </a:solidFill>
                              <a:latin typeface="Cambria Math" panose="02040503050406030204" pitchFamily="18" charset="0"/>
                              <a:ea typeface="Cambria Math" panose="02040503050406030204" pitchFamily="18" charset="0"/>
                            </a:rPr>
                            <m:t>i</m:t>
                          </m:r>
                          <m:r>
                            <a:rPr lang="es-ES" b="0" i="0" smtClean="0">
                              <a:solidFill>
                                <a:srgbClr val="0070C0"/>
                              </a:solidFill>
                              <a:latin typeface="Cambria Math" panose="02040503050406030204" pitchFamily="18" charset="0"/>
                              <a:ea typeface="Cambria Math" panose="02040503050406030204" pitchFamily="18" charset="0"/>
                            </a:rPr>
                            <m:t>=1</m:t>
                          </m:r>
                        </m:sub>
                        <m:sup>
                          <m:r>
                            <m:rPr>
                              <m:sty m:val="p"/>
                            </m:rPr>
                            <a:rPr lang="es-ES" b="0" i="0" smtClean="0">
                              <a:solidFill>
                                <a:srgbClr val="0070C0"/>
                              </a:solidFill>
                              <a:latin typeface="Cambria Math" panose="02040503050406030204" pitchFamily="18" charset="0"/>
                              <a:ea typeface="Cambria Math" panose="02040503050406030204" pitchFamily="18" charset="0"/>
                            </a:rPr>
                            <m:t>n</m:t>
                          </m:r>
                        </m:sup>
                        <m:e>
                          <m:d>
                            <m:dPr>
                              <m:ctrlPr>
                                <a:rPr lang="es-ES" i="1" smtClean="0">
                                  <a:solidFill>
                                    <a:srgbClr val="0070C0"/>
                                  </a:solidFill>
                                  <a:latin typeface="Cambria Math" panose="02040503050406030204" pitchFamily="18" charset="0"/>
                                  <a:ea typeface="Cambria Math" panose="02040503050406030204" pitchFamily="18" charset="0"/>
                                </a:rPr>
                              </m:ctrlPr>
                            </m:dPr>
                            <m:e>
                              <m:sSub>
                                <m:sSubPr>
                                  <m:ctrlPr>
                                    <a:rPr lang="es-ES"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CPI</m:t>
                                  </m:r>
                                </m:e>
                                <m:sub>
                                  <m:r>
                                    <m:rPr>
                                      <m:sty m:val="p"/>
                                    </m:rPr>
                                    <a:rPr lang="es-ES" b="0" i="0" smtClean="0">
                                      <a:solidFill>
                                        <a:srgbClr val="0070C0"/>
                                      </a:solidFill>
                                      <a:latin typeface="Cambria Math" panose="02040503050406030204" pitchFamily="18" charset="0"/>
                                      <a:ea typeface="Cambria Math" panose="02040503050406030204" pitchFamily="18" charset="0"/>
                                    </a:rPr>
                                    <m:t>i</m:t>
                                  </m:r>
                                </m:sub>
                              </m:sSub>
                              <m:r>
                                <a:rPr lang="es-ES" i="0" smtClean="0">
                                  <a:solidFill>
                                    <a:srgbClr val="0070C0"/>
                                  </a:solidFill>
                                  <a:latin typeface="Cambria Math" panose="02040503050406030204" pitchFamily="18" charset="0"/>
                                  <a:ea typeface="Cambria Math" panose="02040503050406030204" pitchFamily="18" charset="0"/>
                                </a:rPr>
                                <m:t>×</m:t>
                              </m:r>
                              <m:sSub>
                                <m:sSubPr>
                                  <m:ctrlPr>
                                    <a:rPr lang="es-ES"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C</m:t>
                                  </m:r>
                                </m:e>
                                <m:sub>
                                  <m:r>
                                    <m:rPr>
                                      <m:sty m:val="p"/>
                                    </m:rPr>
                                    <a:rPr lang="es-ES" b="0" i="0" smtClean="0">
                                      <a:solidFill>
                                        <a:srgbClr val="0070C0"/>
                                      </a:solidFill>
                                      <a:latin typeface="Cambria Math" panose="02040503050406030204" pitchFamily="18" charset="0"/>
                                      <a:ea typeface="Cambria Math" panose="02040503050406030204" pitchFamily="18" charset="0"/>
                                    </a:rPr>
                                    <m:t>i</m:t>
                                  </m:r>
                                </m:sub>
                              </m:sSub>
                            </m:e>
                          </m:d>
                        </m:e>
                      </m:nary>
                    </m:oMath>
                  </m:oMathPara>
                </a14:m>
                <a:endParaRPr lang="es-HN" dirty="0">
                  <a:solidFill>
                    <a:srgbClr val="0070C0"/>
                  </a:solidFill>
                </a:endParaRPr>
              </a:p>
            </p:txBody>
          </p:sp>
        </mc:Choice>
        <mc:Fallback xmlns="">
          <p:sp>
            <p:nvSpPr>
              <p:cNvPr id="7" name="CuadroTexto 6">
                <a:extLst>
                  <a:ext uri="{FF2B5EF4-FFF2-40B4-BE49-F238E27FC236}">
                    <a16:creationId xmlns:a16="http://schemas.microsoft.com/office/drawing/2014/main" id="{E73B30E8-669F-46F1-B3DD-B99808F63FF1}"/>
                  </a:ext>
                </a:extLst>
              </p:cNvPr>
              <p:cNvSpPr txBox="1">
                <a:spLocks noRot="1" noChangeAspect="1" noMove="1" noResize="1" noEditPoints="1" noAdjustHandles="1" noChangeArrowheads="1" noChangeShapeType="1" noTextEdit="1"/>
              </p:cNvSpPr>
              <p:nvPr/>
            </p:nvSpPr>
            <p:spPr>
              <a:xfrm>
                <a:off x="2534968" y="3005486"/>
                <a:ext cx="4074064" cy="847027"/>
              </a:xfrm>
              <a:prstGeom prst="rect">
                <a:avLst/>
              </a:prstGeom>
              <a:blipFill>
                <a:blip r:embed="rId4"/>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1110437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28</a:t>
            </a:fld>
            <a:endParaRPr lang="es-HN"/>
          </a:p>
        </p:txBody>
      </p:sp>
      <p:sp>
        <p:nvSpPr>
          <p:cNvPr id="5" name="Rectángulo 4"/>
          <p:cNvSpPr/>
          <p:nvPr/>
        </p:nvSpPr>
        <p:spPr>
          <a:xfrm>
            <a:off x="358048" y="234892"/>
            <a:ext cx="8427904" cy="586390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s-HN" dirty="0"/>
          </a:p>
          <a:p>
            <a:pPr algn="ctr"/>
            <a:endParaRPr lang="es-HN" dirty="0"/>
          </a:p>
          <a:p>
            <a:endParaRPr lang="es-HN" dirty="0"/>
          </a:p>
          <a:p>
            <a:endParaRPr lang="es-HN" dirty="0"/>
          </a:p>
          <a:p>
            <a:endParaRPr lang="es-HN" dirty="0"/>
          </a:p>
          <a:p>
            <a:endParaRPr lang="es-HN" dirty="0"/>
          </a:p>
          <a:p>
            <a:endParaRPr lang="es-HN" dirty="0"/>
          </a:p>
        </p:txBody>
      </p:sp>
      <mc:AlternateContent xmlns:mc="http://schemas.openxmlformats.org/markup-compatibility/2006" xmlns:a14="http://schemas.microsoft.com/office/drawing/2010/main">
        <mc:Choice Requires="a14">
          <p:sp>
            <p:nvSpPr>
              <p:cNvPr id="9" name="CuadroTexto 8"/>
              <p:cNvSpPr txBox="1"/>
              <p:nvPr/>
            </p:nvSpPr>
            <p:spPr>
              <a:xfrm>
                <a:off x="842000" y="1771267"/>
                <a:ext cx="8017066" cy="677943"/>
              </a:xfrm>
              <a:prstGeom prst="rect">
                <a:avLst/>
              </a:prstGeom>
              <a:noFill/>
            </p:spPr>
            <p:txBody>
              <a:bodyPr wrap="none" rtlCol="0">
                <a:spAutoFit/>
              </a:bodyPr>
              <a:lstStyle/>
              <a:p>
                <a14:m>
                  <m:oMath xmlns:m="http://schemas.openxmlformats.org/officeDocument/2006/math">
                    <m:sSub>
                      <m:sSubPr>
                        <m:ctrlPr>
                          <a:rPr lang="es-HN" sz="2400" i="1" smtClean="0">
                            <a:solidFill>
                              <a:schemeClr val="bg1"/>
                            </a:solidFill>
                            <a:latin typeface="Cambria Math" panose="02040503050406030204" pitchFamily="18" charset="0"/>
                          </a:rPr>
                        </m:ctrlPr>
                      </m:sSubPr>
                      <m:e>
                        <m:r>
                          <m:rPr>
                            <m:sty m:val="p"/>
                          </m:rPr>
                          <a:rPr lang="es-HN" sz="2400">
                            <a:solidFill>
                              <a:schemeClr val="bg1"/>
                            </a:solidFill>
                            <a:latin typeface="Cambria Math" panose="02040503050406030204" pitchFamily="18" charset="0"/>
                          </a:rPr>
                          <m:t>CPI</m:t>
                        </m:r>
                      </m:e>
                      <m:sub>
                        <m:r>
                          <m:rPr>
                            <m:sty m:val="p"/>
                          </m:rPr>
                          <a:rPr lang="es-ES" sz="2400" b="0" i="0" smtClean="0">
                            <a:solidFill>
                              <a:schemeClr val="bg1"/>
                            </a:solidFill>
                            <a:latin typeface="Cambria Math" panose="02040503050406030204" pitchFamily="18" charset="0"/>
                          </a:rPr>
                          <m:t>secuencia</m:t>
                        </m:r>
                        <m:r>
                          <a:rPr lang="es-ES" sz="2400" b="0" i="0" smtClean="0">
                            <a:solidFill>
                              <a:schemeClr val="bg1"/>
                            </a:solidFill>
                            <a:latin typeface="Cambria Math" panose="02040503050406030204" pitchFamily="18" charset="0"/>
                          </a:rPr>
                          <m:t> 1</m:t>
                        </m:r>
                      </m:sub>
                    </m:sSub>
                    <m:r>
                      <a:rPr lang="es-HN" sz="2400">
                        <a:solidFill>
                          <a:schemeClr val="bg1"/>
                        </a:solidFill>
                        <a:latin typeface="Cambria Math" panose="02040503050406030204" pitchFamily="18" charset="0"/>
                      </a:rPr>
                      <m:t>= </m:t>
                    </m:r>
                    <m:f>
                      <m:fPr>
                        <m:ctrlPr>
                          <a:rPr lang="es-HN" sz="2400" i="1">
                            <a:solidFill>
                              <a:schemeClr val="bg1"/>
                            </a:solidFill>
                            <a:latin typeface="Cambria Math" panose="02040503050406030204" pitchFamily="18" charset="0"/>
                          </a:rPr>
                        </m:ctrlPr>
                      </m:fPr>
                      <m:num>
                        <m:sSub>
                          <m:sSubPr>
                            <m:ctrlPr>
                              <a:rPr lang="es-HN" sz="2400" i="1">
                                <a:solidFill>
                                  <a:schemeClr val="bg1"/>
                                </a:solidFill>
                                <a:latin typeface="Cambria Math" panose="02040503050406030204" pitchFamily="18" charset="0"/>
                              </a:rPr>
                            </m:ctrlPr>
                          </m:sSubPr>
                          <m:e>
                            <m:r>
                              <m:rPr>
                                <m:sty m:val="p"/>
                              </m:rPr>
                              <a:rPr lang="es-HN" sz="2400">
                                <a:solidFill>
                                  <a:schemeClr val="bg1"/>
                                </a:solidFill>
                                <a:latin typeface="Cambria Math" panose="02040503050406030204" pitchFamily="18" charset="0"/>
                              </a:rPr>
                              <m:t>Ciclos</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de</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reloj</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de</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la</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CPU</m:t>
                            </m:r>
                          </m:e>
                          <m:sub>
                            <m:r>
                              <a:rPr lang="es-HN" sz="2400">
                                <a:solidFill>
                                  <a:schemeClr val="bg1"/>
                                </a:solidFill>
                                <a:latin typeface="Cambria Math" panose="02040503050406030204" pitchFamily="18" charset="0"/>
                              </a:rPr>
                              <m:t>1</m:t>
                            </m:r>
                          </m:sub>
                        </m:sSub>
                      </m:num>
                      <m:den>
                        <m:sSub>
                          <m:sSubPr>
                            <m:ctrlPr>
                              <a:rPr lang="es-HN" sz="2400" i="1">
                                <a:solidFill>
                                  <a:schemeClr val="bg1"/>
                                </a:solidFill>
                                <a:latin typeface="Cambria Math" panose="02040503050406030204" pitchFamily="18" charset="0"/>
                              </a:rPr>
                            </m:ctrlPr>
                          </m:sSubPr>
                          <m:e>
                            <m:r>
                              <m:rPr>
                                <m:sty m:val="p"/>
                              </m:rPr>
                              <a:rPr lang="es-HN" sz="2400">
                                <a:solidFill>
                                  <a:schemeClr val="bg1"/>
                                </a:solidFill>
                                <a:latin typeface="Cambria Math" panose="02040503050406030204" pitchFamily="18" charset="0"/>
                              </a:rPr>
                              <m:t>Numero</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de</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instrucciones</m:t>
                            </m:r>
                          </m:e>
                          <m:sub>
                            <m:r>
                              <a:rPr lang="es-HN" sz="2400">
                                <a:solidFill>
                                  <a:schemeClr val="bg1"/>
                                </a:solidFill>
                                <a:latin typeface="Cambria Math" panose="02040503050406030204" pitchFamily="18" charset="0"/>
                              </a:rPr>
                              <m:t>1</m:t>
                            </m:r>
                          </m:sub>
                        </m:sSub>
                      </m:den>
                    </m:f>
                    <m:r>
                      <a:rPr lang="es-HN" sz="2400">
                        <a:solidFill>
                          <a:schemeClr val="bg1"/>
                        </a:solidFill>
                        <a:latin typeface="Cambria Math" panose="02040503050406030204" pitchFamily="18" charset="0"/>
                      </a:rPr>
                      <m:t>=</m:t>
                    </m:r>
                    <m:f>
                      <m:fPr>
                        <m:ctrlPr>
                          <a:rPr lang="es-HN" sz="2400" i="1">
                            <a:solidFill>
                              <a:schemeClr val="bg1"/>
                            </a:solidFill>
                            <a:latin typeface="Cambria Math" panose="02040503050406030204" pitchFamily="18" charset="0"/>
                          </a:rPr>
                        </m:ctrlPr>
                      </m:fPr>
                      <m:num>
                        <m:r>
                          <a:rPr lang="es-HN" sz="2400">
                            <a:solidFill>
                              <a:schemeClr val="bg1"/>
                            </a:solidFill>
                            <a:latin typeface="Cambria Math" panose="02040503050406030204" pitchFamily="18" charset="0"/>
                          </a:rPr>
                          <m:t>10</m:t>
                        </m:r>
                      </m:num>
                      <m:den>
                        <m:r>
                          <a:rPr lang="es-HN" sz="2400">
                            <a:solidFill>
                              <a:schemeClr val="bg1"/>
                            </a:solidFill>
                            <a:latin typeface="Cambria Math" panose="02040503050406030204" pitchFamily="18" charset="0"/>
                          </a:rPr>
                          <m:t>5</m:t>
                        </m:r>
                      </m:den>
                    </m:f>
                    <m:r>
                      <a:rPr lang="es-HN" sz="2400" i="1" smtClean="0">
                        <a:solidFill>
                          <a:schemeClr val="bg1"/>
                        </a:solidFill>
                        <a:latin typeface="Cambria Math" panose="02040503050406030204" pitchFamily="18" charset="0"/>
                        <a:ea typeface="Cambria Math" panose="02040503050406030204" pitchFamily="18" charset="0"/>
                      </a:rPr>
                      <m:t>=</m:t>
                    </m:r>
                    <m:r>
                      <a:rPr lang="es-ES" sz="2400" b="0" i="1" smtClean="0">
                        <a:solidFill>
                          <a:schemeClr val="bg1"/>
                        </a:solidFill>
                        <a:latin typeface="Cambria Math" panose="02040503050406030204" pitchFamily="18" charset="0"/>
                        <a:ea typeface="Cambria Math" panose="02040503050406030204" pitchFamily="18" charset="0"/>
                      </a:rPr>
                      <m:t>2</m:t>
                    </m:r>
                    <m:f>
                      <m:fPr>
                        <m:ctrlPr>
                          <a:rPr lang="es-HN" sz="2400" i="1" smtClean="0">
                            <a:solidFill>
                              <a:schemeClr val="bg1"/>
                            </a:solidFill>
                            <a:latin typeface="Cambria Math" panose="02040503050406030204" pitchFamily="18" charset="0"/>
                            <a:ea typeface="Cambria Math" panose="02040503050406030204" pitchFamily="18" charset="0"/>
                          </a:rPr>
                        </m:ctrlPr>
                      </m:fPr>
                      <m:num>
                        <m:r>
                          <m:rPr>
                            <m:sty m:val="p"/>
                          </m:rPr>
                          <a:rPr lang="es-ES" sz="2400" b="0" i="0" smtClean="0">
                            <a:solidFill>
                              <a:schemeClr val="bg1"/>
                            </a:solidFill>
                            <a:latin typeface="Cambria Math" panose="02040503050406030204" pitchFamily="18" charset="0"/>
                            <a:ea typeface="Cambria Math" panose="02040503050406030204" pitchFamily="18" charset="0"/>
                          </a:rPr>
                          <m:t>Ciclos</m:t>
                        </m:r>
                      </m:num>
                      <m:den>
                        <m:r>
                          <m:rPr>
                            <m:sty m:val="p"/>
                          </m:rPr>
                          <a:rPr lang="es-ES" sz="2400" b="0" i="0" smtClean="0">
                            <a:solidFill>
                              <a:schemeClr val="bg1"/>
                            </a:solidFill>
                            <a:latin typeface="Cambria Math" panose="02040503050406030204" pitchFamily="18" charset="0"/>
                            <a:ea typeface="Cambria Math" panose="02040503050406030204" pitchFamily="18" charset="0"/>
                          </a:rPr>
                          <m:t>Instrucci</m:t>
                        </m:r>
                        <m:r>
                          <a:rPr lang="es-ES" sz="2400" b="0" i="0" smtClean="0">
                            <a:solidFill>
                              <a:schemeClr val="bg1"/>
                            </a:solidFill>
                            <a:latin typeface="Cambria Math" panose="02040503050406030204" pitchFamily="18" charset="0"/>
                            <a:ea typeface="Cambria Math" panose="02040503050406030204" pitchFamily="18" charset="0"/>
                          </a:rPr>
                          <m:t>ó</m:t>
                        </m:r>
                        <m:r>
                          <m:rPr>
                            <m:sty m:val="p"/>
                          </m:rPr>
                          <a:rPr lang="es-ES" sz="2400" b="0" i="0" smtClean="0">
                            <a:solidFill>
                              <a:schemeClr val="bg1"/>
                            </a:solidFill>
                            <a:latin typeface="Cambria Math" panose="02040503050406030204" pitchFamily="18" charset="0"/>
                            <a:ea typeface="Cambria Math" panose="02040503050406030204" pitchFamily="18" charset="0"/>
                          </a:rPr>
                          <m:t>n</m:t>
                        </m:r>
                      </m:den>
                    </m:f>
                  </m:oMath>
                </a14:m>
                <a:r>
                  <a:rPr lang="es-HN" sz="2400" dirty="0">
                    <a:solidFill>
                      <a:schemeClr val="bg1"/>
                    </a:solidFill>
                  </a:rPr>
                  <a:t>    </a:t>
                </a:r>
              </a:p>
            </p:txBody>
          </p:sp>
        </mc:Choice>
        <mc:Fallback xmlns="">
          <p:sp>
            <p:nvSpPr>
              <p:cNvPr id="9" name="CuadroTexto 8"/>
              <p:cNvSpPr txBox="1">
                <a:spLocks noRot="1" noChangeAspect="1" noMove="1" noResize="1" noEditPoints="1" noAdjustHandles="1" noChangeArrowheads="1" noChangeShapeType="1" noTextEdit="1"/>
              </p:cNvSpPr>
              <p:nvPr/>
            </p:nvSpPr>
            <p:spPr>
              <a:xfrm>
                <a:off x="842000" y="1771267"/>
                <a:ext cx="8017066" cy="677943"/>
              </a:xfrm>
              <a:prstGeom prst="rect">
                <a:avLst/>
              </a:prstGeom>
              <a:blipFill>
                <a:blip r:embed="rId3"/>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0" name="CuadroTexto 9"/>
              <p:cNvSpPr txBox="1"/>
              <p:nvPr/>
            </p:nvSpPr>
            <p:spPr>
              <a:xfrm>
                <a:off x="804152" y="3005736"/>
                <a:ext cx="7981800" cy="677943"/>
              </a:xfrm>
              <a:prstGeom prst="rect">
                <a:avLst/>
              </a:prstGeom>
              <a:noFill/>
            </p:spPr>
            <p:txBody>
              <a:bodyPr wrap="none" rtlCol="0">
                <a:spAutoFit/>
              </a:bodyPr>
              <a:lstStyle/>
              <a:p>
                <a14:m>
                  <m:oMath xmlns:m="http://schemas.openxmlformats.org/officeDocument/2006/math">
                    <m:sSub>
                      <m:sSubPr>
                        <m:ctrlPr>
                          <a:rPr lang="es-HN" sz="2400" i="1" smtClean="0">
                            <a:solidFill>
                              <a:schemeClr val="bg1"/>
                            </a:solidFill>
                            <a:latin typeface="Cambria Math" panose="02040503050406030204" pitchFamily="18" charset="0"/>
                          </a:rPr>
                        </m:ctrlPr>
                      </m:sSubPr>
                      <m:e>
                        <m:r>
                          <m:rPr>
                            <m:sty m:val="p"/>
                          </m:rPr>
                          <a:rPr lang="es-HN" sz="2400">
                            <a:solidFill>
                              <a:schemeClr val="bg1"/>
                            </a:solidFill>
                            <a:latin typeface="Cambria Math" panose="02040503050406030204" pitchFamily="18" charset="0"/>
                          </a:rPr>
                          <m:t>CPI</m:t>
                        </m:r>
                      </m:e>
                      <m:sub>
                        <m:r>
                          <m:rPr>
                            <m:sty m:val="p"/>
                          </m:rPr>
                          <a:rPr lang="es-ES" sz="2400" b="0" i="0" smtClean="0">
                            <a:solidFill>
                              <a:schemeClr val="bg1"/>
                            </a:solidFill>
                            <a:latin typeface="Cambria Math" panose="02040503050406030204" pitchFamily="18" charset="0"/>
                          </a:rPr>
                          <m:t>secuencia</m:t>
                        </m:r>
                        <m:r>
                          <a:rPr lang="es-ES" sz="2400" b="0" i="0" smtClean="0">
                            <a:solidFill>
                              <a:schemeClr val="bg1"/>
                            </a:solidFill>
                            <a:latin typeface="Cambria Math" panose="02040503050406030204" pitchFamily="18" charset="0"/>
                          </a:rPr>
                          <m:t> 2</m:t>
                        </m:r>
                      </m:sub>
                    </m:sSub>
                    <m:r>
                      <a:rPr lang="es-HN" sz="2400">
                        <a:solidFill>
                          <a:schemeClr val="bg1"/>
                        </a:solidFill>
                        <a:latin typeface="Cambria Math" panose="02040503050406030204" pitchFamily="18" charset="0"/>
                      </a:rPr>
                      <m:t>= </m:t>
                    </m:r>
                    <m:f>
                      <m:fPr>
                        <m:ctrlPr>
                          <a:rPr lang="es-HN" sz="2400" i="1">
                            <a:solidFill>
                              <a:schemeClr val="bg1"/>
                            </a:solidFill>
                            <a:latin typeface="Cambria Math" panose="02040503050406030204" pitchFamily="18" charset="0"/>
                          </a:rPr>
                        </m:ctrlPr>
                      </m:fPr>
                      <m:num>
                        <m:sSub>
                          <m:sSubPr>
                            <m:ctrlPr>
                              <a:rPr lang="es-HN" sz="2400" i="1">
                                <a:solidFill>
                                  <a:schemeClr val="bg1"/>
                                </a:solidFill>
                                <a:latin typeface="Cambria Math" panose="02040503050406030204" pitchFamily="18" charset="0"/>
                              </a:rPr>
                            </m:ctrlPr>
                          </m:sSubPr>
                          <m:e>
                            <m:r>
                              <m:rPr>
                                <m:sty m:val="p"/>
                              </m:rPr>
                              <a:rPr lang="es-HN" sz="2400">
                                <a:solidFill>
                                  <a:schemeClr val="bg1"/>
                                </a:solidFill>
                                <a:latin typeface="Cambria Math" panose="02040503050406030204" pitchFamily="18" charset="0"/>
                              </a:rPr>
                              <m:t>Ciclos</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de</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reloj</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de</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la</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CPU</m:t>
                            </m:r>
                          </m:e>
                          <m:sub>
                            <m:r>
                              <a:rPr lang="es-HN" sz="2400">
                                <a:solidFill>
                                  <a:schemeClr val="bg1"/>
                                </a:solidFill>
                                <a:latin typeface="Cambria Math" panose="02040503050406030204" pitchFamily="18" charset="0"/>
                              </a:rPr>
                              <m:t>2</m:t>
                            </m:r>
                          </m:sub>
                        </m:sSub>
                      </m:num>
                      <m:den>
                        <m:sSub>
                          <m:sSubPr>
                            <m:ctrlPr>
                              <a:rPr lang="es-HN" sz="2400" i="1">
                                <a:solidFill>
                                  <a:schemeClr val="bg1"/>
                                </a:solidFill>
                                <a:latin typeface="Cambria Math" panose="02040503050406030204" pitchFamily="18" charset="0"/>
                              </a:rPr>
                            </m:ctrlPr>
                          </m:sSubPr>
                          <m:e>
                            <m:r>
                              <m:rPr>
                                <m:sty m:val="p"/>
                              </m:rPr>
                              <a:rPr lang="es-HN" sz="2400">
                                <a:solidFill>
                                  <a:schemeClr val="bg1"/>
                                </a:solidFill>
                                <a:latin typeface="Cambria Math" panose="02040503050406030204" pitchFamily="18" charset="0"/>
                              </a:rPr>
                              <m:t>Numero</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de</m:t>
                            </m:r>
                            <m:r>
                              <a:rPr lang="es-HN" sz="2400">
                                <a:solidFill>
                                  <a:schemeClr val="bg1"/>
                                </a:solidFill>
                                <a:latin typeface="Cambria Math" panose="02040503050406030204" pitchFamily="18" charset="0"/>
                              </a:rPr>
                              <m:t> </m:t>
                            </m:r>
                            <m:r>
                              <m:rPr>
                                <m:sty m:val="p"/>
                              </m:rPr>
                              <a:rPr lang="es-HN" sz="2400">
                                <a:solidFill>
                                  <a:schemeClr val="bg1"/>
                                </a:solidFill>
                                <a:latin typeface="Cambria Math" panose="02040503050406030204" pitchFamily="18" charset="0"/>
                              </a:rPr>
                              <m:t>instrucciones</m:t>
                            </m:r>
                          </m:e>
                          <m:sub>
                            <m:r>
                              <a:rPr lang="es-HN" sz="2400">
                                <a:solidFill>
                                  <a:schemeClr val="bg1"/>
                                </a:solidFill>
                                <a:latin typeface="Cambria Math" panose="02040503050406030204" pitchFamily="18" charset="0"/>
                              </a:rPr>
                              <m:t>2</m:t>
                            </m:r>
                          </m:sub>
                        </m:sSub>
                      </m:den>
                    </m:f>
                    <m:r>
                      <a:rPr lang="es-HN" sz="2400">
                        <a:solidFill>
                          <a:schemeClr val="bg1"/>
                        </a:solidFill>
                        <a:latin typeface="Cambria Math" panose="02040503050406030204" pitchFamily="18" charset="0"/>
                      </a:rPr>
                      <m:t>=</m:t>
                    </m:r>
                    <m:f>
                      <m:fPr>
                        <m:ctrlPr>
                          <a:rPr lang="es-HN" sz="2400" i="1" smtClean="0">
                            <a:solidFill>
                              <a:schemeClr val="bg1"/>
                            </a:solidFill>
                            <a:latin typeface="Cambria Math" panose="02040503050406030204" pitchFamily="18" charset="0"/>
                          </a:rPr>
                        </m:ctrlPr>
                      </m:fPr>
                      <m:num>
                        <m:r>
                          <a:rPr lang="es-ES" sz="2400" b="0" i="1" smtClean="0">
                            <a:solidFill>
                              <a:schemeClr val="bg1"/>
                            </a:solidFill>
                            <a:latin typeface="Cambria Math" panose="02040503050406030204" pitchFamily="18" charset="0"/>
                          </a:rPr>
                          <m:t>9</m:t>
                        </m:r>
                      </m:num>
                      <m:den>
                        <m:r>
                          <a:rPr lang="es-ES" sz="2400" b="0" i="1" smtClean="0">
                            <a:solidFill>
                              <a:schemeClr val="bg1"/>
                            </a:solidFill>
                            <a:latin typeface="Cambria Math" panose="02040503050406030204" pitchFamily="18" charset="0"/>
                          </a:rPr>
                          <m:t>6</m:t>
                        </m:r>
                      </m:den>
                    </m:f>
                    <m:r>
                      <a:rPr lang="es-HN" sz="2400" i="1" smtClean="0">
                        <a:solidFill>
                          <a:schemeClr val="bg1"/>
                        </a:solidFill>
                        <a:latin typeface="Cambria Math" panose="02040503050406030204" pitchFamily="18" charset="0"/>
                        <a:ea typeface="Cambria Math" panose="02040503050406030204" pitchFamily="18" charset="0"/>
                      </a:rPr>
                      <m:t>=</m:t>
                    </m:r>
                    <m:r>
                      <a:rPr lang="es-ES" sz="2400" b="0" i="1" smtClean="0">
                        <a:solidFill>
                          <a:schemeClr val="bg1"/>
                        </a:solidFill>
                        <a:latin typeface="Cambria Math" panose="02040503050406030204" pitchFamily="18" charset="0"/>
                        <a:ea typeface="Cambria Math" panose="02040503050406030204" pitchFamily="18" charset="0"/>
                      </a:rPr>
                      <m:t>1.5</m:t>
                    </m:r>
                    <m:f>
                      <m:fPr>
                        <m:ctrlPr>
                          <a:rPr lang="es-HN" sz="2400" i="1" smtClean="0">
                            <a:solidFill>
                              <a:schemeClr val="bg1"/>
                            </a:solidFill>
                            <a:latin typeface="Cambria Math" panose="02040503050406030204" pitchFamily="18" charset="0"/>
                            <a:ea typeface="Cambria Math" panose="02040503050406030204" pitchFamily="18" charset="0"/>
                          </a:rPr>
                        </m:ctrlPr>
                      </m:fPr>
                      <m:num>
                        <m:r>
                          <m:rPr>
                            <m:sty m:val="p"/>
                          </m:rPr>
                          <a:rPr lang="es-ES" sz="2400" b="0" i="0" smtClean="0">
                            <a:solidFill>
                              <a:schemeClr val="bg1"/>
                            </a:solidFill>
                            <a:latin typeface="Cambria Math" panose="02040503050406030204" pitchFamily="18" charset="0"/>
                            <a:ea typeface="Cambria Math" panose="02040503050406030204" pitchFamily="18" charset="0"/>
                          </a:rPr>
                          <m:t>Ciclos</m:t>
                        </m:r>
                      </m:num>
                      <m:den>
                        <m:r>
                          <m:rPr>
                            <m:sty m:val="p"/>
                          </m:rPr>
                          <a:rPr lang="es-ES" sz="2400" b="0" i="0" smtClean="0">
                            <a:solidFill>
                              <a:schemeClr val="bg1"/>
                            </a:solidFill>
                            <a:latin typeface="Cambria Math" panose="02040503050406030204" pitchFamily="18" charset="0"/>
                            <a:ea typeface="Cambria Math" panose="02040503050406030204" pitchFamily="18" charset="0"/>
                          </a:rPr>
                          <m:t>Instrucci</m:t>
                        </m:r>
                        <m:r>
                          <a:rPr lang="es-ES" sz="2400" b="0" i="0" smtClean="0">
                            <a:solidFill>
                              <a:schemeClr val="bg1"/>
                            </a:solidFill>
                            <a:latin typeface="Cambria Math" panose="02040503050406030204" pitchFamily="18" charset="0"/>
                            <a:ea typeface="Cambria Math" panose="02040503050406030204" pitchFamily="18" charset="0"/>
                          </a:rPr>
                          <m:t>ó</m:t>
                        </m:r>
                        <m:r>
                          <m:rPr>
                            <m:sty m:val="p"/>
                          </m:rPr>
                          <a:rPr lang="es-ES" sz="2400" b="0" i="0" smtClean="0">
                            <a:solidFill>
                              <a:schemeClr val="bg1"/>
                            </a:solidFill>
                            <a:latin typeface="Cambria Math" panose="02040503050406030204" pitchFamily="18" charset="0"/>
                            <a:ea typeface="Cambria Math" panose="02040503050406030204" pitchFamily="18" charset="0"/>
                          </a:rPr>
                          <m:t>n</m:t>
                        </m:r>
                      </m:den>
                    </m:f>
                  </m:oMath>
                </a14:m>
                <a:r>
                  <a:rPr lang="es-HN" sz="2400" dirty="0">
                    <a:solidFill>
                      <a:schemeClr val="bg1"/>
                    </a:solidFill>
                  </a:rPr>
                  <a:t>  </a:t>
                </a:r>
              </a:p>
            </p:txBody>
          </p:sp>
        </mc:Choice>
        <mc:Fallback xmlns="">
          <p:sp>
            <p:nvSpPr>
              <p:cNvPr id="10" name="CuadroTexto 9"/>
              <p:cNvSpPr txBox="1">
                <a:spLocks noRot="1" noChangeAspect="1" noMove="1" noResize="1" noEditPoints="1" noAdjustHandles="1" noChangeArrowheads="1" noChangeShapeType="1" noTextEdit="1"/>
              </p:cNvSpPr>
              <p:nvPr/>
            </p:nvSpPr>
            <p:spPr>
              <a:xfrm>
                <a:off x="804152" y="3005736"/>
                <a:ext cx="7981800" cy="677943"/>
              </a:xfrm>
              <a:prstGeom prst="rect">
                <a:avLst/>
              </a:prstGeom>
              <a:blipFill>
                <a:blip r:embed="rId4"/>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23CC3E67-3519-5BDA-80C4-2A274718FFC5}"/>
                  </a:ext>
                </a:extLst>
              </p:cNvPr>
              <p:cNvSpPr txBox="1"/>
              <p:nvPr/>
            </p:nvSpPr>
            <p:spPr>
              <a:xfrm>
                <a:off x="2812558" y="413065"/>
                <a:ext cx="3741966" cy="634148"/>
              </a:xfrm>
              <a:prstGeom prst="rect">
                <a:avLst/>
              </a:prstGeom>
              <a:noFill/>
            </p:spPr>
            <p:txBody>
              <a:bodyPr wrap="square" rtlCol="0">
                <a:spAutoFit/>
              </a:bodyPr>
              <a:lstStyle/>
              <a:p>
                <a:r>
                  <a:rPr lang="es-HN" sz="2400" dirty="0">
                    <a:solidFill>
                      <a:srgbClr val="FFC000"/>
                    </a:solidFill>
                  </a:rPr>
                  <a:t>CPI = </a:t>
                </a:r>
                <a14:m>
                  <m:oMath xmlns:m="http://schemas.openxmlformats.org/officeDocument/2006/math">
                    <m:f>
                      <m:fPr>
                        <m:ctrlPr>
                          <a:rPr lang="es-HN" sz="2400" i="1">
                            <a:solidFill>
                              <a:srgbClr val="FFC000"/>
                            </a:solidFill>
                            <a:latin typeface="Cambria Math" panose="02040503050406030204" pitchFamily="18" charset="0"/>
                          </a:rPr>
                        </m:ctrlPr>
                      </m:fPr>
                      <m:num>
                        <m:r>
                          <m:rPr>
                            <m:sty m:val="p"/>
                          </m:rPr>
                          <a:rPr lang="es-HN" sz="2400">
                            <a:solidFill>
                              <a:srgbClr val="FFC000"/>
                            </a:solidFill>
                            <a:latin typeface="Cambria Math" panose="02040503050406030204" pitchFamily="18" charset="0"/>
                          </a:rPr>
                          <m:t>Ciclos</m:t>
                        </m:r>
                        <m:r>
                          <a:rPr lang="es-HN" sz="2400">
                            <a:solidFill>
                              <a:srgbClr val="FFC000"/>
                            </a:solidFill>
                            <a:latin typeface="Cambria Math" panose="02040503050406030204" pitchFamily="18" charset="0"/>
                          </a:rPr>
                          <m:t> </m:t>
                        </m:r>
                        <m:r>
                          <m:rPr>
                            <m:sty m:val="p"/>
                          </m:rPr>
                          <a:rPr lang="es-HN" sz="2400">
                            <a:solidFill>
                              <a:srgbClr val="FFC000"/>
                            </a:solidFill>
                            <a:latin typeface="Cambria Math" panose="02040503050406030204" pitchFamily="18" charset="0"/>
                          </a:rPr>
                          <m:t>de</m:t>
                        </m:r>
                        <m:r>
                          <a:rPr lang="es-HN" sz="2400">
                            <a:solidFill>
                              <a:srgbClr val="FFC000"/>
                            </a:solidFill>
                            <a:latin typeface="Cambria Math" panose="02040503050406030204" pitchFamily="18" charset="0"/>
                          </a:rPr>
                          <m:t> </m:t>
                        </m:r>
                        <m:r>
                          <m:rPr>
                            <m:sty m:val="p"/>
                          </m:rPr>
                          <a:rPr lang="es-HN" sz="2400">
                            <a:solidFill>
                              <a:srgbClr val="FFC000"/>
                            </a:solidFill>
                            <a:latin typeface="Cambria Math" panose="02040503050406030204" pitchFamily="18" charset="0"/>
                          </a:rPr>
                          <m:t>reloj</m:t>
                        </m:r>
                        <m:r>
                          <a:rPr lang="es-HN" sz="2400">
                            <a:solidFill>
                              <a:srgbClr val="FFC000"/>
                            </a:solidFill>
                            <a:latin typeface="Cambria Math" panose="02040503050406030204" pitchFamily="18" charset="0"/>
                          </a:rPr>
                          <m:t> </m:t>
                        </m:r>
                        <m:r>
                          <m:rPr>
                            <m:sty m:val="p"/>
                          </m:rPr>
                          <a:rPr lang="es-HN" sz="2400">
                            <a:solidFill>
                              <a:srgbClr val="FFC000"/>
                            </a:solidFill>
                            <a:latin typeface="Cambria Math" panose="02040503050406030204" pitchFamily="18" charset="0"/>
                          </a:rPr>
                          <m:t>de</m:t>
                        </m:r>
                        <m:r>
                          <a:rPr lang="es-HN" sz="2400">
                            <a:solidFill>
                              <a:srgbClr val="FFC000"/>
                            </a:solidFill>
                            <a:latin typeface="Cambria Math" panose="02040503050406030204" pitchFamily="18" charset="0"/>
                          </a:rPr>
                          <m:t> </m:t>
                        </m:r>
                        <m:r>
                          <m:rPr>
                            <m:sty m:val="p"/>
                          </m:rPr>
                          <a:rPr lang="es-HN" sz="2400">
                            <a:solidFill>
                              <a:srgbClr val="FFC000"/>
                            </a:solidFill>
                            <a:latin typeface="Cambria Math" panose="02040503050406030204" pitchFamily="18" charset="0"/>
                          </a:rPr>
                          <m:t>la</m:t>
                        </m:r>
                        <m:r>
                          <a:rPr lang="es-HN" sz="2400">
                            <a:solidFill>
                              <a:srgbClr val="FFC000"/>
                            </a:solidFill>
                            <a:latin typeface="Cambria Math" panose="02040503050406030204" pitchFamily="18" charset="0"/>
                          </a:rPr>
                          <m:t> </m:t>
                        </m:r>
                        <m:r>
                          <m:rPr>
                            <m:sty m:val="p"/>
                          </m:rPr>
                          <a:rPr lang="es-HN" sz="2400">
                            <a:solidFill>
                              <a:srgbClr val="FFC000"/>
                            </a:solidFill>
                            <a:latin typeface="Cambria Math" panose="02040503050406030204" pitchFamily="18" charset="0"/>
                          </a:rPr>
                          <m:t>CPU</m:t>
                        </m:r>
                      </m:num>
                      <m:den>
                        <m:r>
                          <m:rPr>
                            <m:sty m:val="p"/>
                          </m:rPr>
                          <a:rPr lang="es-HN" sz="2400">
                            <a:solidFill>
                              <a:srgbClr val="FFC000"/>
                            </a:solidFill>
                            <a:latin typeface="Cambria Math" panose="02040503050406030204" pitchFamily="18" charset="0"/>
                          </a:rPr>
                          <m:t>Numero</m:t>
                        </m:r>
                        <m:r>
                          <a:rPr lang="es-HN" sz="2400">
                            <a:solidFill>
                              <a:srgbClr val="FFC000"/>
                            </a:solidFill>
                            <a:latin typeface="Cambria Math" panose="02040503050406030204" pitchFamily="18" charset="0"/>
                          </a:rPr>
                          <m:t> </m:t>
                        </m:r>
                        <m:r>
                          <m:rPr>
                            <m:sty m:val="p"/>
                          </m:rPr>
                          <a:rPr lang="es-HN" sz="2400">
                            <a:solidFill>
                              <a:srgbClr val="FFC000"/>
                            </a:solidFill>
                            <a:latin typeface="Cambria Math" panose="02040503050406030204" pitchFamily="18" charset="0"/>
                          </a:rPr>
                          <m:t>de</m:t>
                        </m:r>
                        <m:r>
                          <a:rPr lang="es-HN" sz="2400">
                            <a:solidFill>
                              <a:srgbClr val="FFC000"/>
                            </a:solidFill>
                            <a:latin typeface="Cambria Math" panose="02040503050406030204" pitchFamily="18" charset="0"/>
                          </a:rPr>
                          <m:t> </m:t>
                        </m:r>
                        <m:r>
                          <m:rPr>
                            <m:sty m:val="p"/>
                          </m:rPr>
                          <a:rPr lang="es-HN" sz="2400">
                            <a:solidFill>
                              <a:srgbClr val="FFC000"/>
                            </a:solidFill>
                            <a:latin typeface="Cambria Math" panose="02040503050406030204" pitchFamily="18" charset="0"/>
                          </a:rPr>
                          <m:t>instrucciones</m:t>
                        </m:r>
                        <m:r>
                          <a:rPr lang="es-HN" sz="2400">
                            <a:solidFill>
                              <a:srgbClr val="FFC000"/>
                            </a:solidFill>
                            <a:latin typeface="Cambria Math" panose="02040503050406030204" pitchFamily="18" charset="0"/>
                          </a:rPr>
                          <m:t> </m:t>
                        </m:r>
                      </m:den>
                    </m:f>
                  </m:oMath>
                </a14:m>
                <a:r>
                  <a:rPr lang="es-HN" sz="2400" dirty="0">
                    <a:solidFill>
                      <a:srgbClr val="FFC000"/>
                    </a:solidFill>
                  </a:rPr>
                  <a:t> </a:t>
                </a:r>
              </a:p>
            </p:txBody>
          </p:sp>
        </mc:Choice>
        <mc:Fallback xmlns="">
          <p:sp>
            <p:nvSpPr>
              <p:cNvPr id="6" name="CuadroTexto 5">
                <a:extLst>
                  <a:ext uri="{FF2B5EF4-FFF2-40B4-BE49-F238E27FC236}">
                    <a16:creationId xmlns:a16="http://schemas.microsoft.com/office/drawing/2014/main" id="{23CC3E67-3519-5BDA-80C4-2A274718FFC5}"/>
                  </a:ext>
                </a:extLst>
              </p:cNvPr>
              <p:cNvSpPr txBox="1">
                <a:spLocks noRot="1" noChangeAspect="1" noMove="1" noResize="1" noEditPoints="1" noAdjustHandles="1" noChangeArrowheads="1" noChangeShapeType="1" noTextEdit="1"/>
              </p:cNvSpPr>
              <p:nvPr/>
            </p:nvSpPr>
            <p:spPr>
              <a:xfrm>
                <a:off x="2812558" y="413065"/>
                <a:ext cx="3741966" cy="634148"/>
              </a:xfrm>
              <a:prstGeom prst="rect">
                <a:avLst/>
              </a:prstGeom>
              <a:blipFill>
                <a:blip r:embed="rId5"/>
                <a:stretch>
                  <a:fillRect l="-2443" b="-9615"/>
                </a:stretch>
              </a:blipFill>
            </p:spPr>
            <p:txBody>
              <a:bodyPr/>
              <a:lstStyle/>
              <a:p>
                <a:r>
                  <a:rPr lang="es-HN">
                    <a:noFill/>
                  </a:rPr>
                  <a:t> </a:t>
                </a:r>
              </a:p>
            </p:txBody>
          </p:sp>
        </mc:Fallback>
      </mc:AlternateContent>
    </p:spTree>
    <p:extLst>
      <p:ext uri="{BB962C8B-B14F-4D97-AF65-F5344CB8AC3E}">
        <p14:creationId xmlns:p14="http://schemas.microsoft.com/office/powerpoint/2010/main" val="4035371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29</a:t>
            </a:fld>
            <a:endParaRPr lang="es-HN"/>
          </a:p>
        </p:txBody>
      </p:sp>
      <p:sp>
        <p:nvSpPr>
          <p:cNvPr id="6" name="Rectángulo 5"/>
          <p:cNvSpPr/>
          <p:nvPr/>
        </p:nvSpPr>
        <p:spPr>
          <a:xfrm>
            <a:off x="796417" y="390382"/>
            <a:ext cx="7551165" cy="1308017"/>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2000" dirty="0">
                <a:solidFill>
                  <a:srgbClr val="0070C0"/>
                </a:solidFill>
              </a:rPr>
              <a:t>Medidas básicas a diferentes niveles del computador y lo que está siendo medido en cada caso. Se puede ver cómo se combinan estos factores para obtener el tiempo de ejecución medido en segundos.</a:t>
            </a:r>
          </a:p>
        </p:txBody>
      </p:sp>
      <p:sp>
        <p:nvSpPr>
          <p:cNvPr id="7" name="Rectángulo 6"/>
          <p:cNvSpPr/>
          <p:nvPr/>
        </p:nvSpPr>
        <p:spPr>
          <a:xfrm>
            <a:off x="1137805" y="3978313"/>
            <a:ext cx="6974898" cy="2092998"/>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500" b="1" dirty="0">
                <a:solidFill>
                  <a:srgbClr val="C00000"/>
                </a:solidFill>
              </a:rPr>
              <a:t>Se ha de tener siempre en cuenta que la única medida completa y fiable de las prestaciones de un computador es el tiempo.</a:t>
            </a:r>
          </a:p>
          <a:p>
            <a:pPr algn="ctr"/>
            <a:endParaRPr lang="es-HN" sz="1500" dirty="0">
              <a:solidFill>
                <a:srgbClr val="C00000"/>
              </a:solidFill>
            </a:endParaRPr>
          </a:p>
          <a:p>
            <a:pPr marL="285750" indent="-285750">
              <a:buFont typeface="Arial" panose="020B0604020202020204" pitchFamily="34" charset="0"/>
              <a:buChar char="•"/>
            </a:pPr>
            <a:r>
              <a:rPr lang="es-HN" sz="1500" dirty="0">
                <a:solidFill>
                  <a:srgbClr val="0070C0"/>
                </a:solidFill>
              </a:rPr>
              <a:t>Por ejemplo, cambiar el repertorio de instrucciones para disminuir el número total de las mismas podría llevar a una organización con un ciclo de reloj mayor que contrarrestará la mejora en el número de instrucciones. </a:t>
            </a:r>
          </a:p>
          <a:p>
            <a:pPr marL="285750" indent="-285750">
              <a:buFont typeface="Arial" panose="020B0604020202020204" pitchFamily="34" charset="0"/>
              <a:buChar char="•"/>
            </a:pPr>
            <a:r>
              <a:rPr lang="es-HN" sz="1500" dirty="0">
                <a:solidFill>
                  <a:srgbClr val="0070C0"/>
                </a:solidFill>
              </a:rPr>
              <a:t>Igualmente, ya que el CPI depende del tipo de instrucciones ejecutadas, </a:t>
            </a:r>
            <a:r>
              <a:rPr lang="es-ES" sz="1500" dirty="0">
                <a:solidFill>
                  <a:srgbClr val="0070C0"/>
                </a:solidFill>
              </a:rPr>
              <a:t>el código que ejecuta la menor cantidad de instrucciones puede no ser el más rápido</a:t>
            </a:r>
            <a:endParaRPr lang="es-HN" sz="1500" dirty="0">
              <a:solidFill>
                <a:srgbClr val="0070C0"/>
              </a:solidFill>
            </a:endParaRPr>
          </a:p>
        </p:txBody>
      </p:sp>
      <p:sp>
        <p:nvSpPr>
          <p:cNvPr id="8" name="Rectángulo 7"/>
          <p:cNvSpPr/>
          <p:nvPr/>
        </p:nvSpPr>
        <p:spPr>
          <a:xfrm>
            <a:off x="1062304" y="2379586"/>
            <a:ext cx="6974898" cy="1014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HN" sz="1350">
              <a:solidFill>
                <a:srgbClr val="0070C0"/>
              </a:solidFill>
            </a:endParaRPr>
          </a:p>
        </p:txBody>
      </p:sp>
      <mc:AlternateContent xmlns:mc="http://schemas.openxmlformats.org/markup-compatibility/2006" xmlns:a14="http://schemas.microsoft.com/office/drawing/2010/main">
        <mc:Choice Requires="a14">
          <p:sp>
            <p:nvSpPr>
              <p:cNvPr id="9" name="CuadroTexto 8"/>
              <p:cNvSpPr txBox="1"/>
              <p:nvPr/>
            </p:nvSpPr>
            <p:spPr>
              <a:xfrm>
                <a:off x="774170" y="2461911"/>
                <a:ext cx="7551165" cy="60317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s-HN" sz="1600" i="0" smtClean="0">
                          <a:solidFill>
                            <a:srgbClr val="0070C0"/>
                          </a:solidFill>
                          <a:latin typeface="Cambria Math" panose="02040503050406030204" pitchFamily="18" charset="0"/>
                        </a:rPr>
                        <m:t>Tiempo</m:t>
                      </m:r>
                      <m:r>
                        <a:rPr lang="es-HN" sz="1600" i="0">
                          <a:solidFill>
                            <a:srgbClr val="0070C0"/>
                          </a:solidFill>
                          <a:latin typeface="Cambria Math" panose="02040503050406030204" pitchFamily="18" charset="0"/>
                          <a:ea typeface="Cambria Math" panose="02040503050406030204" pitchFamily="18" charset="0"/>
                        </a:rPr>
                        <m:t>=</m:t>
                      </m:r>
                      <m:r>
                        <m:rPr>
                          <m:sty m:val="p"/>
                        </m:rPr>
                        <a:rPr lang="es-ES" sz="1600" b="0" i="0" smtClean="0">
                          <a:solidFill>
                            <a:srgbClr val="0070C0"/>
                          </a:solidFill>
                          <a:latin typeface="Cambria Math" panose="02040503050406030204" pitchFamily="18" charset="0"/>
                          <a:ea typeface="Cambria Math" panose="02040503050406030204" pitchFamily="18" charset="0"/>
                        </a:rPr>
                        <m:t>Segundos</m:t>
                      </m:r>
                      <m:r>
                        <a:rPr lang="es-ES" sz="1600" b="0" i="0" smtClean="0">
                          <a:solidFill>
                            <a:srgbClr val="0070C0"/>
                          </a:solidFill>
                          <a:latin typeface="Cambria Math" panose="02040503050406030204" pitchFamily="18" charset="0"/>
                          <a:ea typeface="Cambria Math" panose="02040503050406030204" pitchFamily="18" charset="0"/>
                        </a:rPr>
                        <m:t>/</m:t>
                      </m:r>
                      <m:r>
                        <m:rPr>
                          <m:sty m:val="p"/>
                        </m:rPr>
                        <a:rPr lang="es-ES" sz="1600" b="0" i="0" smtClean="0">
                          <a:solidFill>
                            <a:srgbClr val="0070C0"/>
                          </a:solidFill>
                          <a:latin typeface="Cambria Math" panose="02040503050406030204" pitchFamily="18" charset="0"/>
                          <a:ea typeface="Cambria Math" panose="02040503050406030204" pitchFamily="18" charset="0"/>
                        </a:rPr>
                        <m:t>Programa</m:t>
                      </m:r>
                      <m:r>
                        <a:rPr lang="es-ES" sz="1600" b="0" i="1" smtClean="0">
                          <a:solidFill>
                            <a:srgbClr val="0070C0"/>
                          </a:solidFill>
                          <a:latin typeface="Cambria Math" panose="02040503050406030204" pitchFamily="18" charset="0"/>
                          <a:ea typeface="Cambria Math" panose="02040503050406030204" pitchFamily="18" charset="0"/>
                        </a:rPr>
                        <m:t>=</m:t>
                      </m:r>
                      <m:f>
                        <m:fPr>
                          <m:ctrlPr>
                            <a:rPr lang="es-HN" sz="1600" i="1">
                              <a:solidFill>
                                <a:srgbClr val="0070C0"/>
                              </a:solidFill>
                              <a:latin typeface="Cambria Math" panose="02040503050406030204" pitchFamily="18" charset="0"/>
                              <a:ea typeface="Cambria Math" panose="02040503050406030204" pitchFamily="18" charset="0"/>
                            </a:rPr>
                          </m:ctrlPr>
                        </m:fPr>
                        <m:num>
                          <m:r>
                            <m:rPr>
                              <m:sty m:val="p"/>
                            </m:rPr>
                            <a:rPr lang="es-HN" sz="1600" i="0" smtClean="0">
                              <a:solidFill>
                                <a:srgbClr val="0070C0"/>
                              </a:solidFill>
                              <a:latin typeface="Cambria Math" panose="02040503050406030204" pitchFamily="18" charset="0"/>
                              <a:ea typeface="Cambria Math" panose="02040503050406030204" pitchFamily="18" charset="0"/>
                            </a:rPr>
                            <m:t>Instrucciones</m:t>
                          </m:r>
                        </m:num>
                        <m:den>
                          <m:r>
                            <m:rPr>
                              <m:sty m:val="p"/>
                            </m:rPr>
                            <a:rPr lang="es-HN" sz="1600" i="0">
                              <a:solidFill>
                                <a:srgbClr val="0070C0"/>
                              </a:solidFill>
                              <a:latin typeface="Cambria Math" panose="02040503050406030204" pitchFamily="18" charset="0"/>
                              <a:ea typeface="Cambria Math" panose="02040503050406030204" pitchFamily="18" charset="0"/>
                            </a:rPr>
                            <m:t>Programa</m:t>
                          </m:r>
                        </m:den>
                      </m:f>
                      <m:r>
                        <a:rPr lang="es-HN" sz="1600" i="0">
                          <a:solidFill>
                            <a:srgbClr val="0070C0"/>
                          </a:solidFill>
                          <a:latin typeface="Cambria Math" panose="02040503050406030204" pitchFamily="18" charset="0"/>
                          <a:ea typeface="Cambria Math" panose="02040503050406030204" pitchFamily="18" charset="0"/>
                        </a:rPr>
                        <m:t>×</m:t>
                      </m:r>
                      <m:f>
                        <m:fPr>
                          <m:ctrlPr>
                            <a:rPr lang="es-HN" sz="1600" i="1">
                              <a:solidFill>
                                <a:srgbClr val="0070C0"/>
                              </a:solidFill>
                              <a:latin typeface="Cambria Math" panose="02040503050406030204" pitchFamily="18" charset="0"/>
                              <a:ea typeface="Cambria Math" panose="02040503050406030204" pitchFamily="18" charset="0"/>
                            </a:rPr>
                          </m:ctrlPr>
                        </m:fPr>
                        <m:num>
                          <m:r>
                            <m:rPr>
                              <m:sty m:val="p"/>
                            </m:rPr>
                            <a:rPr lang="es-HN" sz="1600" i="0">
                              <a:solidFill>
                                <a:srgbClr val="0070C0"/>
                              </a:solidFill>
                              <a:latin typeface="Cambria Math" panose="02040503050406030204" pitchFamily="18" charset="0"/>
                              <a:ea typeface="Cambria Math" panose="02040503050406030204" pitchFamily="18" charset="0"/>
                            </a:rPr>
                            <m:t>Ciclos</m:t>
                          </m:r>
                          <m:r>
                            <a:rPr lang="es-HN" sz="1600" i="0">
                              <a:solidFill>
                                <a:srgbClr val="0070C0"/>
                              </a:solidFill>
                              <a:latin typeface="Cambria Math" panose="02040503050406030204" pitchFamily="18" charset="0"/>
                              <a:ea typeface="Cambria Math" panose="02040503050406030204" pitchFamily="18" charset="0"/>
                            </a:rPr>
                            <m:t> </m:t>
                          </m:r>
                          <m:r>
                            <m:rPr>
                              <m:sty m:val="p"/>
                            </m:rPr>
                            <a:rPr lang="es-HN" sz="1600" i="0">
                              <a:solidFill>
                                <a:srgbClr val="0070C0"/>
                              </a:solidFill>
                              <a:latin typeface="Cambria Math" panose="02040503050406030204" pitchFamily="18" charset="0"/>
                              <a:ea typeface="Cambria Math" panose="02040503050406030204" pitchFamily="18" charset="0"/>
                            </a:rPr>
                            <m:t>de</m:t>
                          </m:r>
                          <m:r>
                            <a:rPr lang="es-HN" sz="1600" i="0">
                              <a:solidFill>
                                <a:srgbClr val="0070C0"/>
                              </a:solidFill>
                              <a:latin typeface="Cambria Math" panose="02040503050406030204" pitchFamily="18" charset="0"/>
                              <a:ea typeface="Cambria Math" panose="02040503050406030204" pitchFamily="18" charset="0"/>
                            </a:rPr>
                            <m:t> </m:t>
                          </m:r>
                          <m:r>
                            <m:rPr>
                              <m:sty m:val="p"/>
                            </m:rPr>
                            <a:rPr lang="es-HN" sz="1600" i="0">
                              <a:solidFill>
                                <a:srgbClr val="0070C0"/>
                              </a:solidFill>
                              <a:latin typeface="Cambria Math" panose="02040503050406030204" pitchFamily="18" charset="0"/>
                              <a:ea typeface="Cambria Math" panose="02040503050406030204" pitchFamily="18" charset="0"/>
                            </a:rPr>
                            <m:t>reloj</m:t>
                          </m:r>
                        </m:num>
                        <m:den>
                          <m:r>
                            <m:rPr>
                              <m:sty m:val="p"/>
                            </m:rPr>
                            <a:rPr lang="es-HN" sz="1600" i="0">
                              <a:solidFill>
                                <a:srgbClr val="0070C0"/>
                              </a:solidFill>
                              <a:latin typeface="Cambria Math" panose="02040503050406030204" pitchFamily="18" charset="0"/>
                              <a:ea typeface="Cambria Math" panose="02040503050406030204" pitchFamily="18" charset="0"/>
                            </a:rPr>
                            <m:t>Instruccion</m:t>
                          </m:r>
                        </m:den>
                      </m:f>
                      <m:r>
                        <a:rPr lang="es-HN" sz="1600" i="0">
                          <a:solidFill>
                            <a:srgbClr val="0070C0"/>
                          </a:solidFill>
                          <a:latin typeface="Cambria Math" panose="02040503050406030204" pitchFamily="18" charset="0"/>
                          <a:ea typeface="Cambria Math" panose="02040503050406030204" pitchFamily="18" charset="0"/>
                        </a:rPr>
                        <m:t>×</m:t>
                      </m:r>
                      <m:f>
                        <m:fPr>
                          <m:ctrlPr>
                            <a:rPr lang="es-HN" sz="1600" i="1">
                              <a:solidFill>
                                <a:srgbClr val="0070C0"/>
                              </a:solidFill>
                              <a:latin typeface="Cambria Math" panose="02040503050406030204" pitchFamily="18" charset="0"/>
                              <a:ea typeface="Cambria Math" panose="02040503050406030204" pitchFamily="18" charset="0"/>
                            </a:rPr>
                          </m:ctrlPr>
                        </m:fPr>
                        <m:num>
                          <m:r>
                            <m:rPr>
                              <m:sty m:val="p"/>
                            </m:rPr>
                            <a:rPr lang="es-HN" sz="1600" i="0">
                              <a:solidFill>
                                <a:srgbClr val="0070C0"/>
                              </a:solidFill>
                              <a:latin typeface="Cambria Math" panose="02040503050406030204" pitchFamily="18" charset="0"/>
                              <a:ea typeface="Cambria Math" panose="02040503050406030204" pitchFamily="18" charset="0"/>
                            </a:rPr>
                            <m:t>Segundos</m:t>
                          </m:r>
                        </m:num>
                        <m:den>
                          <m:r>
                            <m:rPr>
                              <m:sty m:val="p"/>
                            </m:rPr>
                            <a:rPr lang="es-HN" sz="1600" i="0">
                              <a:solidFill>
                                <a:srgbClr val="0070C0"/>
                              </a:solidFill>
                              <a:latin typeface="Cambria Math" panose="02040503050406030204" pitchFamily="18" charset="0"/>
                              <a:ea typeface="Cambria Math" panose="02040503050406030204" pitchFamily="18" charset="0"/>
                            </a:rPr>
                            <m:t>Ciclos</m:t>
                          </m:r>
                          <m:r>
                            <a:rPr lang="es-HN" sz="1600" i="0">
                              <a:solidFill>
                                <a:srgbClr val="0070C0"/>
                              </a:solidFill>
                              <a:latin typeface="Cambria Math" panose="02040503050406030204" pitchFamily="18" charset="0"/>
                              <a:ea typeface="Cambria Math" panose="02040503050406030204" pitchFamily="18" charset="0"/>
                            </a:rPr>
                            <m:t> </m:t>
                          </m:r>
                          <m:r>
                            <m:rPr>
                              <m:sty m:val="p"/>
                            </m:rPr>
                            <a:rPr lang="es-HN" sz="1600" i="0">
                              <a:solidFill>
                                <a:srgbClr val="0070C0"/>
                              </a:solidFill>
                              <a:latin typeface="Cambria Math" panose="02040503050406030204" pitchFamily="18" charset="0"/>
                              <a:ea typeface="Cambria Math" panose="02040503050406030204" pitchFamily="18" charset="0"/>
                            </a:rPr>
                            <m:t>de</m:t>
                          </m:r>
                          <m:r>
                            <a:rPr lang="es-HN" sz="1600" i="0">
                              <a:solidFill>
                                <a:srgbClr val="0070C0"/>
                              </a:solidFill>
                              <a:latin typeface="Cambria Math" panose="02040503050406030204" pitchFamily="18" charset="0"/>
                              <a:ea typeface="Cambria Math" panose="02040503050406030204" pitchFamily="18" charset="0"/>
                            </a:rPr>
                            <m:t> </m:t>
                          </m:r>
                          <m:r>
                            <m:rPr>
                              <m:sty m:val="p"/>
                            </m:rPr>
                            <a:rPr lang="es-HN" sz="1600" i="0">
                              <a:solidFill>
                                <a:srgbClr val="0070C0"/>
                              </a:solidFill>
                              <a:latin typeface="Cambria Math" panose="02040503050406030204" pitchFamily="18" charset="0"/>
                              <a:ea typeface="Cambria Math" panose="02040503050406030204" pitchFamily="18" charset="0"/>
                            </a:rPr>
                            <m:t>reloj</m:t>
                          </m:r>
                        </m:den>
                      </m:f>
                    </m:oMath>
                  </m:oMathPara>
                </a14:m>
                <a:endParaRPr lang="es-HN" sz="1600" dirty="0">
                  <a:solidFill>
                    <a:srgbClr val="0070C0"/>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774170" y="2461911"/>
                <a:ext cx="7551165" cy="603178"/>
              </a:xfrm>
              <a:prstGeom prst="rect">
                <a:avLst/>
              </a:prstGeom>
              <a:blipFill>
                <a:blip r:embed="rId2"/>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512861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30</a:t>
            </a:fld>
            <a:endParaRPr lang="es-HN"/>
          </a:p>
        </p:txBody>
      </p:sp>
      <p:graphicFrame>
        <p:nvGraphicFramePr>
          <p:cNvPr id="16" name="Tabla 16">
            <a:extLst>
              <a:ext uri="{FF2B5EF4-FFF2-40B4-BE49-F238E27FC236}">
                <a16:creationId xmlns:a16="http://schemas.microsoft.com/office/drawing/2014/main" id="{069682ED-1F44-449C-9EA9-52A679E77543}"/>
              </a:ext>
            </a:extLst>
          </p:cNvPr>
          <p:cNvGraphicFramePr>
            <a:graphicFrameLocks noGrp="1"/>
          </p:cNvGraphicFramePr>
          <p:nvPr>
            <p:extLst>
              <p:ext uri="{D42A27DB-BD31-4B8C-83A1-F6EECF244321}">
                <p14:modId xmlns:p14="http://schemas.microsoft.com/office/powerpoint/2010/main" val="4034725204"/>
              </p:ext>
            </p:extLst>
          </p:nvPr>
        </p:nvGraphicFramePr>
        <p:xfrm>
          <a:off x="239084" y="2296796"/>
          <a:ext cx="8665829" cy="1854200"/>
        </p:xfrm>
        <a:graphic>
          <a:graphicData uri="http://schemas.openxmlformats.org/drawingml/2006/table">
            <a:tbl>
              <a:tblPr firstRow="1" bandRow="1">
                <a:tableStyleId>{5C22544A-7EE6-4342-B048-85BDC9FD1C3A}</a:tableStyleId>
              </a:tblPr>
              <a:tblGrid>
                <a:gridCol w="4226891">
                  <a:extLst>
                    <a:ext uri="{9D8B030D-6E8A-4147-A177-3AD203B41FA5}">
                      <a16:colId xmlns:a16="http://schemas.microsoft.com/office/drawing/2014/main" val="2832444984"/>
                    </a:ext>
                  </a:extLst>
                </a:gridCol>
                <a:gridCol w="4438938">
                  <a:extLst>
                    <a:ext uri="{9D8B030D-6E8A-4147-A177-3AD203B41FA5}">
                      <a16:colId xmlns:a16="http://schemas.microsoft.com/office/drawing/2014/main" val="915241634"/>
                    </a:ext>
                  </a:extLst>
                </a:gridCol>
              </a:tblGrid>
              <a:tr h="370840">
                <a:tc>
                  <a:txBody>
                    <a:bodyPr/>
                    <a:lstStyle/>
                    <a:p>
                      <a:pPr algn="ctr"/>
                      <a:r>
                        <a:rPr lang="es-ES" dirty="0"/>
                        <a:t>COMPONENTES DE RENDIMIENTO</a:t>
                      </a:r>
                      <a:endParaRPr lang="es-HN" dirty="0"/>
                    </a:p>
                  </a:txBody>
                  <a:tcPr anchor="ctr">
                    <a:lnL w="38100" cap="flat" cmpd="sng" algn="ctr">
                      <a:solidFill>
                        <a:srgbClr val="0070C0"/>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solidFill>
                      <a:srgbClr val="0070C0"/>
                    </a:solidFill>
                  </a:tcPr>
                </a:tc>
                <a:tc>
                  <a:txBody>
                    <a:bodyPr/>
                    <a:lstStyle/>
                    <a:p>
                      <a:pPr algn="ctr"/>
                      <a:r>
                        <a:rPr lang="es-ES" dirty="0"/>
                        <a:t>UNIDADES DE MEDIDA</a:t>
                      </a:r>
                      <a:endParaRPr lang="es-HN" dirty="0"/>
                    </a:p>
                  </a:txBody>
                  <a:tcPr anchor="ctr">
                    <a:lnL w="38100" cap="flat" cmpd="sng" algn="ctr">
                      <a:solidFill>
                        <a:schemeClr val="bg1"/>
                      </a:solidFill>
                      <a:prstDash val="solid"/>
                      <a:round/>
                      <a:headEnd type="none" w="med" len="med"/>
                      <a:tailEnd type="none" w="med" len="med"/>
                    </a:lnL>
                    <a:lnR w="381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solidFill>
                      <a:srgbClr val="0070C0"/>
                    </a:solidFill>
                  </a:tcPr>
                </a:tc>
                <a:extLst>
                  <a:ext uri="{0D108BD9-81ED-4DB2-BD59-A6C34878D82A}">
                    <a16:rowId xmlns:a16="http://schemas.microsoft.com/office/drawing/2014/main" val="1500080324"/>
                  </a:ext>
                </a:extLst>
              </a:tr>
              <a:tr h="370840">
                <a:tc>
                  <a:txBody>
                    <a:bodyPr/>
                    <a:lstStyle/>
                    <a:p>
                      <a:r>
                        <a:rPr lang="es-ES" sz="1600" dirty="0">
                          <a:solidFill>
                            <a:srgbClr val="0070C0"/>
                          </a:solidFill>
                        </a:rPr>
                        <a:t>Tiempo de ejecución de CPU para un programa</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r>
                        <a:rPr lang="es-ES" sz="1600" dirty="0">
                          <a:solidFill>
                            <a:srgbClr val="0070C0"/>
                          </a:solidFill>
                        </a:rPr>
                        <a:t>Segundos por programa</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2882485291"/>
                  </a:ext>
                </a:extLst>
              </a:tr>
              <a:tr h="370840">
                <a:tc>
                  <a:txBody>
                    <a:bodyPr/>
                    <a:lstStyle/>
                    <a:p>
                      <a:r>
                        <a:rPr lang="es-ES" sz="1600" dirty="0">
                          <a:solidFill>
                            <a:srgbClr val="0070C0"/>
                          </a:solidFill>
                        </a:rPr>
                        <a:t>Cantidad de Instrucciones</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r>
                        <a:rPr lang="es-ES" sz="1600" dirty="0">
                          <a:solidFill>
                            <a:srgbClr val="0070C0"/>
                          </a:solidFill>
                        </a:rPr>
                        <a:t>Instrucciones ejecutadas por programa</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1122602943"/>
                  </a:ext>
                </a:extLst>
              </a:tr>
              <a:tr h="370840">
                <a:tc>
                  <a:txBody>
                    <a:bodyPr/>
                    <a:lstStyle/>
                    <a:p>
                      <a:r>
                        <a:rPr lang="es-ES" sz="1600" dirty="0">
                          <a:solidFill>
                            <a:srgbClr val="0070C0"/>
                          </a:solidFill>
                        </a:rPr>
                        <a:t>Ciclos de reloj por instrucción</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r>
                        <a:rPr lang="es-ES" sz="1600" dirty="0">
                          <a:solidFill>
                            <a:srgbClr val="0070C0"/>
                          </a:solidFill>
                        </a:rPr>
                        <a:t>Numero promedio de ciclos de reloj por instrucción</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2176190630"/>
                  </a:ext>
                </a:extLst>
              </a:tr>
              <a:tr h="370840">
                <a:tc>
                  <a:txBody>
                    <a:bodyPr/>
                    <a:lstStyle/>
                    <a:p>
                      <a:r>
                        <a:rPr lang="es-ES" sz="1600" dirty="0">
                          <a:solidFill>
                            <a:srgbClr val="0070C0"/>
                          </a:solidFill>
                        </a:rPr>
                        <a:t>Tiempo de ciclo de reloj</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solidFill>
                      <a:schemeClr val="bg1"/>
                    </a:solidFill>
                  </a:tcPr>
                </a:tc>
                <a:tc>
                  <a:txBody>
                    <a:bodyPr/>
                    <a:lstStyle/>
                    <a:p>
                      <a:r>
                        <a:rPr lang="es-ES" sz="1600" dirty="0">
                          <a:solidFill>
                            <a:srgbClr val="0070C0"/>
                          </a:solidFill>
                        </a:rPr>
                        <a:t>Segundos por ciclo de reloj</a:t>
                      </a:r>
                      <a:endParaRPr lang="es-HN" sz="1600" dirty="0">
                        <a:solidFill>
                          <a:srgbClr val="0070C0"/>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2579318494"/>
                  </a:ext>
                </a:extLst>
              </a:tr>
            </a:tbl>
          </a:graphicData>
        </a:graphic>
      </p:graphicFrame>
      <p:sp>
        <p:nvSpPr>
          <p:cNvPr id="19" name="CuadroTexto 18">
            <a:extLst>
              <a:ext uri="{FF2B5EF4-FFF2-40B4-BE49-F238E27FC236}">
                <a16:creationId xmlns:a16="http://schemas.microsoft.com/office/drawing/2014/main" id="{A2D256E9-4568-49B3-9CAC-D31D8100DBB3}"/>
              </a:ext>
            </a:extLst>
          </p:cNvPr>
          <p:cNvSpPr txBox="1"/>
          <p:nvPr/>
        </p:nvSpPr>
        <p:spPr>
          <a:xfrm>
            <a:off x="1782396" y="569661"/>
            <a:ext cx="5704254" cy="830997"/>
          </a:xfrm>
          <a:prstGeom prst="rect">
            <a:avLst/>
          </a:prstGeom>
          <a:noFill/>
        </p:spPr>
        <p:txBody>
          <a:bodyPr wrap="none" rtlCol="0">
            <a:spAutoFit/>
          </a:bodyPr>
          <a:lstStyle/>
          <a:p>
            <a:pPr algn="ctr"/>
            <a:r>
              <a:rPr lang="es-ES" sz="2400" b="1" dirty="0">
                <a:solidFill>
                  <a:srgbClr val="0070C0"/>
                </a:solidFill>
              </a:rPr>
              <a:t>COMPONENTES BASICOS DE RENDIMIENTO</a:t>
            </a:r>
          </a:p>
          <a:p>
            <a:pPr algn="ctr"/>
            <a:r>
              <a:rPr lang="es-ES" sz="2400" b="1" dirty="0">
                <a:solidFill>
                  <a:srgbClr val="0070C0"/>
                </a:solidFill>
              </a:rPr>
              <a:t> Y CÓMO ES MEDIDO</a:t>
            </a:r>
            <a:endParaRPr lang="es-HN" sz="2400" b="1" dirty="0">
              <a:solidFill>
                <a:srgbClr val="0070C0"/>
              </a:solidFill>
            </a:endParaRPr>
          </a:p>
        </p:txBody>
      </p:sp>
    </p:spTree>
    <p:extLst>
      <p:ext uri="{BB962C8B-B14F-4D97-AF65-F5344CB8AC3E}">
        <p14:creationId xmlns:p14="http://schemas.microsoft.com/office/powerpoint/2010/main" val="2687090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31</a:t>
            </a:fld>
            <a:endParaRPr lang="es-HN"/>
          </a:p>
        </p:txBody>
      </p:sp>
      <p:graphicFrame>
        <p:nvGraphicFramePr>
          <p:cNvPr id="5" name="Diagrama 4">
            <a:extLst>
              <a:ext uri="{FF2B5EF4-FFF2-40B4-BE49-F238E27FC236}">
                <a16:creationId xmlns:a16="http://schemas.microsoft.com/office/drawing/2014/main" id="{83081730-8270-0FA7-4602-25257D8F4301}"/>
              </a:ext>
            </a:extLst>
          </p:cNvPr>
          <p:cNvGraphicFramePr/>
          <p:nvPr>
            <p:extLst>
              <p:ext uri="{D42A27DB-BD31-4B8C-83A1-F6EECF244321}">
                <p14:modId xmlns:p14="http://schemas.microsoft.com/office/powerpoint/2010/main" val="1690466997"/>
              </p:ext>
            </p:extLst>
          </p:nvPr>
        </p:nvGraphicFramePr>
        <p:xfrm>
          <a:off x="204537" y="96256"/>
          <a:ext cx="8235616" cy="5173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2283F194-3824-B86B-FFF2-D042DB8CF774}"/>
              </a:ext>
            </a:extLst>
          </p:cNvPr>
          <p:cNvSpPr txBox="1"/>
          <p:nvPr/>
        </p:nvSpPr>
        <p:spPr>
          <a:xfrm>
            <a:off x="2686050" y="96256"/>
            <a:ext cx="5074318" cy="1200329"/>
          </a:xfrm>
          <a:prstGeom prst="rect">
            <a:avLst/>
          </a:prstGeom>
          <a:noFill/>
        </p:spPr>
        <p:txBody>
          <a:bodyPr wrap="square">
            <a:spAutoFit/>
          </a:bodyPr>
          <a:lstStyle/>
          <a:p>
            <a:pPr algn="ctr"/>
            <a:r>
              <a:rPr lang="es-ES" sz="2400" dirty="0">
                <a:solidFill>
                  <a:srgbClr val="0070C0"/>
                </a:solidFill>
              </a:rPr>
              <a:t>¿Cómo podemos determinar el valor de estos factores en la ecuación de rendimiento?</a:t>
            </a:r>
          </a:p>
        </p:txBody>
      </p:sp>
      <p:sp>
        <p:nvSpPr>
          <p:cNvPr id="10" name="CuadroTexto 9">
            <a:extLst>
              <a:ext uri="{FF2B5EF4-FFF2-40B4-BE49-F238E27FC236}">
                <a16:creationId xmlns:a16="http://schemas.microsoft.com/office/drawing/2014/main" id="{5C0B5B61-2F1A-239E-DD6D-0C0B25DE0F95}"/>
              </a:ext>
            </a:extLst>
          </p:cNvPr>
          <p:cNvSpPr txBox="1"/>
          <p:nvPr/>
        </p:nvSpPr>
        <p:spPr>
          <a:xfrm>
            <a:off x="108275" y="5336039"/>
            <a:ext cx="8927431" cy="954107"/>
          </a:xfrm>
          <a:prstGeom prst="rect">
            <a:avLst/>
          </a:prstGeom>
          <a:noFill/>
        </p:spPr>
        <p:txBody>
          <a:bodyPr wrap="square">
            <a:spAutoFit/>
          </a:bodyPr>
          <a:lstStyle/>
          <a:p>
            <a:pPr algn="ctr"/>
            <a:r>
              <a:rPr lang="es-ES" sz="1400" b="1" dirty="0">
                <a:solidFill>
                  <a:srgbClr val="C00000"/>
                </a:solidFill>
              </a:rPr>
              <a:t>El CPI depende de muchos detalles de diseño en la computadora, incluidos</a:t>
            </a:r>
          </a:p>
          <a:p>
            <a:pPr algn="ctr"/>
            <a:r>
              <a:rPr lang="es-ES" sz="1400" b="1" dirty="0">
                <a:solidFill>
                  <a:srgbClr val="C00000"/>
                </a:solidFill>
              </a:rPr>
              <a:t>tanto el sistema de memoria como la estructura del procesador, así como en la combinación de tipos de instrucciones que se ejecutan en una aplicación. Así, el CPI varía según la aplicación, así como entre implementaciones con el mismo</a:t>
            </a:r>
          </a:p>
          <a:p>
            <a:pPr algn="ctr"/>
            <a:r>
              <a:rPr lang="es-ES" sz="1400" b="1" dirty="0">
                <a:solidFill>
                  <a:srgbClr val="C00000"/>
                </a:solidFill>
              </a:rPr>
              <a:t>conjunto de instrucciones.</a:t>
            </a:r>
            <a:endParaRPr lang="es-HN" sz="1400" b="1" dirty="0">
              <a:solidFill>
                <a:srgbClr val="C00000"/>
              </a:solidFill>
            </a:endParaRPr>
          </a:p>
        </p:txBody>
      </p:sp>
    </p:spTree>
    <p:extLst>
      <p:ext uri="{BB962C8B-B14F-4D97-AF65-F5344CB8AC3E}">
        <p14:creationId xmlns:p14="http://schemas.microsoft.com/office/powerpoint/2010/main" val="1877105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32</a:t>
            </a:fld>
            <a:endParaRPr lang="es-HN"/>
          </a:p>
        </p:txBody>
      </p:sp>
      <p:sp>
        <p:nvSpPr>
          <p:cNvPr id="5" name="Rectángulo 4"/>
          <p:cNvSpPr/>
          <p:nvPr/>
        </p:nvSpPr>
        <p:spPr>
          <a:xfrm>
            <a:off x="3287448" y="294228"/>
            <a:ext cx="2622449" cy="553998"/>
          </a:xfrm>
          <a:prstGeom prst="rect">
            <a:avLst/>
          </a:prstGeom>
        </p:spPr>
        <p:txBody>
          <a:bodyPr wrap="none">
            <a:spAutoFit/>
          </a:bodyPr>
          <a:lstStyle/>
          <a:p>
            <a:r>
              <a:rPr lang="es-HN" sz="3000" b="1" dirty="0">
                <a:solidFill>
                  <a:srgbClr val="0070C0"/>
                </a:solidFill>
              </a:rPr>
              <a:t>Ley de Amdahl </a:t>
            </a:r>
          </a:p>
        </p:txBody>
      </p:sp>
      <p:sp>
        <p:nvSpPr>
          <p:cNvPr id="6" name="Rectángulo 5"/>
          <p:cNvSpPr/>
          <p:nvPr/>
        </p:nvSpPr>
        <p:spPr>
          <a:xfrm flipH="1">
            <a:off x="457199" y="1030262"/>
            <a:ext cx="8229600" cy="1453487"/>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dirty="0">
                <a:solidFill>
                  <a:srgbClr val="0070C0"/>
                </a:solidFill>
              </a:rPr>
              <a:t>El aumento de rendimiento que puede obtenerse al mejorar alguna parte de un computador puede calcularse utilizando la Ley de Amdahl. La Ley de Amdahl establece que la mejora obtenida en el rendimiento al utilizar algún modo de ejecución más rápido está limitada por la fracción de tiempo que se pueda utilizar ese modo más rápido.</a:t>
            </a:r>
          </a:p>
        </p:txBody>
      </p:sp>
      <p:sp>
        <p:nvSpPr>
          <p:cNvPr id="7" name="Rectángulo 6"/>
          <p:cNvSpPr/>
          <p:nvPr/>
        </p:nvSpPr>
        <p:spPr>
          <a:xfrm>
            <a:off x="1568002" y="2792319"/>
            <a:ext cx="6007994" cy="507831"/>
          </a:xfrm>
          <a:prstGeom prst="rect">
            <a:avLst/>
          </a:prstGeom>
        </p:spPr>
        <p:txBody>
          <a:bodyPr wrap="square">
            <a:spAutoFit/>
          </a:bodyPr>
          <a:lstStyle/>
          <a:p>
            <a:pPr algn="ctr"/>
            <a:r>
              <a:rPr lang="es-HN" sz="1350" b="1" dirty="0">
                <a:solidFill>
                  <a:srgbClr val="C00000"/>
                </a:solidFill>
              </a:rPr>
              <a:t>La Ley de Amdahl define la ganancia de rendimiento o aceleración (speed-up) que puede lograrse al utilizar una característica particular. </a:t>
            </a:r>
          </a:p>
        </p:txBody>
      </p:sp>
      <mc:AlternateContent xmlns:mc="http://schemas.openxmlformats.org/markup-compatibility/2006" xmlns:a14="http://schemas.microsoft.com/office/drawing/2010/main">
        <mc:Choice Requires="a14">
          <p:sp>
            <p:nvSpPr>
              <p:cNvPr id="9" name="CuadroTexto 8"/>
              <p:cNvSpPr txBox="1"/>
              <p:nvPr/>
            </p:nvSpPr>
            <p:spPr>
              <a:xfrm>
                <a:off x="628650" y="4116553"/>
                <a:ext cx="7682809" cy="5231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HN" sz="1350" i="1">
                          <a:solidFill>
                            <a:srgbClr val="0070C0"/>
                          </a:solidFill>
                          <a:latin typeface="Cambria Math" panose="02040503050406030204" pitchFamily="18" charset="0"/>
                        </a:rPr>
                        <m:t>𝐴𝑐𝑒𝑙𝑒𝑟𝑎𝑐𝑖𝑜𝑛</m:t>
                      </m:r>
                      <m:r>
                        <a:rPr lang="es-HN" sz="1350" i="1">
                          <a:solidFill>
                            <a:srgbClr val="0070C0"/>
                          </a:solidFill>
                          <a:latin typeface="Cambria Math" panose="02040503050406030204" pitchFamily="18" charset="0"/>
                        </a:rPr>
                        <m:t> </m:t>
                      </m:r>
                      <m:r>
                        <a:rPr lang="es-HN" sz="1350" i="1">
                          <a:solidFill>
                            <a:srgbClr val="0070C0"/>
                          </a:solidFill>
                          <a:latin typeface="Cambria Math" panose="02040503050406030204" pitchFamily="18" charset="0"/>
                        </a:rPr>
                        <m:t>𝑑𝑒</m:t>
                      </m:r>
                      <m:r>
                        <a:rPr lang="es-HN" sz="1350" i="1">
                          <a:solidFill>
                            <a:srgbClr val="0070C0"/>
                          </a:solidFill>
                          <a:latin typeface="Cambria Math" panose="02040503050406030204" pitchFamily="18" charset="0"/>
                        </a:rPr>
                        <m:t> </m:t>
                      </m:r>
                      <m:r>
                        <a:rPr lang="es-HN" sz="1350" i="1">
                          <a:solidFill>
                            <a:srgbClr val="0070C0"/>
                          </a:solidFill>
                          <a:latin typeface="Cambria Math" panose="02040503050406030204" pitchFamily="18" charset="0"/>
                        </a:rPr>
                        <m:t>𝑟𝑒𝑛𝑑𝑖𝑚𝑖𝑒𝑛𝑡𝑜</m:t>
                      </m:r>
                      <m:r>
                        <a:rPr lang="es-HN" sz="1350" i="1">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r>
                            <a:rPr lang="es-HN" sz="1350" i="1">
                              <a:solidFill>
                                <a:srgbClr val="0070C0"/>
                              </a:solidFill>
                              <a:latin typeface="Cambria Math" panose="02040503050406030204" pitchFamily="18" charset="0"/>
                              <a:ea typeface="Cambria Math" panose="02040503050406030204" pitchFamily="18" charset="0"/>
                            </a:rPr>
                            <m:t>𝑅𝑒𝑛𝑑𝑖𝑚𝑖𝑒𝑛𝑡𝑜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𝑑𝑒</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𝑡𝑎𝑟𝑒𝑎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𝑢𝑡𝑖𝑙𝑖𝑧𝑎𝑛𝑑𝑜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𝑚𝑒𝑗𝑜𝑟𝑎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𝑐𝑢𝑎𝑛𝑑𝑜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𝑠𝑒𝑎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𝑝𝑜𝑠𝑖𝑏𝑙𝑒</m:t>
                          </m:r>
                        </m:num>
                        <m:den>
                          <m:r>
                            <a:rPr lang="es-HN" sz="1350" i="1">
                              <a:solidFill>
                                <a:srgbClr val="0070C0"/>
                              </a:solidFill>
                              <a:latin typeface="Cambria Math" panose="02040503050406030204" pitchFamily="18" charset="0"/>
                              <a:ea typeface="Cambria Math" panose="02040503050406030204" pitchFamily="18" charset="0"/>
                            </a:rPr>
                            <m:t>𝑅𝑒𝑛𝑑𝑖𝑚𝑖𝑒𝑛𝑡𝑜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𝑑𝑒</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𝑡𝑎𝑟𝑒𝑎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𝑐𝑜𝑚𝑝𝑙𝑒𝑡𝑎</m:t>
                          </m:r>
                          <m:func>
                            <m:funcPr>
                              <m:ctrlPr>
                                <a:rPr lang="es-HN" sz="1350" i="1">
                                  <a:solidFill>
                                    <a:srgbClr val="0070C0"/>
                                  </a:solidFill>
                                  <a:latin typeface="Cambria Math" panose="02040503050406030204" pitchFamily="18" charset="0"/>
                                  <a:ea typeface="Cambria Math" panose="02040503050406030204" pitchFamily="18" charset="0"/>
                                </a:rPr>
                              </m:ctrlPr>
                            </m:funcPr>
                            <m:fName>
                              <m:r>
                                <m:rPr>
                                  <m:sty m:val="p"/>
                                </m:rPr>
                                <a:rPr lang="es-HN" sz="1350">
                                  <a:solidFill>
                                    <a:srgbClr val="0070C0"/>
                                  </a:solidFill>
                                  <a:latin typeface="Cambria Math" panose="02040503050406030204" pitchFamily="18" charset="0"/>
                                  <a:ea typeface="Cambria Math" panose="02040503050406030204" pitchFamily="18" charset="0"/>
                                </a:rPr>
                                <m:t>sin</m:t>
                              </m:r>
                            </m:fName>
                            <m:e>
                              <m:r>
                                <a:rPr lang="es-HN" sz="1350" i="1">
                                  <a:solidFill>
                                    <a:srgbClr val="0070C0"/>
                                  </a:solidFill>
                                  <a:latin typeface="Cambria Math" panose="02040503050406030204" pitchFamily="18" charset="0"/>
                                  <a:ea typeface="Cambria Math" panose="02040503050406030204" pitchFamily="18" charset="0"/>
                                </a:rPr>
                                <m:t>𝑢𝑡𝑖𝑙𝑖𝑧𝑎𝑟</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𝑚𝑒𝑗𝑜𝑟𝑎</m:t>
                              </m:r>
                            </m:e>
                          </m:func>
                        </m:den>
                      </m:f>
                    </m:oMath>
                  </m:oMathPara>
                </a14:m>
                <a:endParaRPr lang="es-HN" sz="1350" dirty="0">
                  <a:solidFill>
                    <a:srgbClr val="0070C0"/>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628650" y="4116553"/>
                <a:ext cx="7682809" cy="523157"/>
              </a:xfrm>
              <a:prstGeom prst="rect">
                <a:avLst/>
              </a:prstGeom>
              <a:blipFill>
                <a:blip r:embed="rId3"/>
                <a:stretch>
                  <a:fillRect b="-5814"/>
                </a:stretch>
              </a:blipFill>
            </p:spPr>
            <p:txBody>
              <a:bodyPr/>
              <a:lstStyle/>
              <a:p>
                <a:r>
                  <a:rPr lang="es-HN">
                    <a:noFill/>
                  </a:rPr>
                  <a:t> </a:t>
                </a:r>
              </a:p>
            </p:txBody>
          </p:sp>
        </mc:Fallback>
      </mc:AlternateContent>
      <p:sp>
        <p:nvSpPr>
          <p:cNvPr id="10" name="CuadroTexto 9"/>
          <p:cNvSpPr txBox="1"/>
          <p:nvPr/>
        </p:nvSpPr>
        <p:spPr>
          <a:xfrm>
            <a:off x="2584174" y="5141015"/>
            <a:ext cx="184731" cy="300082"/>
          </a:xfrm>
          <a:prstGeom prst="rect">
            <a:avLst/>
          </a:prstGeom>
          <a:noFill/>
        </p:spPr>
        <p:txBody>
          <a:bodyPr wrap="none" rtlCol="0">
            <a:spAutoFit/>
          </a:bodyPr>
          <a:lstStyle/>
          <a:p>
            <a:endParaRPr lang="es-HN" sz="1350" dirty="0"/>
          </a:p>
        </p:txBody>
      </p:sp>
      <mc:AlternateContent xmlns:mc="http://schemas.openxmlformats.org/markup-compatibility/2006" xmlns:a14="http://schemas.microsoft.com/office/drawing/2010/main">
        <mc:Choice Requires="a14">
          <p:sp>
            <p:nvSpPr>
              <p:cNvPr id="13" name="CuadroTexto 12"/>
              <p:cNvSpPr txBox="1"/>
              <p:nvPr/>
            </p:nvSpPr>
            <p:spPr>
              <a:xfrm>
                <a:off x="103962" y="4821746"/>
                <a:ext cx="9038693" cy="5231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HN" sz="1350" i="1">
                          <a:solidFill>
                            <a:srgbClr val="0070C0"/>
                          </a:solidFill>
                          <a:latin typeface="Cambria Math" panose="02040503050406030204" pitchFamily="18" charset="0"/>
                        </a:rPr>
                        <m:t>𝐴𝑐𝑒𝑙𝑒𝑟𝑎𝑐𝑖𝑜𝑛</m:t>
                      </m:r>
                      <m:r>
                        <a:rPr lang="es-HN" sz="1350" i="1">
                          <a:solidFill>
                            <a:srgbClr val="0070C0"/>
                          </a:solidFill>
                          <a:latin typeface="Cambria Math" panose="02040503050406030204" pitchFamily="18" charset="0"/>
                        </a:rPr>
                        <m:t> </m:t>
                      </m:r>
                      <m:r>
                        <a:rPr lang="es-HN" sz="1350" i="1">
                          <a:solidFill>
                            <a:srgbClr val="0070C0"/>
                          </a:solidFill>
                          <a:latin typeface="Cambria Math" panose="02040503050406030204" pitchFamily="18" charset="0"/>
                        </a:rPr>
                        <m:t>𝑑𝑒</m:t>
                      </m:r>
                      <m:r>
                        <a:rPr lang="es-HN" sz="1350" i="1">
                          <a:solidFill>
                            <a:srgbClr val="0070C0"/>
                          </a:solidFill>
                          <a:latin typeface="Cambria Math" panose="02040503050406030204" pitchFamily="18" charset="0"/>
                        </a:rPr>
                        <m:t> </m:t>
                      </m:r>
                      <m:r>
                        <a:rPr lang="es-HN" sz="1350" i="1">
                          <a:solidFill>
                            <a:srgbClr val="0070C0"/>
                          </a:solidFill>
                          <a:latin typeface="Cambria Math" panose="02040503050406030204" pitchFamily="18" charset="0"/>
                        </a:rPr>
                        <m:t>𝑟𝑒𝑛𝑑𝑖𝑚𝑖𝑒𝑛𝑡𝑜</m:t>
                      </m:r>
                      <m:r>
                        <a:rPr lang="es-HN" sz="1350" i="1">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r>
                            <a:rPr lang="es-HN" sz="1350" i="1">
                              <a:solidFill>
                                <a:srgbClr val="0070C0"/>
                              </a:solidFill>
                              <a:latin typeface="Cambria Math" panose="02040503050406030204" pitchFamily="18" charset="0"/>
                              <a:ea typeface="Cambria Math" panose="02040503050406030204" pitchFamily="18" charset="0"/>
                            </a:rPr>
                            <m:t>𝑇𝑖𝑒𝑚𝑝𝑜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𝑑𝑒</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𝑒𝑗𝑒𝑐𝑢𝑐𝑖𝑜𝑛</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𝑑𝑒</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𝑡𝑎𝑟𝑒𝑎</m:t>
                          </m:r>
                          <m:func>
                            <m:funcPr>
                              <m:ctrlPr>
                                <a:rPr lang="es-HN" sz="1350" i="1">
                                  <a:solidFill>
                                    <a:srgbClr val="0070C0"/>
                                  </a:solidFill>
                                  <a:latin typeface="Cambria Math" panose="02040503050406030204" pitchFamily="18" charset="0"/>
                                  <a:ea typeface="Cambria Math" panose="02040503050406030204" pitchFamily="18" charset="0"/>
                                </a:rPr>
                              </m:ctrlPr>
                            </m:funcPr>
                            <m:fName>
                              <m:r>
                                <a:rPr lang="es-HN" sz="1350" i="1">
                                  <a:solidFill>
                                    <a:srgbClr val="0070C0"/>
                                  </a:solidFill>
                                  <a:latin typeface="Cambria Math" panose="02040503050406030204" pitchFamily="18" charset="0"/>
                                  <a:ea typeface="Cambria Math" panose="02040503050406030204" pitchFamily="18" charset="0"/>
                                </a:rPr>
                                <m:t>𝑠𝑖𝑛</m:t>
                              </m:r>
                            </m:fName>
                            <m:e>
                              <m:r>
                                <a:rPr lang="es-HN" sz="1350" i="1">
                                  <a:solidFill>
                                    <a:srgbClr val="0070C0"/>
                                  </a:solidFill>
                                  <a:latin typeface="Cambria Math" panose="02040503050406030204" pitchFamily="18" charset="0"/>
                                  <a:ea typeface="Cambria Math" panose="02040503050406030204" pitchFamily="18" charset="0"/>
                                </a:rPr>
                                <m:t>𝑢𝑡𝑖𝑙𝑖𝑧𝑎𝑟</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𝑚𝑒𝑗𝑜𝑟𝑎</m:t>
                              </m:r>
                            </m:e>
                          </m:func>
                        </m:num>
                        <m:den>
                          <m:r>
                            <a:rPr lang="es-HN" sz="1350" i="1">
                              <a:solidFill>
                                <a:srgbClr val="0070C0"/>
                              </a:solidFill>
                              <a:latin typeface="Cambria Math" panose="02040503050406030204" pitchFamily="18" charset="0"/>
                              <a:ea typeface="Cambria Math" panose="02040503050406030204" pitchFamily="18" charset="0"/>
                            </a:rPr>
                            <m:t>𝑇𝑖𝑒𝑚𝑝𝑜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𝑑𝑒</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𝑒𝑗𝑒𝑐𝑢𝑐𝑖𝑜𝑛</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𝑑𝑒</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𝑡𝑎𝑟𝑒𝑎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𝑐𝑜𝑚𝑝𝑙𝑒𝑡𝑎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𝑢𝑡𝑖𝑙𝑖𝑧𝑎𝑛𝑑𝑜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𝑙𝑎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𝑚𝑒𝑗𝑜𝑟𝑎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𝑐𝑢𝑎𝑛𝑑𝑜</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𝑠𝑒𝑎</m:t>
                          </m:r>
                          <m:r>
                            <a:rPr lang="es-HN" sz="1350" i="1">
                              <a:solidFill>
                                <a:srgbClr val="0070C0"/>
                              </a:solidFill>
                              <a:latin typeface="Cambria Math" panose="02040503050406030204" pitchFamily="18" charset="0"/>
                              <a:ea typeface="Cambria Math" panose="02040503050406030204" pitchFamily="18" charset="0"/>
                            </a:rPr>
                            <m:t> </m:t>
                          </m:r>
                          <m:r>
                            <a:rPr lang="es-HN" sz="1350" i="1">
                              <a:solidFill>
                                <a:srgbClr val="0070C0"/>
                              </a:solidFill>
                              <a:latin typeface="Cambria Math" panose="02040503050406030204" pitchFamily="18" charset="0"/>
                              <a:ea typeface="Cambria Math" panose="02040503050406030204" pitchFamily="18" charset="0"/>
                            </a:rPr>
                            <m:t>𝑝𝑜𝑠𝑖𝑏𝑙𝑒</m:t>
                          </m:r>
                        </m:den>
                      </m:f>
                    </m:oMath>
                  </m:oMathPara>
                </a14:m>
                <a:endParaRPr lang="es-HN" sz="1350" dirty="0">
                  <a:solidFill>
                    <a:srgbClr val="0070C0"/>
                  </a:solidFill>
                </a:endParaRPr>
              </a:p>
            </p:txBody>
          </p:sp>
        </mc:Choice>
        <mc:Fallback xmlns="">
          <p:sp>
            <p:nvSpPr>
              <p:cNvPr id="13" name="CuadroTexto 12"/>
              <p:cNvSpPr txBox="1">
                <a:spLocks noRot="1" noChangeAspect="1" noMove="1" noResize="1" noEditPoints="1" noAdjustHandles="1" noChangeArrowheads="1" noChangeShapeType="1" noTextEdit="1"/>
              </p:cNvSpPr>
              <p:nvPr/>
            </p:nvSpPr>
            <p:spPr>
              <a:xfrm>
                <a:off x="103962" y="4821746"/>
                <a:ext cx="9038693" cy="523157"/>
              </a:xfrm>
              <a:prstGeom prst="rect">
                <a:avLst/>
              </a:prstGeom>
              <a:blipFill>
                <a:blip r:embed="rId4"/>
                <a:stretch>
                  <a:fillRect b="-5814"/>
                </a:stretch>
              </a:blipFill>
            </p:spPr>
            <p:txBody>
              <a:bodyPr/>
              <a:lstStyle/>
              <a:p>
                <a:r>
                  <a:rPr lang="es-HN">
                    <a:noFill/>
                  </a:rPr>
                  <a:t> </a:t>
                </a:r>
              </a:p>
            </p:txBody>
          </p:sp>
        </mc:Fallback>
      </mc:AlternateContent>
    </p:spTree>
    <p:extLst>
      <p:ext uri="{BB962C8B-B14F-4D97-AF65-F5344CB8AC3E}">
        <p14:creationId xmlns:p14="http://schemas.microsoft.com/office/powerpoint/2010/main" val="804115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33</a:t>
            </a:fld>
            <a:endParaRPr lang="es-HN"/>
          </a:p>
        </p:txBody>
      </p:sp>
      <mc:AlternateContent xmlns:mc="http://schemas.openxmlformats.org/markup-compatibility/2006" xmlns:a14="http://schemas.microsoft.com/office/drawing/2010/main">
        <mc:Choice Requires="a14">
          <p:sp>
            <p:nvSpPr>
              <p:cNvPr id="5" name="CuadroTexto 4"/>
              <p:cNvSpPr txBox="1"/>
              <p:nvPr/>
            </p:nvSpPr>
            <p:spPr>
              <a:xfrm>
                <a:off x="390677" y="197999"/>
                <a:ext cx="7877220" cy="5638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a:solidFill>
                                <a:srgbClr val="0070C0"/>
                              </a:solidFill>
                              <a:latin typeface="Cambria Math" panose="02040503050406030204" pitchFamily="18" charset="0"/>
                            </a:rPr>
                          </m:ctrlPr>
                        </m:sSubPr>
                        <m:e>
                          <m:r>
                            <m:rPr>
                              <m:sty m:val="p"/>
                            </m:rPr>
                            <a:rPr lang="es-HN" sz="1350" i="0">
                              <a:solidFill>
                                <a:srgbClr val="0070C0"/>
                              </a:solidFill>
                              <a:latin typeface="Cambria Math" panose="02040503050406030204" pitchFamily="18" charset="0"/>
                            </a:rPr>
                            <m:t>Tiempo</m:t>
                          </m:r>
                          <m:r>
                            <a:rPr lang="es-HN" sz="1350" i="0">
                              <a:solidFill>
                                <a:srgbClr val="0070C0"/>
                              </a:solidFill>
                              <a:latin typeface="Cambria Math" panose="02040503050406030204" pitchFamily="18" charset="0"/>
                            </a:rPr>
                            <m:t> </m:t>
                          </m:r>
                          <m:r>
                            <m:rPr>
                              <m:sty m:val="p"/>
                            </m:rPr>
                            <a:rPr lang="es-HN" sz="1350" i="0">
                              <a:solidFill>
                                <a:srgbClr val="0070C0"/>
                              </a:solidFill>
                              <a:latin typeface="Cambria Math" panose="02040503050406030204" pitchFamily="18" charset="0"/>
                            </a:rPr>
                            <m:t>de</m:t>
                          </m:r>
                          <m:r>
                            <a:rPr lang="es-HN" sz="1350" i="0">
                              <a:solidFill>
                                <a:srgbClr val="0070C0"/>
                              </a:solidFill>
                              <a:latin typeface="Cambria Math" panose="02040503050406030204" pitchFamily="18" charset="0"/>
                            </a:rPr>
                            <m:t> </m:t>
                          </m:r>
                          <m:r>
                            <m:rPr>
                              <m:sty m:val="p"/>
                            </m:rPr>
                            <a:rPr lang="es-HN" sz="1350" i="0">
                              <a:solidFill>
                                <a:srgbClr val="0070C0"/>
                              </a:solidFill>
                              <a:latin typeface="Cambria Math" panose="02040503050406030204" pitchFamily="18" charset="0"/>
                            </a:rPr>
                            <m:t>ejecucion</m:t>
                          </m:r>
                        </m:e>
                        <m:sub>
                          <m:r>
                            <m:rPr>
                              <m:sty m:val="p"/>
                            </m:rPr>
                            <a:rPr lang="es-HN" sz="1350" i="0">
                              <a:solidFill>
                                <a:srgbClr val="0070C0"/>
                              </a:solidFill>
                              <a:latin typeface="Cambria Math" panose="02040503050406030204" pitchFamily="18" charset="0"/>
                            </a:rPr>
                            <m:t>nuevo</m:t>
                          </m:r>
                        </m:sub>
                      </m:sSub>
                      <m:r>
                        <a:rPr lang="es-HN" sz="1350" i="0">
                          <a:solidFill>
                            <a:srgbClr val="0070C0"/>
                          </a:solidFill>
                          <a:latin typeface="Cambria Math" panose="02040503050406030204" pitchFamily="18" charset="0"/>
                          <a:ea typeface="Cambria Math" panose="02040503050406030204" pitchFamily="18" charset="0"/>
                        </a:rPr>
                        <m:t>=</m:t>
                      </m:r>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antiguo</m:t>
                          </m:r>
                        </m:sub>
                      </m:sSub>
                      <m:d>
                        <m:dPr>
                          <m:begChr m:val="["/>
                          <m:endChr m:val="]"/>
                          <m:ctrlPr>
                            <a:rPr lang="es-HN" sz="1350" i="1">
                              <a:solidFill>
                                <a:srgbClr val="0070C0"/>
                              </a:solidFill>
                              <a:latin typeface="Cambria Math" panose="02040503050406030204" pitchFamily="18" charset="0"/>
                              <a:ea typeface="Cambria Math" panose="02040503050406030204" pitchFamily="18" charset="0"/>
                            </a:rPr>
                          </m:ctrlPr>
                        </m:dPr>
                        <m:e>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0">
                                  <a:solidFill>
                                    <a:srgbClr val="0070C0"/>
                                  </a:solidFill>
                                  <a:latin typeface="Cambria Math" panose="02040503050406030204" pitchFamily="18" charset="0"/>
                                  <a:ea typeface="Cambria Math" panose="02040503050406030204" pitchFamily="18" charset="0"/>
                                </a:rPr>
                                <m:t>1−</m:t>
                              </m:r>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Fraccion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e>
                          </m:d>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Fraccion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num>
                            <m:den>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Aceleracion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den>
                          </m:f>
                        </m:e>
                      </m:d>
                    </m:oMath>
                  </m:oMathPara>
                </a14:m>
                <a:endParaRPr lang="es-HN" sz="1350" dirty="0">
                  <a:solidFill>
                    <a:srgbClr val="0070C0"/>
                  </a:solidFill>
                </a:endParaRPr>
              </a:p>
            </p:txBody>
          </p:sp>
        </mc:Choice>
        <mc:Fallback xmlns="">
          <p:sp>
            <p:nvSpPr>
              <p:cNvPr id="5" name="CuadroTexto 4"/>
              <p:cNvSpPr txBox="1">
                <a:spLocks noRot="1" noChangeAspect="1" noMove="1" noResize="1" noEditPoints="1" noAdjustHandles="1" noChangeArrowheads="1" noChangeShapeType="1" noTextEdit="1"/>
              </p:cNvSpPr>
              <p:nvPr/>
            </p:nvSpPr>
            <p:spPr>
              <a:xfrm>
                <a:off x="390677" y="197999"/>
                <a:ext cx="7877220" cy="563872"/>
              </a:xfrm>
              <a:prstGeom prst="rect">
                <a:avLst/>
              </a:prstGeom>
              <a:blipFill>
                <a:blip r:embed="rId2"/>
                <a:stretch>
                  <a:fillRect b="-1075"/>
                </a:stretch>
              </a:blipFill>
            </p:spPr>
            <p:txBody>
              <a:bodyPr/>
              <a:lstStyle/>
              <a:p>
                <a:r>
                  <a:rPr lang="es-HN">
                    <a:noFill/>
                  </a:rPr>
                  <a:t> </a:t>
                </a:r>
              </a:p>
            </p:txBody>
          </p:sp>
        </mc:Fallback>
      </mc:AlternateContent>
      <p:sp>
        <p:nvSpPr>
          <p:cNvPr id="6" name="CuadroTexto 5"/>
          <p:cNvSpPr txBox="1"/>
          <p:nvPr/>
        </p:nvSpPr>
        <p:spPr>
          <a:xfrm>
            <a:off x="1564024" y="1077253"/>
            <a:ext cx="6199389" cy="369332"/>
          </a:xfrm>
          <a:prstGeom prst="rect">
            <a:avLst/>
          </a:prstGeom>
          <a:noFill/>
        </p:spPr>
        <p:txBody>
          <a:bodyPr wrap="none" rtlCol="0">
            <a:spAutoFit/>
          </a:bodyPr>
          <a:lstStyle/>
          <a:p>
            <a:r>
              <a:rPr lang="es-HN" dirty="0">
                <a:solidFill>
                  <a:srgbClr val="0070C0"/>
                </a:solidFill>
              </a:rPr>
              <a:t>La aceleración global es la relación de los tiempos de ejecución: </a:t>
            </a:r>
          </a:p>
        </p:txBody>
      </p:sp>
      <mc:AlternateContent xmlns:mc="http://schemas.openxmlformats.org/markup-compatibility/2006" xmlns:a14="http://schemas.microsoft.com/office/drawing/2010/main">
        <mc:Choice Requires="a14">
          <p:sp>
            <p:nvSpPr>
              <p:cNvPr id="7" name="CuadroTexto 6"/>
              <p:cNvSpPr txBox="1"/>
              <p:nvPr/>
            </p:nvSpPr>
            <p:spPr>
              <a:xfrm>
                <a:off x="754077" y="1804478"/>
                <a:ext cx="7321171" cy="7517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a:solidFill>
                                <a:srgbClr val="0070C0"/>
                              </a:solidFill>
                              <a:latin typeface="Cambria Math" panose="02040503050406030204" pitchFamily="18" charset="0"/>
                            </a:rPr>
                          </m:ctrlPr>
                        </m:sSubPr>
                        <m:e>
                          <m:r>
                            <m:rPr>
                              <m:sty m:val="p"/>
                            </m:rPr>
                            <a:rPr lang="es-HN" sz="1350" i="0">
                              <a:solidFill>
                                <a:srgbClr val="0070C0"/>
                              </a:solidFill>
                              <a:latin typeface="Cambria Math" panose="02040503050406030204" pitchFamily="18" charset="0"/>
                            </a:rPr>
                            <m:t>Aceleracion</m:t>
                          </m:r>
                          <m:r>
                            <a:rPr lang="es-HN" sz="1350" i="0">
                              <a:solidFill>
                                <a:srgbClr val="0070C0"/>
                              </a:solidFill>
                              <a:latin typeface="Cambria Math" panose="02040503050406030204" pitchFamily="18" charset="0"/>
                            </a:rPr>
                            <m:t> </m:t>
                          </m:r>
                        </m:e>
                        <m:sub>
                          <m:r>
                            <m:rPr>
                              <m:sty m:val="p"/>
                            </m:rPr>
                            <a:rPr lang="es-HN" sz="1350" i="0">
                              <a:solidFill>
                                <a:srgbClr val="0070C0"/>
                              </a:solidFill>
                              <a:latin typeface="Cambria Math" panose="02040503050406030204" pitchFamily="18" charset="0"/>
                            </a:rPr>
                            <m:t>global</m:t>
                          </m:r>
                        </m:sub>
                      </m:sSub>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antiguo</m:t>
                              </m:r>
                            </m:sub>
                          </m:sSub>
                        </m:num>
                        <m:den>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nuevo</m:t>
                              </m:r>
                            </m:sub>
                          </m:sSub>
                        </m:den>
                      </m:f>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r>
                            <a:rPr lang="es-HN" sz="1350" i="0">
                              <a:solidFill>
                                <a:srgbClr val="0070C0"/>
                              </a:solidFill>
                              <a:latin typeface="Cambria Math" panose="02040503050406030204" pitchFamily="18" charset="0"/>
                              <a:ea typeface="Cambria Math" panose="02040503050406030204" pitchFamily="18" charset="0"/>
                            </a:rPr>
                            <m:t>1</m:t>
                          </m:r>
                        </m:num>
                        <m:den>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0">
                                  <a:solidFill>
                                    <a:srgbClr val="0070C0"/>
                                  </a:solidFill>
                                  <a:latin typeface="Cambria Math" panose="02040503050406030204" pitchFamily="18" charset="0"/>
                                  <a:ea typeface="Cambria Math" panose="02040503050406030204" pitchFamily="18" charset="0"/>
                                </a:rPr>
                                <m:t>1−</m:t>
                              </m:r>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Fraccion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e>
                          </m:d>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Fraccion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num>
                            <m:den>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Aceleracion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den>
                          </m:f>
                        </m:den>
                      </m:f>
                    </m:oMath>
                  </m:oMathPara>
                </a14:m>
                <a:endParaRPr lang="es-HN" sz="1350" dirty="0">
                  <a:solidFill>
                    <a:srgbClr val="0070C0"/>
                  </a:solidFill>
                </a:endParaRPr>
              </a:p>
            </p:txBody>
          </p:sp>
        </mc:Choice>
        <mc:Fallback xmlns="">
          <p:sp>
            <p:nvSpPr>
              <p:cNvPr id="7" name="CuadroTexto 6"/>
              <p:cNvSpPr txBox="1">
                <a:spLocks noRot="1" noChangeAspect="1" noMove="1" noResize="1" noEditPoints="1" noAdjustHandles="1" noChangeArrowheads="1" noChangeShapeType="1" noTextEdit="1"/>
              </p:cNvSpPr>
              <p:nvPr/>
            </p:nvSpPr>
            <p:spPr>
              <a:xfrm>
                <a:off x="754077" y="1804478"/>
                <a:ext cx="7321171" cy="751744"/>
              </a:xfrm>
              <a:prstGeom prst="rect">
                <a:avLst/>
              </a:prstGeom>
              <a:blipFill>
                <a:blip r:embed="rId3"/>
                <a:stretch>
                  <a:fillRect b="-1626"/>
                </a:stretch>
              </a:blipFill>
            </p:spPr>
            <p:txBody>
              <a:bodyPr/>
              <a:lstStyle/>
              <a:p>
                <a:r>
                  <a:rPr lang="es-HN">
                    <a:noFill/>
                  </a:rPr>
                  <a:t> </a:t>
                </a:r>
              </a:p>
            </p:txBody>
          </p:sp>
        </mc:Fallback>
      </mc:AlternateContent>
      <p:sp>
        <p:nvSpPr>
          <p:cNvPr id="9" name="CuadroTexto 8">
            <a:extLst>
              <a:ext uri="{FF2B5EF4-FFF2-40B4-BE49-F238E27FC236}">
                <a16:creationId xmlns:a16="http://schemas.microsoft.com/office/drawing/2014/main" id="{254B2B47-8B75-4374-BDC4-DF3B12D6C919}"/>
              </a:ext>
            </a:extLst>
          </p:cNvPr>
          <p:cNvSpPr txBox="1"/>
          <p:nvPr/>
        </p:nvSpPr>
        <p:spPr>
          <a:xfrm>
            <a:off x="1882066" y="2911529"/>
            <a:ext cx="5240423" cy="830997"/>
          </a:xfrm>
          <a:prstGeom prst="rect">
            <a:avLst/>
          </a:prstGeom>
          <a:noFill/>
        </p:spPr>
        <p:txBody>
          <a:bodyPr wrap="square" rtlCol="0">
            <a:spAutoFit/>
          </a:bodyPr>
          <a:lstStyle/>
          <a:p>
            <a:pPr algn="ctr"/>
            <a:r>
              <a:rPr lang="es-ES" sz="2400" b="1" dirty="0">
                <a:solidFill>
                  <a:srgbClr val="0070C0"/>
                </a:solidFill>
              </a:rPr>
              <a:t>Ley de Amdahl </a:t>
            </a:r>
          </a:p>
          <a:p>
            <a:pPr algn="ctr"/>
            <a:r>
              <a:rPr lang="es-ES" sz="2400" b="1" dirty="0">
                <a:solidFill>
                  <a:srgbClr val="0070C0"/>
                </a:solidFill>
              </a:rPr>
              <a:t>Para varias mejoras que </a:t>
            </a:r>
            <a:r>
              <a:rPr lang="es-ES" sz="2400" b="1" dirty="0">
                <a:solidFill>
                  <a:srgbClr val="C00000"/>
                </a:solidFill>
              </a:rPr>
              <a:t>NO</a:t>
            </a:r>
            <a:r>
              <a:rPr lang="es-ES" sz="2400" b="1" dirty="0">
                <a:solidFill>
                  <a:srgbClr val="0070C0"/>
                </a:solidFill>
              </a:rPr>
              <a:t> se solapan</a:t>
            </a:r>
            <a:endParaRPr lang="es-HN" sz="2400" b="1" dirty="0">
              <a:solidFill>
                <a:srgbClr val="0070C0"/>
              </a:solidFill>
            </a:endParaRPr>
          </a:p>
        </p:txBody>
      </p:sp>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6A92F796-0F73-4913-9CBD-451BA9ECEC96}"/>
                  </a:ext>
                </a:extLst>
              </p:cNvPr>
              <p:cNvSpPr txBox="1"/>
              <p:nvPr/>
            </p:nvSpPr>
            <p:spPr>
              <a:xfrm>
                <a:off x="274125" y="3975106"/>
                <a:ext cx="8493030" cy="6446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smtClean="0">
                              <a:solidFill>
                                <a:srgbClr val="0070C0"/>
                              </a:solidFill>
                              <a:latin typeface="Cambria Math" panose="02040503050406030204" pitchFamily="18" charset="0"/>
                            </a:rPr>
                          </m:ctrlPr>
                        </m:sSubPr>
                        <m:e>
                          <m:r>
                            <m:rPr>
                              <m:sty m:val="p"/>
                            </m:rPr>
                            <a:rPr lang="es-HN" sz="1350" i="0">
                              <a:solidFill>
                                <a:srgbClr val="0070C0"/>
                              </a:solidFill>
                              <a:latin typeface="Cambria Math" panose="02040503050406030204" pitchFamily="18" charset="0"/>
                            </a:rPr>
                            <m:t>Tiempo</m:t>
                          </m:r>
                          <m:r>
                            <a:rPr lang="es-HN" sz="1350" i="0">
                              <a:solidFill>
                                <a:srgbClr val="0070C0"/>
                              </a:solidFill>
                              <a:latin typeface="Cambria Math" panose="02040503050406030204" pitchFamily="18" charset="0"/>
                            </a:rPr>
                            <m:t> </m:t>
                          </m:r>
                          <m:r>
                            <m:rPr>
                              <m:sty m:val="p"/>
                            </m:rPr>
                            <a:rPr lang="es-HN" sz="1350" i="0">
                              <a:solidFill>
                                <a:srgbClr val="0070C0"/>
                              </a:solidFill>
                              <a:latin typeface="Cambria Math" panose="02040503050406030204" pitchFamily="18" charset="0"/>
                            </a:rPr>
                            <m:t>de</m:t>
                          </m:r>
                          <m:r>
                            <a:rPr lang="es-HN" sz="1350" i="0">
                              <a:solidFill>
                                <a:srgbClr val="0070C0"/>
                              </a:solidFill>
                              <a:latin typeface="Cambria Math" panose="02040503050406030204" pitchFamily="18" charset="0"/>
                            </a:rPr>
                            <m:t> </m:t>
                          </m:r>
                          <m:r>
                            <m:rPr>
                              <m:sty m:val="p"/>
                            </m:rPr>
                            <a:rPr lang="es-HN" sz="1350" i="0">
                              <a:solidFill>
                                <a:srgbClr val="0070C0"/>
                              </a:solidFill>
                              <a:latin typeface="Cambria Math" panose="02040503050406030204" pitchFamily="18" charset="0"/>
                            </a:rPr>
                            <m:t>ejecucion</m:t>
                          </m:r>
                        </m:e>
                        <m:sub>
                          <m:r>
                            <m:rPr>
                              <m:sty m:val="p"/>
                            </m:rPr>
                            <a:rPr lang="es-HN" sz="1350" i="0">
                              <a:solidFill>
                                <a:srgbClr val="0070C0"/>
                              </a:solidFill>
                              <a:latin typeface="Cambria Math" panose="02040503050406030204" pitchFamily="18" charset="0"/>
                            </a:rPr>
                            <m:t>nuevo</m:t>
                          </m:r>
                        </m:sub>
                      </m:sSub>
                      <m:r>
                        <a:rPr lang="es-HN" sz="1350" i="0">
                          <a:solidFill>
                            <a:srgbClr val="0070C0"/>
                          </a:solidFill>
                          <a:latin typeface="Cambria Math" panose="02040503050406030204" pitchFamily="18" charset="0"/>
                          <a:ea typeface="Cambria Math" panose="02040503050406030204" pitchFamily="18" charset="0"/>
                        </a:rPr>
                        <m:t>=</m:t>
                      </m:r>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antiguo</m:t>
                          </m:r>
                        </m:sub>
                      </m:sSub>
                      <m:d>
                        <m:dPr>
                          <m:begChr m:val="["/>
                          <m:endChr m:val="]"/>
                          <m:ctrlPr>
                            <a:rPr lang="es-HN" sz="1350" i="1">
                              <a:solidFill>
                                <a:srgbClr val="0070C0"/>
                              </a:solidFill>
                              <a:latin typeface="Cambria Math" panose="02040503050406030204" pitchFamily="18" charset="0"/>
                              <a:ea typeface="Cambria Math" panose="02040503050406030204" pitchFamily="18" charset="0"/>
                            </a:rPr>
                          </m:ctrlPr>
                        </m:dPr>
                        <m:e>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0">
                                  <a:solidFill>
                                    <a:srgbClr val="0070C0"/>
                                  </a:solidFill>
                                  <a:latin typeface="Cambria Math" panose="02040503050406030204" pitchFamily="18" charset="0"/>
                                  <a:ea typeface="Cambria Math" panose="02040503050406030204" pitchFamily="18" charset="0"/>
                                </a:rPr>
                                <m:t>1−</m:t>
                              </m:r>
                              <m:nary>
                                <m:naryPr>
                                  <m:chr m:val="∑"/>
                                  <m:subHide m:val="on"/>
                                  <m:supHide m:val="on"/>
                                  <m:ctrlPr>
                                    <a:rPr lang="es-HN" sz="1350" i="1" smtClean="0">
                                      <a:solidFill>
                                        <a:srgbClr val="0070C0"/>
                                      </a:solidFill>
                                      <a:latin typeface="Cambria Math" panose="02040503050406030204" pitchFamily="18" charset="0"/>
                                      <a:ea typeface="Cambria Math" panose="02040503050406030204" pitchFamily="18" charset="0"/>
                                    </a:rPr>
                                  </m:ctrlPr>
                                </m:naryPr>
                                <m:sub/>
                                <m:sup/>
                                <m:e>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Fracci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r>
                                        <a:rPr lang="es-ES" sz="1350" b="0" i="0" smtClean="0">
                                          <a:solidFill>
                                            <a:srgbClr val="0070C0"/>
                                          </a:solidFill>
                                          <a:latin typeface="Cambria Math" panose="02040503050406030204" pitchFamily="18" charset="0"/>
                                          <a:ea typeface="Cambria Math" panose="02040503050406030204" pitchFamily="18" charset="0"/>
                                        </a:rPr>
                                        <m:t> </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e>
                              </m:nary>
                            </m:e>
                          </m:d>
                          <m:r>
                            <a:rPr lang="es-HN" sz="1350" i="0">
                              <a:solidFill>
                                <a:srgbClr val="0070C0"/>
                              </a:solidFill>
                              <a:latin typeface="Cambria Math" panose="02040503050406030204" pitchFamily="18" charset="0"/>
                              <a:ea typeface="Cambria Math" panose="02040503050406030204" pitchFamily="18" charset="0"/>
                            </a:rPr>
                            <m:t>+</m:t>
                          </m:r>
                          <m:nary>
                            <m:naryPr>
                              <m:chr m:val="∑"/>
                              <m:subHide m:val="on"/>
                              <m:supHide m:val="on"/>
                              <m:ctrlPr>
                                <a:rPr lang="es-HN" sz="1350" i="1" smtClean="0">
                                  <a:solidFill>
                                    <a:srgbClr val="0070C0"/>
                                  </a:solidFill>
                                  <a:latin typeface="Cambria Math" panose="02040503050406030204" pitchFamily="18" charset="0"/>
                                  <a:ea typeface="Cambria Math" panose="02040503050406030204" pitchFamily="18" charset="0"/>
                                </a:rPr>
                              </m:ctrlPr>
                            </m:naryPr>
                            <m:sub/>
                            <m:sup/>
                            <m:e>
                              <m:f>
                                <m:fPr>
                                  <m:ctrlPr>
                                    <a:rPr lang="es-HN" sz="1350" i="1" smtClean="0">
                                      <a:solidFill>
                                        <a:srgbClr val="0070C0"/>
                                      </a:solidFill>
                                      <a:latin typeface="Cambria Math" panose="02040503050406030204" pitchFamily="18" charset="0"/>
                                      <a:ea typeface="Cambria Math" panose="02040503050406030204" pitchFamily="18" charset="0"/>
                                    </a:rPr>
                                  </m:ctrlPr>
                                </m:fPr>
                                <m:num>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Fracci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r>
                                        <a:rPr lang="es-ES" sz="1350" b="0" i="0" smtClean="0">
                                          <a:solidFill>
                                            <a:srgbClr val="0070C0"/>
                                          </a:solidFill>
                                          <a:latin typeface="Cambria Math" panose="02040503050406030204" pitchFamily="18" charset="0"/>
                                          <a:ea typeface="Cambria Math" panose="02040503050406030204" pitchFamily="18" charset="0"/>
                                        </a:rPr>
                                        <m:t> </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num>
                                <m:den>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Aceleraci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den>
                              </m:f>
                            </m:e>
                          </m:nary>
                        </m:e>
                      </m:d>
                    </m:oMath>
                  </m:oMathPara>
                </a14:m>
                <a:endParaRPr lang="es-HN" sz="1350" dirty="0">
                  <a:solidFill>
                    <a:srgbClr val="0070C0"/>
                  </a:solidFill>
                </a:endParaRPr>
              </a:p>
            </p:txBody>
          </p:sp>
        </mc:Choice>
        <mc:Fallback xmlns="">
          <p:sp>
            <p:nvSpPr>
              <p:cNvPr id="10" name="CuadroTexto 9">
                <a:extLst>
                  <a:ext uri="{FF2B5EF4-FFF2-40B4-BE49-F238E27FC236}">
                    <a16:creationId xmlns:a16="http://schemas.microsoft.com/office/drawing/2014/main" id="{6A92F796-0F73-4913-9CBD-451BA9ECEC96}"/>
                  </a:ext>
                </a:extLst>
              </p:cNvPr>
              <p:cNvSpPr txBox="1">
                <a:spLocks noRot="1" noChangeAspect="1" noMove="1" noResize="1" noEditPoints="1" noAdjustHandles="1" noChangeArrowheads="1" noChangeShapeType="1" noTextEdit="1"/>
              </p:cNvSpPr>
              <p:nvPr/>
            </p:nvSpPr>
            <p:spPr>
              <a:xfrm>
                <a:off x="274125" y="3975106"/>
                <a:ext cx="8493030" cy="644664"/>
              </a:xfrm>
              <a:prstGeom prst="rect">
                <a:avLst/>
              </a:prstGeom>
              <a:blipFill>
                <a:blip r:embed="rId4"/>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8A856F48-D5E9-4EAB-81FB-17D90E2B9D13}"/>
                  </a:ext>
                </a:extLst>
              </p:cNvPr>
              <p:cNvSpPr txBox="1"/>
              <p:nvPr/>
            </p:nvSpPr>
            <p:spPr>
              <a:xfrm>
                <a:off x="724504" y="5037017"/>
                <a:ext cx="7592143" cy="7591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smtClean="0">
                              <a:solidFill>
                                <a:srgbClr val="0070C0"/>
                              </a:solidFill>
                              <a:latin typeface="Cambria Math" panose="02040503050406030204" pitchFamily="18" charset="0"/>
                            </a:rPr>
                          </m:ctrlPr>
                        </m:sSubPr>
                        <m:e>
                          <m:r>
                            <m:rPr>
                              <m:sty m:val="p"/>
                            </m:rPr>
                            <a:rPr lang="es-HN" sz="1350" i="0">
                              <a:solidFill>
                                <a:srgbClr val="0070C0"/>
                              </a:solidFill>
                              <a:latin typeface="Cambria Math" panose="02040503050406030204" pitchFamily="18" charset="0"/>
                            </a:rPr>
                            <m:t>Aceleracion</m:t>
                          </m:r>
                          <m:r>
                            <a:rPr lang="es-HN" sz="1350" i="0">
                              <a:solidFill>
                                <a:srgbClr val="0070C0"/>
                              </a:solidFill>
                              <a:latin typeface="Cambria Math" panose="02040503050406030204" pitchFamily="18" charset="0"/>
                            </a:rPr>
                            <m:t> </m:t>
                          </m:r>
                        </m:e>
                        <m:sub>
                          <m:r>
                            <m:rPr>
                              <m:sty m:val="p"/>
                            </m:rPr>
                            <a:rPr lang="es-HN" sz="1350" i="0">
                              <a:solidFill>
                                <a:srgbClr val="0070C0"/>
                              </a:solidFill>
                              <a:latin typeface="Cambria Math" panose="02040503050406030204" pitchFamily="18" charset="0"/>
                            </a:rPr>
                            <m:t>global</m:t>
                          </m:r>
                        </m:sub>
                      </m:sSub>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antiguo</m:t>
                              </m:r>
                            </m:sub>
                          </m:sSub>
                        </m:num>
                        <m:den>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nuevo</m:t>
                              </m:r>
                            </m:sub>
                          </m:sSub>
                        </m:den>
                      </m:f>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r>
                            <a:rPr lang="es-HN" sz="1350" i="0">
                              <a:solidFill>
                                <a:srgbClr val="0070C0"/>
                              </a:solidFill>
                              <a:latin typeface="Cambria Math" panose="02040503050406030204" pitchFamily="18" charset="0"/>
                              <a:ea typeface="Cambria Math" panose="02040503050406030204" pitchFamily="18" charset="0"/>
                            </a:rPr>
                            <m:t>1</m:t>
                          </m:r>
                        </m:num>
                        <m:den>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0">
                                  <a:solidFill>
                                    <a:srgbClr val="0070C0"/>
                                  </a:solidFill>
                                  <a:latin typeface="Cambria Math" panose="02040503050406030204" pitchFamily="18" charset="0"/>
                                  <a:ea typeface="Cambria Math" panose="02040503050406030204" pitchFamily="18" charset="0"/>
                                </a:rPr>
                                <m:t>1−</m:t>
                              </m:r>
                              <m:nary>
                                <m:naryPr>
                                  <m:chr m:val="∑"/>
                                  <m:subHide m:val="on"/>
                                  <m:supHide m:val="on"/>
                                  <m:ctrlPr>
                                    <a:rPr lang="es-HN" sz="1350" i="1" smtClean="0">
                                      <a:solidFill>
                                        <a:srgbClr val="0070C0"/>
                                      </a:solidFill>
                                      <a:latin typeface="Cambria Math" panose="02040503050406030204" pitchFamily="18" charset="0"/>
                                      <a:ea typeface="Cambria Math" panose="02040503050406030204" pitchFamily="18" charset="0"/>
                                    </a:rPr>
                                  </m:ctrlPr>
                                </m:naryPr>
                                <m:sub/>
                                <m:sup/>
                                <m:e>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Fracci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r>
                                        <a:rPr lang="es-ES" sz="1350" b="0" i="0" smtClean="0">
                                          <a:solidFill>
                                            <a:srgbClr val="0070C0"/>
                                          </a:solidFill>
                                          <a:latin typeface="Cambria Math" panose="02040503050406030204" pitchFamily="18" charset="0"/>
                                          <a:ea typeface="Cambria Math" panose="02040503050406030204" pitchFamily="18" charset="0"/>
                                        </a:rPr>
                                        <m:t> </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e>
                              </m:nary>
                            </m:e>
                          </m:d>
                          <m:r>
                            <a:rPr lang="es-HN" sz="1350" i="0">
                              <a:solidFill>
                                <a:srgbClr val="0070C0"/>
                              </a:solidFill>
                              <a:latin typeface="Cambria Math" panose="02040503050406030204" pitchFamily="18" charset="0"/>
                              <a:ea typeface="Cambria Math" panose="02040503050406030204" pitchFamily="18" charset="0"/>
                            </a:rPr>
                            <m:t>+</m:t>
                          </m:r>
                          <m:nary>
                            <m:naryPr>
                              <m:chr m:val="∑"/>
                              <m:subHide m:val="on"/>
                              <m:supHide m:val="on"/>
                              <m:ctrlPr>
                                <a:rPr lang="es-HN" sz="1350" i="1" smtClean="0">
                                  <a:solidFill>
                                    <a:srgbClr val="0070C0"/>
                                  </a:solidFill>
                                  <a:latin typeface="Cambria Math" panose="02040503050406030204" pitchFamily="18" charset="0"/>
                                  <a:ea typeface="Cambria Math" panose="02040503050406030204" pitchFamily="18" charset="0"/>
                                </a:rPr>
                              </m:ctrlPr>
                            </m:naryPr>
                            <m:sub/>
                            <m:sup/>
                            <m:e>
                              <m:f>
                                <m:fPr>
                                  <m:ctrlPr>
                                    <a:rPr lang="es-HN" sz="1350" i="1" smtClean="0">
                                      <a:solidFill>
                                        <a:srgbClr val="0070C0"/>
                                      </a:solidFill>
                                      <a:latin typeface="Cambria Math" panose="02040503050406030204" pitchFamily="18" charset="0"/>
                                      <a:ea typeface="Cambria Math" panose="02040503050406030204" pitchFamily="18" charset="0"/>
                                    </a:rPr>
                                  </m:ctrlPr>
                                </m:fPr>
                                <m:num>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Fracci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num>
                                <m:den>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Aceleraci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m:t>
                                      </m:r>
                                    </m:sub>
                                  </m:sSub>
                                </m:den>
                              </m:f>
                            </m:e>
                          </m:nary>
                        </m:den>
                      </m:f>
                    </m:oMath>
                  </m:oMathPara>
                </a14:m>
                <a:endParaRPr lang="es-HN" sz="1350" dirty="0">
                  <a:solidFill>
                    <a:srgbClr val="0070C0"/>
                  </a:solidFill>
                </a:endParaRPr>
              </a:p>
            </p:txBody>
          </p:sp>
        </mc:Choice>
        <mc:Fallback xmlns="">
          <p:sp>
            <p:nvSpPr>
              <p:cNvPr id="11" name="CuadroTexto 10">
                <a:extLst>
                  <a:ext uri="{FF2B5EF4-FFF2-40B4-BE49-F238E27FC236}">
                    <a16:creationId xmlns:a16="http://schemas.microsoft.com/office/drawing/2014/main" id="{8A856F48-D5E9-4EAB-81FB-17D90E2B9D13}"/>
                  </a:ext>
                </a:extLst>
              </p:cNvPr>
              <p:cNvSpPr txBox="1">
                <a:spLocks noRot="1" noChangeAspect="1" noMove="1" noResize="1" noEditPoints="1" noAdjustHandles="1" noChangeArrowheads="1" noChangeShapeType="1" noTextEdit="1"/>
              </p:cNvSpPr>
              <p:nvPr/>
            </p:nvSpPr>
            <p:spPr>
              <a:xfrm>
                <a:off x="724504" y="5037017"/>
                <a:ext cx="7592143" cy="759119"/>
              </a:xfrm>
              <a:prstGeom prst="rect">
                <a:avLst/>
              </a:prstGeom>
              <a:blipFill>
                <a:blip r:embed="rId5"/>
                <a:stretch>
                  <a:fillRect b="-51200"/>
                </a:stretch>
              </a:blipFill>
            </p:spPr>
            <p:txBody>
              <a:bodyPr/>
              <a:lstStyle/>
              <a:p>
                <a:r>
                  <a:rPr lang="es-HN">
                    <a:noFill/>
                  </a:rPr>
                  <a:t> </a:t>
                </a:r>
              </a:p>
            </p:txBody>
          </p:sp>
        </mc:Fallback>
      </mc:AlternateContent>
    </p:spTree>
    <p:extLst>
      <p:ext uri="{BB962C8B-B14F-4D97-AF65-F5344CB8AC3E}">
        <p14:creationId xmlns:p14="http://schemas.microsoft.com/office/powerpoint/2010/main" val="1615629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34</a:t>
            </a:fld>
            <a:endParaRPr lang="es-HN"/>
          </a:p>
        </p:txBody>
      </p:sp>
      <p:sp>
        <p:nvSpPr>
          <p:cNvPr id="5" name="Rectángulo 4"/>
          <p:cNvSpPr/>
          <p:nvPr/>
        </p:nvSpPr>
        <p:spPr>
          <a:xfrm>
            <a:off x="363984" y="346229"/>
            <a:ext cx="8398276" cy="5344357"/>
          </a:xfrm>
          <a:prstGeom prst="rect">
            <a:avLst/>
          </a:prstGeom>
          <a:solidFill>
            <a:schemeClr val="bg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ES" b="1" dirty="0">
                <a:solidFill>
                  <a:srgbClr val="0070C0"/>
                </a:solidFill>
              </a:rPr>
              <a:t>EJEMPLO</a:t>
            </a:r>
          </a:p>
          <a:p>
            <a:pPr algn="ctr"/>
            <a:endParaRPr lang="es-ES" dirty="0">
              <a:solidFill>
                <a:srgbClr val="0070C0"/>
              </a:solidFill>
            </a:endParaRPr>
          </a:p>
          <a:p>
            <a:pPr algn="just"/>
            <a:r>
              <a:rPr lang="es-ES" dirty="0">
                <a:solidFill>
                  <a:srgbClr val="0070C0"/>
                </a:solidFill>
              </a:rPr>
              <a:t>Suponer que estamos considerando una mejora que corra diez veces más rápida que la máquina original, pero sólo es utilizable el 40% del tiempo. </a:t>
            </a:r>
          </a:p>
          <a:p>
            <a:pPr algn="just"/>
            <a:r>
              <a:rPr lang="es-ES" dirty="0">
                <a:solidFill>
                  <a:srgbClr val="0070C0"/>
                </a:solidFill>
              </a:rPr>
              <a:t>¿Cuál es la aceleración global al incorporar la mejora?</a:t>
            </a:r>
          </a:p>
          <a:p>
            <a:pPr algn="just"/>
            <a:endParaRPr lang="es-ES" dirty="0">
              <a:solidFill>
                <a:srgbClr val="0070C0"/>
              </a:solidFill>
            </a:endParaRPr>
          </a:p>
        </p:txBody>
      </p:sp>
      <mc:AlternateContent xmlns:mc="http://schemas.openxmlformats.org/markup-compatibility/2006" xmlns:a14="http://schemas.microsoft.com/office/drawing/2010/main">
        <mc:Choice Requires="a14">
          <p:sp>
            <p:nvSpPr>
              <p:cNvPr id="6" name="CuadroTexto 5"/>
              <p:cNvSpPr txBox="1"/>
              <p:nvPr/>
            </p:nvSpPr>
            <p:spPr>
              <a:xfrm>
                <a:off x="2922733" y="2141482"/>
                <a:ext cx="3161378" cy="6127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i="0">
                              <a:solidFill>
                                <a:srgbClr val="0070C0"/>
                              </a:solidFill>
                              <a:latin typeface="Cambria Math" panose="02040503050406030204" pitchFamily="18" charset="0"/>
                            </a:rPr>
                            <m:t>Fraccion</m:t>
                          </m:r>
                        </m:e>
                        <m:sub>
                          <m:r>
                            <m:rPr>
                              <m:sty m:val="p"/>
                            </m:rPr>
                            <a:rPr lang="es-HN" i="0">
                              <a:solidFill>
                                <a:srgbClr val="0070C0"/>
                              </a:solidFill>
                              <a:latin typeface="Cambria Math" panose="02040503050406030204" pitchFamily="18" charset="0"/>
                            </a:rPr>
                            <m:t>mejorada</m:t>
                          </m:r>
                        </m:sub>
                      </m:sSub>
                      <m:r>
                        <a:rPr lang="es-HN" i="0">
                          <a:solidFill>
                            <a:srgbClr val="0070C0"/>
                          </a:solidFill>
                          <a:latin typeface="Cambria Math" panose="02040503050406030204" pitchFamily="18" charset="0"/>
                          <a:ea typeface="Cambria Math" panose="02040503050406030204" pitchFamily="18" charset="0"/>
                        </a:rPr>
                        <m:t>=</m:t>
                      </m:r>
                      <m:f>
                        <m:fPr>
                          <m:ctrlPr>
                            <a:rPr lang="es-HN" i="1">
                              <a:solidFill>
                                <a:srgbClr val="0070C0"/>
                              </a:solidFill>
                              <a:latin typeface="Cambria Math" panose="02040503050406030204" pitchFamily="18" charset="0"/>
                              <a:ea typeface="Cambria Math" panose="02040503050406030204" pitchFamily="18" charset="0"/>
                            </a:rPr>
                          </m:ctrlPr>
                        </m:fPr>
                        <m:num>
                          <m:r>
                            <a:rPr lang="es-HN" i="0">
                              <a:solidFill>
                                <a:srgbClr val="0070C0"/>
                              </a:solidFill>
                              <a:latin typeface="Cambria Math" panose="02040503050406030204" pitchFamily="18" charset="0"/>
                              <a:ea typeface="Cambria Math" panose="02040503050406030204" pitchFamily="18" charset="0"/>
                            </a:rPr>
                            <m:t>40</m:t>
                          </m:r>
                        </m:num>
                        <m:den>
                          <m:r>
                            <a:rPr lang="es-HN" i="0">
                              <a:solidFill>
                                <a:srgbClr val="0070C0"/>
                              </a:solidFill>
                              <a:latin typeface="Cambria Math" panose="02040503050406030204" pitchFamily="18" charset="0"/>
                              <a:ea typeface="Cambria Math" panose="02040503050406030204" pitchFamily="18" charset="0"/>
                            </a:rPr>
                            <m:t>100</m:t>
                          </m:r>
                        </m:den>
                      </m:f>
                      <m:r>
                        <a:rPr lang="es-HN" i="0">
                          <a:solidFill>
                            <a:srgbClr val="0070C0"/>
                          </a:solidFill>
                          <a:latin typeface="Cambria Math" panose="02040503050406030204" pitchFamily="18" charset="0"/>
                          <a:ea typeface="Cambria Math" panose="02040503050406030204" pitchFamily="18" charset="0"/>
                        </a:rPr>
                        <m:t>=0.4</m:t>
                      </m:r>
                    </m:oMath>
                  </m:oMathPara>
                </a14:m>
                <a:endParaRPr lang="es-HN" dirty="0">
                  <a:solidFill>
                    <a:srgbClr val="0070C0"/>
                  </a:solidFill>
                </a:endParaRPr>
              </a:p>
            </p:txBody>
          </p:sp>
        </mc:Choice>
        <mc:Fallback xmlns="">
          <p:sp>
            <p:nvSpPr>
              <p:cNvPr id="6" name="CuadroTexto 5"/>
              <p:cNvSpPr txBox="1">
                <a:spLocks noRot="1" noChangeAspect="1" noMove="1" noResize="1" noEditPoints="1" noAdjustHandles="1" noChangeArrowheads="1" noChangeShapeType="1" noTextEdit="1"/>
              </p:cNvSpPr>
              <p:nvPr/>
            </p:nvSpPr>
            <p:spPr>
              <a:xfrm>
                <a:off x="2922733" y="2141482"/>
                <a:ext cx="3161378" cy="612732"/>
              </a:xfrm>
              <a:prstGeom prst="rect">
                <a:avLst/>
              </a:prstGeom>
              <a:blipFill>
                <a:blip r:embed="rId2"/>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p:cNvSpPr txBox="1"/>
              <p:nvPr/>
            </p:nvSpPr>
            <p:spPr>
              <a:xfrm>
                <a:off x="3137536" y="3233177"/>
                <a:ext cx="2734979" cy="3950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i="1" smtClean="0">
                              <a:solidFill>
                                <a:srgbClr val="0070C0"/>
                              </a:solidFill>
                              <a:latin typeface="Cambria Math" panose="02040503050406030204" pitchFamily="18" charset="0"/>
                            </a:rPr>
                          </m:ctrlPr>
                        </m:sSubPr>
                        <m:e>
                          <m:r>
                            <m:rPr>
                              <m:sty m:val="p"/>
                            </m:rPr>
                            <a:rPr lang="es-HN" i="0">
                              <a:solidFill>
                                <a:srgbClr val="0070C0"/>
                              </a:solidFill>
                              <a:latin typeface="Cambria Math" panose="02040503050406030204" pitchFamily="18" charset="0"/>
                            </a:rPr>
                            <m:t>Aceleraci</m:t>
                          </m:r>
                          <m:r>
                            <a:rPr lang="es-ES" b="0" i="0" smtClean="0">
                              <a:solidFill>
                                <a:srgbClr val="0070C0"/>
                              </a:solidFill>
                              <a:latin typeface="Cambria Math" panose="02040503050406030204" pitchFamily="18" charset="0"/>
                            </a:rPr>
                            <m:t>ó</m:t>
                          </m:r>
                          <m:r>
                            <m:rPr>
                              <m:sty m:val="p"/>
                            </m:rPr>
                            <a:rPr lang="es-HN" i="0">
                              <a:solidFill>
                                <a:srgbClr val="0070C0"/>
                              </a:solidFill>
                              <a:latin typeface="Cambria Math" panose="02040503050406030204" pitchFamily="18" charset="0"/>
                            </a:rPr>
                            <m:t>n</m:t>
                          </m:r>
                        </m:e>
                        <m:sub>
                          <m:r>
                            <m:rPr>
                              <m:sty m:val="p"/>
                            </m:rPr>
                            <a:rPr lang="es-HN" i="0">
                              <a:solidFill>
                                <a:srgbClr val="0070C0"/>
                              </a:solidFill>
                              <a:latin typeface="Cambria Math" panose="02040503050406030204" pitchFamily="18" charset="0"/>
                            </a:rPr>
                            <m:t>mejorada</m:t>
                          </m:r>
                        </m:sub>
                      </m:sSub>
                      <m:r>
                        <a:rPr lang="es-HN" i="0">
                          <a:solidFill>
                            <a:srgbClr val="0070C0"/>
                          </a:solidFill>
                          <a:latin typeface="Cambria Math" panose="02040503050406030204" pitchFamily="18" charset="0"/>
                          <a:ea typeface="Cambria Math" panose="02040503050406030204" pitchFamily="18" charset="0"/>
                        </a:rPr>
                        <m:t>=10</m:t>
                      </m:r>
                    </m:oMath>
                  </m:oMathPara>
                </a14:m>
                <a:endParaRPr lang="es-HN" dirty="0">
                  <a:solidFill>
                    <a:srgbClr val="0070C0"/>
                  </a:solidFill>
                </a:endParaRPr>
              </a:p>
            </p:txBody>
          </p:sp>
        </mc:Choice>
        <mc:Fallback xmlns="">
          <p:sp>
            <p:nvSpPr>
              <p:cNvPr id="7" name="CuadroTexto 6"/>
              <p:cNvSpPr txBox="1">
                <a:spLocks noRot="1" noChangeAspect="1" noMove="1" noResize="1" noEditPoints="1" noAdjustHandles="1" noChangeArrowheads="1" noChangeShapeType="1" noTextEdit="1"/>
              </p:cNvSpPr>
              <p:nvPr/>
            </p:nvSpPr>
            <p:spPr>
              <a:xfrm>
                <a:off x="3137536" y="3233177"/>
                <a:ext cx="2734979" cy="395045"/>
              </a:xfrm>
              <a:prstGeom prst="rect">
                <a:avLst/>
              </a:prstGeom>
              <a:blipFill>
                <a:blip r:embed="rId3"/>
                <a:stretch>
                  <a:fillRect b="-9231"/>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p:cNvSpPr txBox="1"/>
              <p:nvPr/>
            </p:nvSpPr>
            <p:spPr>
              <a:xfrm>
                <a:off x="2100785" y="4499377"/>
                <a:ext cx="4660635" cy="712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500" i="1" smtClean="0">
                              <a:solidFill>
                                <a:srgbClr val="0070C0"/>
                              </a:solidFill>
                              <a:latin typeface="Cambria Math" panose="02040503050406030204" pitchFamily="18" charset="0"/>
                            </a:rPr>
                          </m:ctrlPr>
                        </m:sSubPr>
                        <m:e>
                          <m:r>
                            <m:rPr>
                              <m:sty m:val="p"/>
                            </m:rPr>
                            <a:rPr lang="es-HN" sz="1500" i="0">
                              <a:solidFill>
                                <a:srgbClr val="0070C0"/>
                              </a:solidFill>
                              <a:latin typeface="Cambria Math" panose="02040503050406030204" pitchFamily="18" charset="0"/>
                            </a:rPr>
                            <m:t>Aceleraci</m:t>
                          </m:r>
                          <m:r>
                            <a:rPr lang="es-ES" sz="1500" b="0" i="0" smtClean="0">
                              <a:solidFill>
                                <a:srgbClr val="0070C0"/>
                              </a:solidFill>
                              <a:latin typeface="Cambria Math" panose="02040503050406030204" pitchFamily="18" charset="0"/>
                            </a:rPr>
                            <m:t>ó</m:t>
                          </m:r>
                          <m:r>
                            <m:rPr>
                              <m:sty m:val="p"/>
                            </m:rPr>
                            <a:rPr lang="es-HN" sz="1500" i="0">
                              <a:solidFill>
                                <a:srgbClr val="0070C0"/>
                              </a:solidFill>
                              <a:latin typeface="Cambria Math" panose="02040503050406030204" pitchFamily="18" charset="0"/>
                            </a:rPr>
                            <m:t>n</m:t>
                          </m:r>
                        </m:e>
                        <m:sub>
                          <m:r>
                            <m:rPr>
                              <m:sty m:val="p"/>
                            </m:rPr>
                            <a:rPr lang="es-HN" sz="1500" i="0">
                              <a:solidFill>
                                <a:srgbClr val="0070C0"/>
                              </a:solidFill>
                              <a:latin typeface="Cambria Math" panose="02040503050406030204" pitchFamily="18" charset="0"/>
                            </a:rPr>
                            <m:t>Global</m:t>
                          </m:r>
                        </m:sub>
                      </m:sSub>
                      <m:r>
                        <a:rPr lang="es-HN" sz="1500" i="0">
                          <a:solidFill>
                            <a:srgbClr val="0070C0"/>
                          </a:solidFill>
                          <a:latin typeface="Cambria Math" panose="02040503050406030204" pitchFamily="18" charset="0"/>
                          <a:ea typeface="Cambria Math" panose="02040503050406030204" pitchFamily="18" charset="0"/>
                        </a:rPr>
                        <m:t>=</m:t>
                      </m:r>
                      <m:f>
                        <m:fPr>
                          <m:ctrlPr>
                            <a:rPr lang="es-HN" sz="1500" i="1">
                              <a:solidFill>
                                <a:srgbClr val="0070C0"/>
                              </a:solidFill>
                              <a:latin typeface="Cambria Math" panose="02040503050406030204" pitchFamily="18" charset="0"/>
                              <a:ea typeface="Cambria Math" panose="02040503050406030204" pitchFamily="18" charset="0"/>
                            </a:rPr>
                          </m:ctrlPr>
                        </m:fPr>
                        <m:num>
                          <m:r>
                            <a:rPr lang="es-HN" sz="1500" i="0">
                              <a:solidFill>
                                <a:srgbClr val="0070C0"/>
                              </a:solidFill>
                              <a:latin typeface="Cambria Math" panose="02040503050406030204" pitchFamily="18" charset="0"/>
                              <a:ea typeface="Cambria Math" panose="02040503050406030204" pitchFamily="18" charset="0"/>
                            </a:rPr>
                            <m:t>1</m:t>
                          </m:r>
                        </m:num>
                        <m:den>
                          <m:d>
                            <m:dPr>
                              <m:ctrlPr>
                                <a:rPr lang="es-HN" sz="1500" i="1">
                                  <a:solidFill>
                                    <a:srgbClr val="0070C0"/>
                                  </a:solidFill>
                                  <a:latin typeface="Cambria Math" panose="02040503050406030204" pitchFamily="18" charset="0"/>
                                  <a:ea typeface="Cambria Math" panose="02040503050406030204" pitchFamily="18" charset="0"/>
                                </a:rPr>
                              </m:ctrlPr>
                            </m:dPr>
                            <m:e>
                              <m:r>
                                <a:rPr lang="es-HN" sz="1500" i="0">
                                  <a:solidFill>
                                    <a:srgbClr val="0070C0"/>
                                  </a:solidFill>
                                  <a:latin typeface="Cambria Math" panose="02040503050406030204" pitchFamily="18" charset="0"/>
                                  <a:ea typeface="Cambria Math" panose="02040503050406030204" pitchFamily="18" charset="0"/>
                                </a:rPr>
                                <m:t>1−0.4</m:t>
                              </m:r>
                            </m:e>
                          </m:d>
                          <m:r>
                            <a:rPr lang="es-HN" sz="1500" i="0">
                              <a:solidFill>
                                <a:srgbClr val="0070C0"/>
                              </a:solidFill>
                              <a:latin typeface="Cambria Math" panose="02040503050406030204" pitchFamily="18" charset="0"/>
                              <a:ea typeface="Cambria Math" panose="02040503050406030204" pitchFamily="18" charset="0"/>
                            </a:rPr>
                            <m:t>+</m:t>
                          </m:r>
                          <m:f>
                            <m:fPr>
                              <m:ctrlPr>
                                <a:rPr lang="es-HN" sz="1500" i="1">
                                  <a:solidFill>
                                    <a:srgbClr val="0070C0"/>
                                  </a:solidFill>
                                  <a:latin typeface="Cambria Math" panose="02040503050406030204" pitchFamily="18" charset="0"/>
                                  <a:ea typeface="Cambria Math" panose="02040503050406030204" pitchFamily="18" charset="0"/>
                                </a:rPr>
                              </m:ctrlPr>
                            </m:fPr>
                            <m:num>
                              <m:r>
                                <a:rPr lang="es-HN" sz="1500" i="0">
                                  <a:solidFill>
                                    <a:srgbClr val="0070C0"/>
                                  </a:solidFill>
                                  <a:latin typeface="Cambria Math" panose="02040503050406030204" pitchFamily="18" charset="0"/>
                                  <a:ea typeface="Cambria Math" panose="02040503050406030204" pitchFamily="18" charset="0"/>
                                </a:rPr>
                                <m:t>0.4</m:t>
                              </m:r>
                            </m:num>
                            <m:den>
                              <m:r>
                                <a:rPr lang="es-HN" sz="1500" i="0">
                                  <a:solidFill>
                                    <a:srgbClr val="0070C0"/>
                                  </a:solidFill>
                                  <a:latin typeface="Cambria Math" panose="02040503050406030204" pitchFamily="18" charset="0"/>
                                  <a:ea typeface="Cambria Math" panose="02040503050406030204" pitchFamily="18" charset="0"/>
                                </a:rPr>
                                <m:t>10</m:t>
                              </m:r>
                            </m:den>
                          </m:f>
                          <m:r>
                            <a:rPr lang="es-HN" sz="1500" i="0">
                              <a:solidFill>
                                <a:srgbClr val="0070C0"/>
                              </a:solidFill>
                              <a:latin typeface="Cambria Math" panose="02040503050406030204" pitchFamily="18" charset="0"/>
                              <a:ea typeface="Cambria Math" panose="02040503050406030204" pitchFamily="18" charset="0"/>
                            </a:rPr>
                            <m:t> </m:t>
                          </m:r>
                        </m:den>
                      </m:f>
                      <m:r>
                        <a:rPr lang="es-HN" sz="1500" i="0">
                          <a:solidFill>
                            <a:srgbClr val="0070C0"/>
                          </a:solidFill>
                          <a:latin typeface="Cambria Math" panose="02040503050406030204" pitchFamily="18" charset="0"/>
                          <a:ea typeface="Cambria Math" panose="02040503050406030204" pitchFamily="18" charset="0"/>
                        </a:rPr>
                        <m:t>=</m:t>
                      </m:r>
                      <m:f>
                        <m:fPr>
                          <m:ctrlPr>
                            <a:rPr lang="es-HN" sz="1500" i="1">
                              <a:solidFill>
                                <a:srgbClr val="0070C0"/>
                              </a:solidFill>
                              <a:latin typeface="Cambria Math" panose="02040503050406030204" pitchFamily="18" charset="0"/>
                              <a:ea typeface="Cambria Math" panose="02040503050406030204" pitchFamily="18" charset="0"/>
                            </a:rPr>
                          </m:ctrlPr>
                        </m:fPr>
                        <m:num>
                          <m:r>
                            <a:rPr lang="es-HN" sz="1500" i="0">
                              <a:solidFill>
                                <a:srgbClr val="0070C0"/>
                              </a:solidFill>
                              <a:latin typeface="Cambria Math" panose="02040503050406030204" pitchFamily="18" charset="0"/>
                              <a:ea typeface="Cambria Math" panose="02040503050406030204" pitchFamily="18" charset="0"/>
                            </a:rPr>
                            <m:t>1</m:t>
                          </m:r>
                        </m:num>
                        <m:den>
                          <m:r>
                            <a:rPr lang="es-HN" sz="1500" i="0">
                              <a:solidFill>
                                <a:srgbClr val="0070C0"/>
                              </a:solidFill>
                              <a:latin typeface="Cambria Math" panose="02040503050406030204" pitchFamily="18" charset="0"/>
                              <a:ea typeface="Cambria Math" panose="02040503050406030204" pitchFamily="18" charset="0"/>
                            </a:rPr>
                            <m:t>1.64</m:t>
                          </m:r>
                        </m:den>
                      </m:f>
                      <m:r>
                        <a:rPr lang="es-HN" sz="1500" i="0">
                          <a:solidFill>
                            <a:srgbClr val="0070C0"/>
                          </a:solidFill>
                          <a:latin typeface="Cambria Math" panose="02040503050406030204" pitchFamily="18" charset="0"/>
                          <a:ea typeface="Cambria Math" panose="02040503050406030204" pitchFamily="18" charset="0"/>
                        </a:rPr>
                        <m:t>=</m:t>
                      </m:r>
                      <m:r>
                        <a:rPr lang="es-ES" sz="1500" b="0" i="0" smtClean="0">
                          <a:solidFill>
                            <a:srgbClr val="0070C0"/>
                          </a:solidFill>
                          <a:latin typeface="Cambria Math" panose="02040503050406030204" pitchFamily="18" charset="0"/>
                          <a:ea typeface="Cambria Math" panose="02040503050406030204" pitchFamily="18" charset="0"/>
                        </a:rPr>
                        <m:t>0.609</m:t>
                      </m:r>
                    </m:oMath>
                  </m:oMathPara>
                </a14:m>
                <a:endParaRPr lang="es-HN" sz="1500" dirty="0">
                  <a:solidFill>
                    <a:srgbClr val="0070C0"/>
                  </a:solidFill>
                </a:endParaRPr>
              </a:p>
            </p:txBody>
          </p:sp>
        </mc:Choice>
        <mc:Fallback xmlns="">
          <p:sp>
            <p:nvSpPr>
              <p:cNvPr id="8" name="CuadroTexto 7"/>
              <p:cNvSpPr txBox="1">
                <a:spLocks noRot="1" noChangeAspect="1" noMove="1" noResize="1" noEditPoints="1" noAdjustHandles="1" noChangeArrowheads="1" noChangeShapeType="1" noTextEdit="1"/>
              </p:cNvSpPr>
              <p:nvPr/>
            </p:nvSpPr>
            <p:spPr>
              <a:xfrm>
                <a:off x="2100785" y="4499377"/>
                <a:ext cx="4660635" cy="712246"/>
              </a:xfrm>
              <a:prstGeom prst="rect">
                <a:avLst/>
              </a:prstGeom>
              <a:blipFill>
                <a:blip r:embed="rId4"/>
                <a:stretch>
                  <a:fillRect b="-1709"/>
                </a:stretch>
              </a:blipFill>
            </p:spPr>
            <p:txBody>
              <a:bodyPr/>
              <a:lstStyle/>
              <a:p>
                <a:r>
                  <a:rPr lang="es-HN">
                    <a:noFill/>
                  </a:rPr>
                  <a:t> </a:t>
                </a:r>
              </a:p>
            </p:txBody>
          </p:sp>
        </mc:Fallback>
      </mc:AlternateContent>
    </p:spTree>
    <p:extLst>
      <p:ext uri="{BB962C8B-B14F-4D97-AF65-F5344CB8AC3E}">
        <p14:creationId xmlns:p14="http://schemas.microsoft.com/office/powerpoint/2010/main" val="2752315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95A1B22-69D1-417C-84C7-CC74C96E35AD}"/>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57CE385A-579C-427B-AC33-6404567B69E3}"/>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166DCAC5-4B7B-4A04-9E6E-E9E440563C71}"/>
              </a:ext>
            </a:extLst>
          </p:cNvPr>
          <p:cNvSpPr>
            <a:spLocks noGrp="1"/>
          </p:cNvSpPr>
          <p:nvPr>
            <p:ph type="sldNum" sz="quarter" idx="12"/>
          </p:nvPr>
        </p:nvSpPr>
        <p:spPr/>
        <p:txBody>
          <a:bodyPr/>
          <a:lstStyle/>
          <a:p>
            <a:fld id="{DA47F0B0-8093-4D41-A233-0365D54A4F31}" type="slidenum">
              <a:rPr lang="es-HN" smtClean="0"/>
              <a:t>35</a:t>
            </a:fld>
            <a:endParaRPr lang="es-HN"/>
          </a:p>
        </p:txBody>
      </p:sp>
      <mc:AlternateContent xmlns:mc="http://schemas.openxmlformats.org/markup-compatibility/2006" xmlns:a14="http://schemas.microsoft.com/office/drawing/2010/main">
        <mc:Choice Requires="a14">
          <p:sp>
            <p:nvSpPr>
              <p:cNvPr id="5" name="Rectángulo 4">
                <a:extLst>
                  <a:ext uri="{FF2B5EF4-FFF2-40B4-BE49-F238E27FC236}">
                    <a16:creationId xmlns:a16="http://schemas.microsoft.com/office/drawing/2014/main" id="{CB34A244-CBCC-4B35-968A-555BCCA81326}"/>
                  </a:ext>
                </a:extLst>
              </p:cNvPr>
              <p:cNvSpPr/>
              <p:nvPr/>
            </p:nvSpPr>
            <p:spPr>
              <a:xfrm>
                <a:off x="266330" y="346229"/>
                <a:ext cx="8611340" cy="6010122"/>
              </a:xfrm>
              <a:prstGeom prst="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ES" b="1" dirty="0">
                    <a:solidFill>
                      <a:srgbClr val="0070C0"/>
                    </a:solidFill>
                  </a:rPr>
                  <a:t>EJEMPLO</a:t>
                </a:r>
              </a:p>
              <a:p>
                <a:pPr algn="ctr"/>
                <a:endParaRPr lang="es-ES" dirty="0">
                  <a:solidFill>
                    <a:srgbClr val="0070C0"/>
                  </a:solidFill>
                </a:endParaRPr>
              </a:p>
              <a:p>
                <a:pPr algn="just"/>
                <a:r>
                  <a:rPr lang="es-ES" dirty="0">
                    <a:solidFill>
                      <a:srgbClr val="0070C0"/>
                    </a:solidFill>
                  </a:rPr>
                  <a:t>Se está planteando realizar dos modificaciones en el diseño de un procesador:</a:t>
                </a:r>
              </a:p>
              <a:p>
                <a:pPr marL="342900" indent="-342900" algn="just">
                  <a:buFont typeface="Arial" panose="020B0604020202020204" pitchFamily="34" charset="0"/>
                  <a:buChar char="•"/>
                </a:pPr>
                <a:r>
                  <a:rPr lang="es-ES" dirty="0">
                    <a:solidFill>
                      <a:srgbClr val="0070C0"/>
                    </a:solidFill>
                  </a:rPr>
                  <a:t>Mejorar la ALU de enteros de manera que el CPI de las instrucciones aritmético-lógicas con enteros pase de 1 a 0.8.</a:t>
                </a:r>
              </a:p>
              <a:p>
                <a:pPr marL="342900" indent="-342900" algn="just">
                  <a:buFont typeface="Arial" panose="020B0604020202020204" pitchFamily="34" charset="0"/>
                  <a:buChar char="•"/>
                </a:pPr>
                <a:r>
                  <a:rPr lang="es-ES" dirty="0">
                    <a:solidFill>
                      <a:srgbClr val="0070C0"/>
                    </a:solidFill>
                  </a:rPr>
                  <a:t>Mejorar la Unidad de Punto Flotante (FPU) para que las instrucciones en punto flotante se ejecuten al doble de velocidad.</a:t>
                </a:r>
              </a:p>
              <a:p>
                <a:pPr marL="800100" lvl="1" indent="-342900" algn="just">
                  <a:buFont typeface="+mj-lt"/>
                  <a:buAutoNum type="alphaLcParenR"/>
                </a:pPr>
                <a:r>
                  <a:rPr lang="es-ES" dirty="0">
                    <a:solidFill>
                      <a:srgbClr val="0070C0"/>
                    </a:solidFill>
                  </a:rPr>
                  <a:t>Calcular la aceleración que se puede obtener con cada una de éstas mejoras.</a:t>
                </a:r>
              </a:p>
              <a:p>
                <a:pPr marL="800100" lvl="1" indent="-342900" algn="just">
                  <a:buFont typeface="+mj-lt"/>
                  <a:buAutoNum type="alphaLcParenR"/>
                </a:pPr>
                <a:endParaRPr lang="es-ES" dirty="0">
                  <a:solidFill>
                    <a:srgbClr val="0070C0"/>
                  </a:solidFill>
                </a:endParaRPr>
              </a:p>
              <a:p>
                <a:pPr algn="just"/>
                <a:r>
                  <a:rPr lang="es-ES" dirty="0">
                    <a:solidFill>
                      <a:srgbClr val="0070C0"/>
                    </a:solidFill>
                  </a:rPr>
                  <a:t>En este procesador se suele ejecutar un 45 % del tiempo instrucciones aritmético-lógica con enteros y el 10 % del tiempo de instrucciones en punto flotante.</a:t>
                </a:r>
              </a:p>
              <a:p>
                <a:pPr algn="just"/>
                <a:endParaRPr lang="es-ES" dirty="0">
                  <a:solidFill>
                    <a:srgbClr val="0070C0"/>
                  </a:solidFill>
                </a:endParaRPr>
              </a:p>
              <a:p>
                <a:pPr algn="just"/>
                <a:endParaRPr lang="es-ES" dirty="0">
                  <a:solidFill>
                    <a:srgbClr val="0070C0"/>
                  </a:solidFill>
                </a:endParaRPr>
              </a:p>
              <a:p>
                <a:pPr algn="just"/>
                <a:endParaRPr lang="es-ES" dirty="0">
                  <a:solidFill>
                    <a:srgbClr val="0070C0"/>
                  </a:solidFill>
                </a:endParaRPr>
              </a:p>
              <a:p>
                <a:pPr algn="just"/>
                <a:endParaRPr lang="es-ES" dirty="0">
                  <a:solidFill>
                    <a:srgbClr val="0070C0"/>
                  </a:solidFill>
                </a:endParaRPr>
              </a:p>
              <a:p>
                <a:pPr algn="just"/>
                <a:endParaRPr lang="es-ES" dirty="0">
                  <a:solidFill>
                    <a:srgbClr val="0070C0"/>
                  </a:solidFill>
                </a:endParaRPr>
              </a:p>
              <a:p>
                <a:pPr algn="just"/>
                <a14:m>
                  <m:oMathPara xmlns:m="http://schemas.openxmlformats.org/officeDocument/2006/math">
                    <m:oMathParaPr>
                      <m:jc m:val="centerGroup"/>
                    </m:oMathParaPr>
                    <m:oMath xmlns:m="http://schemas.openxmlformats.org/officeDocument/2006/math">
                      <m:sSub>
                        <m:sSubPr>
                          <m:ctrlPr>
                            <a:rPr lang="es-ES" sz="1400" i="1" smtClean="0">
                              <a:solidFill>
                                <a:srgbClr val="0070C0"/>
                              </a:solidFill>
                              <a:latin typeface="Cambria Math" panose="02040503050406030204" pitchFamily="18" charset="0"/>
                            </a:rPr>
                          </m:ctrlPr>
                        </m:sSubPr>
                        <m:e>
                          <m:r>
                            <m:rPr>
                              <m:sty m:val="p"/>
                            </m:rPr>
                            <a:rPr lang="es-ES" sz="1400" b="0" i="0" smtClean="0">
                              <a:solidFill>
                                <a:srgbClr val="0070C0"/>
                              </a:solidFill>
                              <a:latin typeface="Cambria Math" panose="02040503050406030204" pitchFamily="18" charset="0"/>
                            </a:rPr>
                            <m:t>Aceleraci</m:t>
                          </m:r>
                          <m:r>
                            <a:rPr lang="es-ES" sz="1400" b="0" i="0" smtClean="0">
                              <a:solidFill>
                                <a:srgbClr val="0070C0"/>
                              </a:solidFill>
                              <a:latin typeface="Cambria Math" panose="02040503050406030204" pitchFamily="18" charset="0"/>
                            </a:rPr>
                            <m:t>ó</m:t>
                          </m:r>
                          <m:r>
                            <m:rPr>
                              <m:sty m:val="p"/>
                            </m:rPr>
                            <a:rPr lang="es-ES" sz="1400" b="0" i="0" smtClean="0">
                              <a:solidFill>
                                <a:srgbClr val="0070C0"/>
                              </a:solidFill>
                              <a:latin typeface="Cambria Math" panose="02040503050406030204" pitchFamily="18" charset="0"/>
                            </a:rPr>
                            <m:t>n</m:t>
                          </m:r>
                          <m:r>
                            <a:rPr lang="es-ES" sz="1400" b="0" i="0" smtClean="0">
                              <a:solidFill>
                                <a:srgbClr val="0070C0"/>
                              </a:solidFill>
                              <a:latin typeface="Cambria Math" panose="02040503050406030204" pitchFamily="18" charset="0"/>
                            </a:rPr>
                            <m:t> </m:t>
                          </m:r>
                        </m:e>
                        <m:sub>
                          <m:r>
                            <m:rPr>
                              <m:sty m:val="p"/>
                            </m:rPr>
                            <a:rPr lang="es-ES" sz="1400" b="0" i="0" smtClean="0">
                              <a:solidFill>
                                <a:srgbClr val="0070C0"/>
                              </a:solidFill>
                              <a:latin typeface="Cambria Math" panose="02040503050406030204" pitchFamily="18" charset="0"/>
                            </a:rPr>
                            <m:t>Global</m:t>
                          </m:r>
                          <m:r>
                            <a:rPr lang="es-ES" sz="1400" b="0" i="0" smtClean="0">
                              <a:solidFill>
                                <a:srgbClr val="0070C0"/>
                              </a:solidFill>
                              <a:latin typeface="Cambria Math" panose="02040503050406030204" pitchFamily="18" charset="0"/>
                            </a:rPr>
                            <m:t> </m:t>
                          </m:r>
                          <m:r>
                            <m:rPr>
                              <m:sty m:val="p"/>
                            </m:rPr>
                            <a:rPr lang="es-ES" sz="1400" b="0" i="0" smtClean="0">
                              <a:solidFill>
                                <a:srgbClr val="0070C0"/>
                              </a:solidFill>
                              <a:latin typeface="Cambria Math" panose="02040503050406030204" pitchFamily="18" charset="0"/>
                            </a:rPr>
                            <m:t>ALU</m:t>
                          </m:r>
                        </m:sub>
                      </m:sSub>
                      <m:r>
                        <a:rPr lang="es-ES" sz="1400" i="0" smtClean="0">
                          <a:solidFill>
                            <a:srgbClr val="0070C0"/>
                          </a:solidFill>
                          <a:latin typeface="Cambria Math" panose="02040503050406030204" pitchFamily="18" charset="0"/>
                          <a:ea typeface="Cambria Math" panose="02040503050406030204" pitchFamily="18" charset="0"/>
                        </a:rPr>
                        <m:t>=</m:t>
                      </m:r>
                      <m:f>
                        <m:fPr>
                          <m:ctrlPr>
                            <a:rPr lang="es-ES" sz="1400" i="1" smtClean="0">
                              <a:solidFill>
                                <a:srgbClr val="0070C0"/>
                              </a:solidFill>
                              <a:latin typeface="Cambria Math" panose="02040503050406030204" pitchFamily="18" charset="0"/>
                              <a:ea typeface="Cambria Math" panose="02040503050406030204" pitchFamily="18" charset="0"/>
                            </a:rPr>
                          </m:ctrlPr>
                        </m:fPr>
                        <m:num>
                          <m:r>
                            <a:rPr lang="es-ES" sz="1400" b="0" i="1" smtClean="0">
                              <a:solidFill>
                                <a:srgbClr val="0070C0"/>
                              </a:solidFill>
                              <a:latin typeface="Cambria Math" panose="02040503050406030204" pitchFamily="18" charset="0"/>
                              <a:ea typeface="Cambria Math" panose="02040503050406030204" pitchFamily="18" charset="0"/>
                            </a:rPr>
                            <m:t>1</m:t>
                          </m:r>
                        </m:num>
                        <m:den>
                          <m:d>
                            <m:dPr>
                              <m:ctrlPr>
                                <a:rPr lang="es-ES" sz="1400" i="1" smtClean="0">
                                  <a:solidFill>
                                    <a:srgbClr val="0070C0"/>
                                  </a:solidFill>
                                  <a:latin typeface="Cambria Math" panose="02040503050406030204" pitchFamily="18" charset="0"/>
                                  <a:ea typeface="Cambria Math" panose="02040503050406030204" pitchFamily="18" charset="0"/>
                                </a:rPr>
                              </m:ctrlPr>
                            </m:dPr>
                            <m:e>
                              <m:r>
                                <a:rPr lang="es-ES" sz="1400" b="0" i="1" smtClean="0">
                                  <a:solidFill>
                                    <a:srgbClr val="0070C0"/>
                                  </a:solidFill>
                                  <a:latin typeface="Cambria Math" panose="02040503050406030204" pitchFamily="18" charset="0"/>
                                  <a:ea typeface="Cambria Math" panose="02040503050406030204" pitchFamily="18" charset="0"/>
                                </a:rPr>
                                <m:t>1−0.45</m:t>
                              </m:r>
                            </m:e>
                          </m:d>
                          <m:r>
                            <a:rPr lang="es-ES" sz="1400" i="1" smtClean="0">
                              <a:solidFill>
                                <a:srgbClr val="0070C0"/>
                              </a:solidFill>
                              <a:latin typeface="Cambria Math" panose="02040503050406030204" pitchFamily="18" charset="0"/>
                              <a:ea typeface="Cambria Math" panose="02040503050406030204" pitchFamily="18" charset="0"/>
                            </a:rPr>
                            <m:t>+</m:t>
                          </m:r>
                          <m:f>
                            <m:fPr>
                              <m:ctrlPr>
                                <a:rPr lang="es-ES" sz="1400" i="1" smtClean="0">
                                  <a:solidFill>
                                    <a:srgbClr val="0070C0"/>
                                  </a:solidFill>
                                  <a:latin typeface="Cambria Math" panose="02040503050406030204" pitchFamily="18" charset="0"/>
                                  <a:ea typeface="Cambria Math" panose="02040503050406030204" pitchFamily="18" charset="0"/>
                                </a:rPr>
                              </m:ctrlPr>
                            </m:fPr>
                            <m:num>
                              <m:r>
                                <a:rPr lang="es-ES" sz="1400" b="0" i="1" smtClean="0">
                                  <a:solidFill>
                                    <a:srgbClr val="0070C0"/>
                                  </a:solidFill>
                                  <a:latin typeface="Cambria Math" panose="02040503050406030204" pitchFamily="18" charset="0"/>
                                  <a:ea typeface="Cambria Math" panose="02040503050406030204" pitchFamily="18" charset="0"/>
                                </a:rPr>
                                <m:t>0.45</m:t>
                              </m:r>
                            </m:num>
                            <m:den>
                              <m:r>
                                <a:rPr lang="es-ES" sz="1400" b="0" i="1" smtClean="0">
                                  <a:solidFill>
                                    <a:srgbClr val="0070C0"/>
                                  </a:solidFill>
                                  <a:latin typeface="Cambria Math" panose="02040503050406030204" pitchFamily="18" charset="0"/>
                                  <a:ea typeface="Cambria Math" panose="02040503050406030204" pitchFamily="18" charset="0"/>
                                </a:rPr>
                                <m:t>1.25</m:t>
                              </m:r>
                            </m:den>
                          </m:f>
                        </m:den>
                      </m:f>
                      <m:r>
                        <a:rPr lang="es-ES" sz="1400" i="1" smtClean="0">
                          <a:solidFill>
                            <a:srgbClr val="0070C0"/>
                          </a:solidFill>
                          <a:latin typeface="Cambria Math" panose="02040503050406030204" pitchFamily="18" charset="0"/>
                          <a:ea typeface="Cambria Math" panose="02040503050406030204" pitchFamily="18" charset="0"/>
                        </a:rPr>
                        <m:t>=</m:t>
                      </m:r>
                      <m:r>
                        <a:rPr lang="es-ES" sz="1400" b="0" i="1" smtClean="0">
                          <a:solidFill>
                            <a:srgbClr val="0070C0"/>
                          </a:solidFill>
                          <a:latin typeface="Cambria Math" panose="02040503050406030204" pitchFamily="18" charset="0"/>
                          <a:ea typeface="Cambria Math" panose="02040503050406030204" pitchFamily="18" charset="0"/>
                        </a:rPr>
                        <m:t>1.099</m:t>
                      </m:r>
                    </m:oMath>
                  </m:oMathPara>
                </a14:m>
                <a:endParaRPr lang="es-ES" sz="1400" dirty="0">
                  <a:solidFill>
                    <a:srgbClr val="0070C0"/>
                  </a:solidFill>
                  <a:latin typeface="Calibri" panose="020F0502020204030204" pitchFamily="34" charset="0"/>
                </a:endParaRPr>
              </a:p>
              <a:p>
                <a:pPr algn="ctr"/>
                <a:endParaRPr lang="es-ES" sz="1400" dirty="0">
                  <a:solidFill>
                    <a:srgbClr val="0070C0"/>
                  </a:solidFill>
                  <a:latin typeface="Cambria Math" panose="02040503050406030204" pitchFamily="18" charset="0"/>
                </a:endParaRPr>
              </a:p>
              <a:p>
                <a:pPr algn="ctr"/>
                <a14:m>
                  <m:oMath xmlns:m="http://schemas.openxmlformats.org/officeDocument/2006/math">
                    <m:sSub>
                      <m:sSubPr>
                        <m:ctrlPr>
                          <a:rPr lang="es-ES" sz="1400" i="1" smtClean="0">
                            <a:solidFill>
                              <a:srgbClr val="0070C0"/>
                            </a:solidFill>
                            <a:latin typeface="Cambria Math" panose="02040503050406030204" pitchFamily="18" charset="0"/>
                          </a:rPr>
                        </m:ctrlPr>
                      </m:sSubPr>
                      <m:e>
                        <m:r>
                          <m:rPr>
                            <m:sty m:val="p"/>
                          </m:rPr>
                          <a:rPr lang="es-ES" sz="1400" b="0" i="0" smtClean="0">
                            <a:solidFill>
                              <a:srgbClr val="0070C0"/>
                            </a:solidFill>
                            <a:latin typeface="Cambria Math" panose="02040503050406030204" pitchFamily="18" charset="0"/>
                          </a:rPr>
                          <m:t>Aceleraci</m:t>
                        </m:r>
                        <m:r>
                          <a:rPr lang="es-ES" sz="1400" b="0" i="0" smtClean="0">
                            <a:solidFill>
                              <a:srgbClr val="0070C0"/>
                            </a:solidFill>
                            <a:latin typeface="Cambria Math" panose="02040503050406030204" pitchFamily="18" charset="0"/>
                          </a:rPr>
                          <m:t>ó</m:t>
                        </m:r>
                        <m:r>
                          <m:rPr>
                            <m:sty m:val="p"/>
                          </m:rPr>
                          <a:rPr lang="es-ES" sz="1400" b="0" i="0" smtClean="0">
                            <a:solidFill>
                              <a:srgbClr val="0070C0"/>
                            </a:solidFill>
                            <a:latin typeface="Cambria Math" panose="02040503050406030204" pitchFamily="18" charset="0"/>
                          </a:rPr>
                          <m:t>n</m:t>
                        </m:r>
                        <m:r>
                          <a:rPr lang="es-ES" sz="1400" b="0" i="0" smtClean="0">
                            <a:solidFill>
                              <a:srgbClr val="0070C0"/>
                            </a:solidFill>
                            <a:latin typeface="Cambria Math" panose="02040503050406030204" pitchFamily="18" charset="0"/>
                          </a:rPr>
                          <m:t> </m:t>
                        </m:r>
                      </m:e>
                      <m:sub>
                        <m:r>
                          <m:rPr>
                            <m:sty m:val="p"/>
                          </m:rPr>
                          <a:rPr lang="es-ES" sz="1400" b="0" i="0" smtClean="0">
                            <a:solidFill>
                              <a:srgbClr val="0070C0"/>
                            </a:solidFill>
                            <a:latin typeface="Cambria Math" panose="02040503050406030204" pitchFamily="18" charset="0"/>
                          </a:rPr>
                          <m:t>Global</m:t>
                        </m:r>
                        <m:r>
                          <a:rPr lang="es-ES" sz="1400" b="0" i="0" smtClean="0">
                            <a:solidFill>
                              <a:srgbClr val="0070C0"/>
                            </a:solidFill>
                            <a:latin typeface="Cambria Math" panose="02040503050406030204" pitchFamily="18" charset="0"/>
                          </a:rPr>
                          <m:t> </m:t>
                        </m:r>
                        <m:r>
                          <m:rPr>
                            <m:sty m:val="p"/>
                          </m:rPr>
                          <a:rPr lang="es-ES" sz="1400" b="0" i="0" smtClean="0">
                            <a:solidFill>
                              <a:srgbClr val="0070C0"/>
                            </a:solidFill>
                            <a:latin typeface="Cambria Math" panose="02040503050406030204" pitchFamily="18" charset="0"/>
                          </a:rPr>
                          <m:t>FPU</m:t>
                        </m:r>
                      </m:sub>
                    </m:sSub>
                    <m:r>
                      <a:rPr lang="es-ES" sz="1400" i="1" smtClean="0">
                        <a:solidFill>
                          <a:srgbClr val="0070C0"/>
                        </a:solidFill>
                        <a:latin typeface="Cambria Math" panose="02040503050406030204" pitchFamily="18" charset="0"/>
                        <a:ea typeface="Cambria Math" panose="02040503050406030204" pitchFamily="18" charset="0"/>
                      </a:rPr>
                      <m:t>=</m:t>
                    </m:r>
                    <m:f>
                      <m:fPr>
                        <m:ctrlPr>
                          <a:rPr lang="es-ES" sz="1400" i="1" smtClean="0">
                            <a:solidFill>
                              <a:srgbClr val="0070C0"/>
                            </a:solidFill>
                            <a:latin typeface="Cambria Math" panose="02040503050406030204" pitchFamily="18" charset="0"/>
                            <a:ea typeface="Cambria Math" panose="02040503050406030204" pitchFamily="18" charset="0"/>
                          </a:rPr>
                        </m:ctrlPr>
                      </m:fPr>
                      <m:num>
                        <m:r>
                          <a:rPr lang="es-ES" sz="1400" b="0" i="1" smtClean="0">
                            <a:solidFill>
                              <a:srgbClr val="0070C0"/>
                            </a:solidFill>
                            <a:latin typeface="Cambria Math" panose="02040503050406030204" pitchFamily="18" charset="0"/>
                            <a:ea typeface="Cambria Math" panose="02040503050406030204" pitchFamily="18" charset="0"/>
                          </a:rPr>
                          <m:t>1</m:t>
                        </m:r>
                      </m:num>
                      <m:den>
                        <m:d>
                          <m:dPr>
                            <m:ctrlPr>
                              <a:rPr lang="es-ES" sz="1400" i="1" smtClean="0">
                                <a:solidFill>
                                  <a:srgbClr val="0070C0"/>
                                </a:solidFill>
                                <a:latin typeface="Cambria Math" panose="02040503050406030204" pitchFamily="18" charset="0"/>
                                <a:ea typeface="Cambria Math" panose="02040503050406030204" pitchFamily="18" charset="0"/>
                              </a:rPr>
                            </m:ctrlPr>
                          </m:dPr>
                          <m:e>
                            <m:r>
                              <a:rPr lang="es-ES" sz="1400" b="0" i="1" smtClean="0">
                                <a:solidFill>
                                  <a:srgbClr val="0070C0"/>
                                </a:solidFill>
                                <a:latin typeface="Cambria Math" panose="02040503050406030204" pitchFamily="18" charset="0"/>
                                <a:ea typeface="Cambria Math" panose="02040503050406030204" pitchFamily="18" charset="0"/>
                              </a:rPr>
                              <m:t>1−0.10</m:t>
                            </m:r>
                          </m:e>
                        </m:d>
                        <m:r>
                          <a:rPr lang="es-ES" sz="1400" i="1" smtClean="0">
                            <a:solidFill>
                              <a:srgbClr val="0070C0"/>
                            </a:solidFill>
                            <a:latin typeface="Cambria Math" panose="02040503050406030204" pitchFamily="18" charset="0"/>
                            <a:ea typeface="Cambria Math" panose="02040503050406030204" pitchFamily="18" charset="0"/>
                          </a:rPr>
                          <m:t>+</m:t>
                        </m:r>
                        <m:f>
                          <m:fPr>
                            <m:ctrlPr>
                              <a:rPr lang="es-ES" sz="1400" i="1" smtClean="0">
                                <a:solidFill>
                                  <a:srgbClr val="0070C0"/>
                                </a:solidFill>
                                <a:latin typeface="Cambria Math" panose="02040503050406030204" pitchFamily="18" charset="0"/>
                                <a:ea typeface="Cambria Math" panose="02040503050406030204" pitchFamily="18" charset="0"/>
                              </a:rPr>
                            </m:ctrlPr>
                          </m:fPr>
                          <m:num>
                            <m:r>
                              <a:rPr lang="es-ES" sz="1400" b="0" i="1" smtClean="0">
                                <a:solidFill>
                                  <a:srgbClr val="0070C0"/>
                                </a:solidFill>
                                <a:latin typeface="Cambria Math" panose="02040503050406030204" pitchFamily="18" charset="0"/>
                                <a:ea typeface="Cambria Math" panose="02040503050406030204" pitchFamily="18" charset="0"/>
                              </a:rPr>
                              <m:t>0.10</m:t>
                            </m:r>
                          </m:num>
                          <m:den>
                            <m:r>
                              <a:rPr lang="es-ES" sz="1400" b="0" i="1" smtClean="0">
                                <a:solidFill>
                                  <a:srgbClr val="0070C0"/>
                                </a:solidFill>
                                <a:latin typeface="Cambria Math" panose="02040503050406030204" pitchFamily="18" charset="0"/>
                                <a:ea typeface="Cambria Math" panose="02040503050406030204" pitchFamily="18" charset="0"/>
                              </a:rPr>
                              <m:t>2</m:t>
                            </m:r>
                          </m:den>
                        </m:f>
                      </m:den>
                    </m:f>
                    <m:r>
                      <a:rPr lang="es-ES" sz="1400" i="1" smtClean="0">
                        <a:solidFill>
                          <a:srgbClr val="0070C0"/>
                        </a:solidFill>
                        <a:latin typeface="Cambria Math" panose="02040503050406030204" pitchFamily="18" charset="0"/>
                        <a:ea typeface="Cambria Math" panose="02040503050406030204" pitchFamily="18" charset="0"/>
                      </a:rPr>
                      <m:t>=</m:t>
                    </m:r>
                    <m:r>
                      <a:rPr lang="es-ES" sz="1400" b="0" i="1" smtClean="0">
                        <a:solidFill>
                          <a:srgbClr val="0070C0"/>
                        </a:solidFill>
                        <a:latin typeface="Cambria Math" panose="02040503050406030204" pitchFamily="18" charset="0"/>
                        <a:ea typeface="Cambria Math" panose="02040503050406030204" pitchFamily="18" charset="0"/>
                      </a:rPr>
                      <m:t>1.052</m:t>
                    </m:r>
                  </m:oMath>
                </a14:m>
                <a:r>
                  <a:rPr lang="es-ES" sz="1400" dirty="0">
                    <a:solidFill>
                      <a:srgbClr val="0070C0"/>
                    </a:solidFill>
                  </a:rPr>
                  <a:t> </a:t>
                </a:r>
              </a:p>
            </p:txBody>
          </p:sp>
        </mc:Choice>
        <mc:Fallback xmlns="">
          <p:sp>
            <p:nvSpPr>
              <p:cNvPr id="5" name="Rectángulo 4">
                <a:extLst>
                  <a:ext uri="{FF2B5EF4-FFF2-40B4-BE49-F238E27FC236}">
                    <a16:creationId xmlns:a16="http://schemas.microsoft.com/office/drawing/2014/main" id="{CB34A244-CBCC-4B35-968A-555BCCA81326}"/>
                  </a:ext>
                </a:extLst>
              </p:cNvPr>
              <p:cNvSpPr>
                <a:spLocks noRot="1" noChangeAspect="1" noMove="1" noResize="1" noEditPoints="1" noAdjustHandles="1" noChangeArrowheads="1" noChangeShapeType="1" noTextEdit="1"/>
              </p:cNvSpPr>
              <p:nvPr/>
            </p:nvSpPr>
            <p:spPr>
              <a:xfrm>
                <a:off x="266330" y="346229"/>
                <a:ext cx="8611340" cy="6010122"/>
              </a:xfrm>
              <a:prstGeom prst="rect">
                <a:avLst/>
              </a:prstGeom>
              <a:blipFill>
                <a:blip r:embed="rId2"/>
                <a:stretch>
                  <a:fillRect l="-352" t="-201" r="-281"/>
                </a:stretch>
              </a:blipFill>
              <a:ln w="57150">
                <a:solidFill>
                  <a:schemeClr val="accent1"/>
                </a:solidFill>
              </a:ln>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B70641AA-B12E-4823-AE5D-944092DA3D61}"/>
                  </a:ext>
                </a:extLst>
              </p:cNvPr>
              <p:cNvSpPr txBox="1"/>
              <p:nvPr/>
            </p:nvSpPr>
            <p:spPr>
              <a:xfrm>
                <a:off x="742259" y="3890730"/>
                <a:ext cx="7412542" cy="7591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smtClean="0">
                              <a:solidFill>
                                <a:srgbClr val="0070C0"/>
                              </a:solidFill>
                              <a:latin typeface="Cambria Math" panose="02040503050406030204" pitchFamily="18" charset="0"/>
                            </a:rPr>
                          </m:ctrlPr>
                        </m:sSubPr>
                        <m:e>
                          <m:r>
                            <m:rPr>
                              <m:sty m:val="p"/>
                            </m:rPr>
                            <a:rPr lang="es-HN" sz="1350" i="0">
                              <a:solidFill>
                                <a:srgbClr val="0070C0"/>
                              </a:solidFill>
                              <a:latin typeface="Cambria Math" panose="02040503050406030204" pitchFamily="18" charset="0"/>
                            </a:rPr>
                            <m:t>Aceleracion</m:t>
                          </m:r>
                          <m:r>
                            <a:rPr lang="es-HN" sz="1350" i="0">
                              <a:solidFill>
                                <a:srgbClr val="0070C0"/>
                              </a:solidFill>
                              <a:latin typeface="Cambria Math" panose="02040503050406030204" pitchFamily="18" charset="0"/>
                            </a:rPr>
                            <m:t> </m:t>
                          </m:r>
                        </m:e>
                        <m:sub>
                          <m:r>
                            <m:rPr>
                              <m:sty m:val="p"/>
                            </m:rPr>
                            <a:rPr lang="es-HN" sz="1350" i="0">
                              <a:solidFill>
                                <a:srgbClr val="0070C0"/>
                              </a:solidFill>
                              <a:latin typeface="Cambria Math" panose="02040503050406030204" pitchFamily="18" charset="0"/>
                            </a:rPr>
                            <m:t>global</m:t>
                          </m:r>
                        </m:sub>
                      </m:sSub>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HN" sz="1350" i="0">
                                  <a:solidFill>
                                    <a:srgbClr val="0070C0"/>
                                  </a:solidFill>
                                  <a:latin typeface="Cambria Math" panose="02040503050406030204" pitchFamily="18" charset="0"/>
                                  <a:ea typeface="Cambria Math" panose="02040503050406030204" pitchFamily="18" charset="0"/>
                                </a:rPr>
                                <m:t>n</m:t>
                              </m:r>
                            </m:e>
                            <m:sub>
                              <m:r>
                                <m:rPr>
                                  <m:sty m:val="p"/>
                                </m:rPr>
                                <a:rPr lang="es-HN" sz="1350" i="0">
                                  <a:solidFill>
                                    <a:srgbClr val="0070C0"/>
                                  </a:solidFill>
                                  <a:latin typeface="Cambria Math" panose="02040503050406030204" pitchFamily="18" charset="0"/>
                                  <a:ea typeface="Cambria Math" panose="02040503050406030204" pitchFamily="18" charset="0"/>
                                </a:rPr>
                                <m:t>antiguo</m:t>
                              </m:r>
                            </m:sub>
                          </m:sSub>
                        </m:num>
                        <m:den>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HN" sz="1350" i="0">
                                  <a:solidFill>
                                    <a:srgbClr val="0070C0"/>
                                  </a:solidFill>
                                  <a:latin typeface="Cambria Math" panose="02040503050406030204" pitchFamily="18" charset="0"/>
                                  <a:ea typeface="Cambria Math" panose="02040503050406030204" pitchFamily="18" charset="0"/>
                                </a:rPr>
                                <m:t>n</m:t>
                              </m:r>
                            </m:e>
                            <m:sub>
                              <m:r>
                                <m:rPr>
                                  <m:sty m:val="p"/>
                                </m:rPr>
                                <a:rPr lang="es-HN" sz="1350" i="0">
                                  <a:solidFill>
                                    <a:srgbClr val="0070C0"/>
                                  </a:solidFill>
                                  <a:latin typeface="Cambria Math" panose="02040503050406030204" pitchFamily="18" charset="0"/>
                                  <a:ea typeface="Cambria Math" panose="02040503050406030204" pitchFamily="18" charset="0"/>
                                </a:rPr>
                                <m:t>nuevo</m:t>
                              </m:r>
                            </m:sub>
                          </m:sSub>
                        </m:den>
                      </m:f>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r>
                            <a:rPr lang="es-HN" sz="1350" i="0">
                              <a:solidFill>
                                <a:srgbClr val="0070C0"/>
                              </a:solidFill>
                              <a:latin typeface="Cambria Math" panose="02040503050406030204" pitchFamily="18" charset="0"/>
                              <a:ea typeface="Cambria Math" panose="02040503050406030204" pitchFamily="18" charset="0"/>
                            </a:rPr>
                            <m:t>1</m:t>
                          </m:r>
                        </m:num>
                        <m:den>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0">
                                  <a:solidFill>
                                    <a:srgbClr val="0070C0"/>
                                  </a:solidFill>
                                  <a:latin typeface="Cambria Math" panose="02040503050406030204" pitchFamily="18" charset="0"/>
                                  <a:ea typeface="Cambria Math" panose="02040503050406030204" pitchFamily="18" charset="0"/>
                                </a:rPr>
                                <m:t>1−</m:t>
                              </m:r>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Fraccion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e>
                          </m:d>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Fracci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HN" sz="1350" i="0">
                                      <a:solidFill>
                                        <a:srgbClr val="0070C0"/>
                                      </a:solidFill>
                                      <a:latin typeface="Cambria Math" panose="02040503050406030204" pitchFamily="18" charset="0"/>
                                      <a:ea typeface="Cambria Math" panose="02040503050406030204" pitchFamily="18" charset="0"/>
                                    </a:rPr>
                                    <m:t>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num>
                            <m:den>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Aceleraci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HN" sz="1350" i="0">
                                      <a:solidFill>
                                        <a:srgbClr val="0070C0"/>
                                      </a:solidFill>
                                      <a:latin typeface="Cambria Math" panose="02040503050406030204" pitchFamily="18" charset="0"/>
                                      <a:ea typeface="Cambria Math" panose="02040503050406030204" pitchFamily="18" charset="0"/>
                                    </a:rPr>
                                    <m:t>n</m:t>
                                  </m:r>
                                </m:e>
                                <m:sub>
                                  <m:r>
                                    <m:rPr>
                                      <m:sty m:val="p"/>
                                    </m:rPr>
                                    <a:rPr lang="es-HN" sz="1350" i="0">
                                      <a:solidFill>
                                        <a:srgbClr val="0070C0"/>
                                      </a:solidFill>
                                      <a:latin typeface="Cambria Math" panose="02040503050406030204" pitchFamily="18" charset="0"/>
                                      <a:ea typeface="Cambria Math" panose="02040503050406030204" pitchFamily="18" charset="0"/>
                                    </a:rPr>
                                    <m:t>mejorada</m:t>
                                  </m:r>
                                </m:sub>
                              </m:sSub>
                            </m:den>
                          </m:f>
                        </m:den>
                      </m:f>
                    </m:oMath>
                  </m:oMathPara>
                </a14:m>
                <a:endParaRPr lang="es-HN" sz="1350" dirty="0">
                  <a:solidFill>
                    <a:srgbClr val="0070C0"/>
                  </a:solidFill>
                </a:endParaRPr>
              </a:p>
            </p:txBody>
          </p:sp>
        </mc:Choice>
        <mc:Fallback xmlns="">
          <p:sp>
            <p:nvSpPr>
              <p:cNvPr id="6" name="CuadroTexto 5">
                <a:extLst>
                  <a:ext uri="{FF2B5EF4-FFF2-40B4-BE49-F238E27FC236}">
                    <a16:creationId xmlns:a16="http://schemas.microsoft.com/office/drawing/2014/main" id="{B70641AA-B12E-4823-AE5D-944092DA3D61}"/>
                  </a:ext>
                </a:extLst>
              </p:cNvPr>
              <p:cNvSpPr txBox="1">
                <a:spLocks noRot="1" noChangeAspect="1" noMove="1" noResize="1" noEditPoints="1" noAdjustHandles="1" noChangeArrowheads="1" noChangeShapeType="1" noTextEdit="1"/>
              </p:cNvSpPr>
              <p:nvPr/>
            </p:nvSpPr>
            <p:spPr>
              <a:xfrm>
                <a:off x="742259" y="3890730"/>
                <a:ext cx="7412542" cy="759119"/>
              </a:xfrm>
              <a:prstGeom prst="rect">
                <a:avLst/>
              </a:prstGeom>
              <a:blipFill>
                <a:blip r:embed="rId3"/>
                <a:stretch>
                  <a:fillRect b="-80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222FA053-55C2-42A6-B7B2-740DAF330D2E}"/>
                  </a:ext>
                </a:extLst>
              </p:cNvPr>
              <p:cNvSpPr txBox="1"/>
              <p:nvPr/>
            </p:nvSpPr>
            <p:spPr>
              <a:xfrm>
                <a:off x="7338111" y="4649849"/>
                <a:ext cx="1129796" cy="497124"/>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400" b="1" i="1" smtClean="0">
                              <a:solidFill>
                                <a:srgbClr val="C00000"/>
                              </a:solidFill>
                              <a:latin typeface="Cambria Math" panose="02040503050406030204" pitchFamily="18" charset="0"/>
                            </a:rPr>
                          </m:ctrlPr>
                        </m:fPr>
                        <m:num>
                          <m:r>
                            <a:rPr lang="es-ES" sz="1400" b="1" i="1" smtClean="0">
                              <a:solidFill>
                                <a:srgbClr val="C00000"/>
                              </a:solidFill>
                              <a:latin typeface="Cambria Math" panose="02040503050406030204" pitchFamily="18" charset="0"/>
                            </a:rPr>
                            <m:t>𝟏</m:t>
                          </m:r>
                        </m:num>
                        <m:den>
                          <m:r>
                            <a:rPr lang="es-ES" sz="1400" b="1" i="1" smtClean="0">
                              <a:solidFill>
                                <a:srgbClr val="C00000"/>
                              </a:solidFill>
                              <a:latin typeface="Cambria Math" panose="02040503050406030204" pitchFamily="18" charset="0"/>
                            </a:rPr>
                            <m:t>𝟎</m:t>
                          </m:r>
                          <m:r>
                            <a:rPr lang="es-ES" sz="1400" b="1" i="1" smtClean="0">
                              <a:solidFill>
                                <a:srgbClr val="C00000"/>
                              </a:solidFill>
                              <a:latin typeface="Cambria Math" panose="02040503050406030204" pitchFamily="18" charset="0"/>
                            </a:rPr>
                            <m:t>.</m:t>
                          </m:r>
                          <m:r>
                            <a:rPr lang="es-ES" sz="1400" b="1" i="1" smtClean="0">
                              <a:solidFill>
                                <a:srgbClr val="C00000"/>
                              </a:solidFill>
                              <a:latin typeface="Cambria Math" panose="02040503050406030204" pitchFamily="18" charset="0"/>
                            </a:rPr>
                            <m:t>𝟖</m:t>
                          </m:r>
                        </m:den>
                      </m:f>
                      <m:r>
                        <a:rPr lang="es-HN" sz="1400" b="1" i="1" smtClean="0">
                          <a:solidFill>
                            <a:srgbClr val="C00000"/>
                          </a:solidFill>
                          <a:latin typeface="Cambria Math" panose="02040503050406030204" pitchFamily="18" charset="0"/>
                          <a:ea typeface="Cambria Math" panose="02040503050406030204" pitchFamily="18" charset="0"/>
                        </a:rPr>
                        <m:t>=</m:t>
                      </m:r>
                      <m:r>
                        <a:rPr lang="es-ES" sz="1400" b="1" i="1" smtClean="0">
                          <a:solidFill>
                            <a:srgbClr val="C00000"/>
                          </a:solidFill>
                          <a:latin typeface="Cambria Math" panose="02040503050406030204" pitchFamily="18" charset="0"/>
                          <a:ea typeface="Cambria Math" panose="02040503050406030204" pitchFamily="18" charset="0"/>
                        </a:rPr>
                        <m:t>𝟏</m:t>
                      </m:r>
                      <m:r>
                        <a:rPr lang="es-ES" sz="1400" b="1" i="1" smtClean="0">
                          <a:solidFill>
                            <a:srgbClr val="C00000"/>
                          </a:solidFill>
                          <a:latin typeface="Cambria Math" panose="02040503050406030204" pitchFamily="18" charset="0"/>
                          <a:ea typeface="Cambria Math" panose="02040503050406030204" pitchFamily="18" charset="0"/>
                        </a:rPr>
                        <m:t>.</m:t>
                      </m:r>
                      <m:r>
                        <a:rPr lang="es-ES" sz="1400" b="1" i="1" smtClean="0">
                          <a:solidFill>
                            <a:srgbClr val="C00000"/>
                          </a:solidFill>
                          <a:latin typeface="Cambria Math" panose="02040503050406030204" pitchFamily="18" charset="0"/>
                          <a:ea typeface="Cambria Math" panose="02040503050406030204" pitchFamily="18" charset="0"/>
                        </a:rPr>
                        <m:t>𝟐𝟓</m:t>
                      </m:r>
                    </m:oMath>
                  </m:oMathPara>
                </a14:m>
                <a:endParaRPr lang="es-HN" sz="1400" b="1" dirty="0">
                  <a:solidFill>
                    <a:srgbClr val="C00000"/>
                  </a:solidFill>
                </a:endParaRPr>
              </a:p>
            </p:txBody>
          </p:sp>
        </mc:Choice>
        <mc:Fallback xmlns="">
          <p:sp>
            <p:nvSpPr>
              <p:cNvPr id="7" name="CuadroTexto 6">
                <a:extLst>
                  <a:ext uri="{FF2B5EF4-FFF2-40B4-BE49-F238E27FC236}">
                    <a16:creationId xmlns:a16="http://schemas.microsoft.com/office/drawing/2014/main" id="{222FA053-55C2-42A6-B7B2-740DAF330D2E}"/>
                  </a:ext>
                </a:extLst>
              </p:cNvPr>
              <p:cNvSpPr txBox="1">
                <a:spLocks noRot="1" noChangeAspect="1" noMove="1" noResize="1" noEditPoints="1" noAdjustHandles="1" noChangeArrowheads="1" noChangeShapeType="1" noTextEdit="1"/>
              </p:cNvSpPr>
              <p:nvPr/>
            </p:nvSpPr>
            <p:spPr>
              <a:xfrm>
                <a:off x="7338111" y="4649849"/>
                <a:ext cx="1129796" cy="497124"/>
              </a:xfrm>
              <a:prstGeom prst="rect">
                <a:avLst/>
              </a:prstGeom>
              <a:blipFill>
                <a:blip r:embed="rId4"/>
                <a:stretch>
                  <a:fillRect b="-1235"/>
                </a:stretch>
              </a:blipFill>
              <a:ln>
                <a:noFill/>
              </a:ln>
            </p:spPr>
            <p:txBody>
              <a:bodyPr/>
              <a:lstStyle/>
              <a:p>
                <a:r>
                  <a:rPr lang="es-HN">
                    <a:noFill/>
                  </a:rPr>
                  <a:t> </a:t>
                </a:r>
              </a:p>
            </p:txBody>
          </p:sp>
        </mc:Fallback>
      </mc:AlternateContent>
      <p:cxnSp>
        <p:nvCxnSpPr>
          <p:cNvPr id="9" name="Conector recto de flecha 8">
            <a:extLst>
              <a:ext uri="{FF2B5EF4-FFF2-40B4-BE49-F238E27FC236}">
                <a16:creationId xmlns:a16="http://schemas.microsoft.com/office/drawing/2014/main" id="{C19F2C0F-CBD8-4264-823D-033039E3F6D2}"/>
              </a:ext>
            </a:extLst>
          </p:cNvPr>
          <p:cNvCxnSpPr>
            <a:stCxn id="7" idx="1"/>
          </p:cNvCxnSpPr>
          <p:nvPr/>
        </p:nvCxnSpPr>
        <p:spPr>
          <a:xfrm flipH="1">
            <a:off x="5877017" y="4898411"/>
            <a:ext cx="1461094" cy="39268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FBE841D0-97AE-41DC-866C-9BE26F8E7679}"/>
                  </a:ext>
                </a:extLst>
              </p:cNvPr>
              <p:cNvSpPr txBox="1"/>
              <p:nvPr/>
            </p:nvSpPr>
            <p:spPr>
              <a:xfrm>
                <a:off x="7016291" y="5417845"/>
                <a:ext cx="1451615" cy="4971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1" i="1" smtClean="0">
                          <a:solidFill>
                            <a:srgbClr val="C00000"/>
                          </a:solidFill>
                          <a:latin typeface="Cambria Math" panose="02040503050406030204" pitchFamily="18" charset="0"/>
                        </a:rPr>
                        <m:t>𝟏</m:t>
                      </m:r>
                      <m:r>
                        <a:rPr lang="es-ES" sz="1400" b="1" i="1" smtClean="0">
                          <a:solidFill>
                            <a:srgbClr val="C00000"/>
                          </a:solidFill>
                          <a:latin typeface="Cambria Math" panose="02040503050406030204" pitchFamily="18" charset="0"/>
                          <a:ea typeface="Cambria Math" panose="02040503050406030204" pitchFamily="18" charset="0"/>
                        </a:rPr>
                        <m:t>+</m:t>
                      </m:r>
                      <m:f>
                        <m:fPr>
                          <m:ctrlPr>
                            <a:rPr lang="es-ES" sz="1400" b="1" i="1" smtClean="0">
                              <a:solidFill>
                                <a:srgbClr val="C00000"/>
                              </a:solidFill>
                              <a:latin typeface="Cambria Math" panose="02040503050406030204" pitchFamily="18" charset="0"/>
                              <a:ea typeface="Cambria Math" panose="02040503050406030204" pitchFamily="18" charset="0"/>
                            </a:rPr>
                          </m:ctrlPr>
                        </m:fPr>
                        <m:num>
                          <m:r>
                            <a:rPr lang="es-ES" sz="1400" b="1" i="1" smtClean="0">
                              <a:solidFill>
                                <a:srgbClr val="C00000"/>
                              </a:solidFill>
                              <a:latin typeface="Cambria Math" panose="02040503050406030204" pitchFamily="18" charset="0"/>
                              <a:ea typeface="Cambria Math" panose="02040503050406030204" pitchFamily="18" charset="0"/>
                            </a:rPr>
                            <m:t>𝟎</m:t>
                          </m:r>
                          <m:r>
                            <a:rPr lang="es-ES" sz="1400" b="1" i="1" smtClean="0">
                              <a:solidFill>
                                <a:srgbClr val="C00000"/>
                              </a:solidFill>
                              <a:latin typeface="Cambria Math" panose="02040503050406030204" pitchFamily="18" charset="0"/>
                              <a:ea typeface="Cambria Math" panose="02040503050406030204" pitchFamily="18" charset="0"/>
                            </a:rPr>
                            <m:t>.</m:t>
                          </m:r>
                          <m:r>
                            <a:rPr lang="es-ES" sz="1400" b="1" i="1" smtClean="0">
                              <a:solidFill>
                                <a:srgbClr val="C00000"/>
                              </a:solidFill>
                              <a:latin typeface="Cambria Math" panose="02040503050406030204" pitchFamily="18" charset="0"/>
                              <a:ea typeface="Cambria Math" panose="02040503050406030204" pitchFamily="18" charset="0"/>
                            </a:rPr>
                            <m:t>𝟐</m:t>
                          </m:r>
                        </m:num>
                        <m:den>
                          <m:r>
                            <a:rPr lang="es-ES" sz="1400" b="1" i="1" smtClean="0">
                              <a:solidFill>
                                <a:srgbClr val="C00000"/>
                              </a:solidFill>
                              <a:latin typeface="Cambria Math" panose="02040503050406030204" pitchFamily="18" charset="0"/>
                              <a:ea typeface="Cambria Math" panose="02040503050406030204" pitchFamily="18" charset="0"/>
                            </a:rPr>
                            <m:t>𝟎</m:t>
                          </m:r>
                          <m:r>
                            <a:rPr lang="es-ES" sz="1400" b="1" i="1" smtClean="0">
                              <a:solidFill>
                                <a:srgbClr val="C00000"/>
                              </a:solidFill>
                              <a:latin typeface="Cambria Math" panose="02040503050406030204" pitchFamily="18" charset="0"/>
                              <a:ea typeface="Cambria Math" panose="02040503050406030204" pitchFamily="18" charset="0"/>
                            </a:rPr>
                            <m:t>.</m:t>
                          </m:r>
                          <m:r>
                            <a:rPr lang="es-ES" sz="1400" b="1" i="1" smtClean="0">
                              <a:solidFill>
                                <a:srgbClr val="C00000"/>
                              </a:solidFill>
                              <a:latin typeface="Cambria Math" panose="02040503050406030204" pitchFamily="18" charset="0"/>
                              <a:ea typeface="Cambria Math" panose="02040503050406030204" pitchFamily="18" charset="0"/>
                            </a:rPr>
                            <m:t>𝟖</m:t>
                          </m:r>
                        </m:den>
                      </m:f>
                      <m:r>
                        <a:rPr lang="es-HN" sz="1400" b="1" i="1" smtClean="0">
                          <a:solidFill>
                            <a:srgbClr val="C00000"/>
                          </a:solidFill>
                          <a:latin typeface="Cambria Math" panose="02040503050406030204" pitchFamily="18" charset="0"/>
                          <a:ea typeface="Cambria Math" panose="02040503050406030204" pitchFamily="18" charset="0"/>
                        </a:rPr>
                        <m:t>=</m:t>
                      </m:r>
                      <m:r>
                        <a:rPr lang="es-ES" sz="1400" b="1" i="1" smtClean="0">
                          <a:solidFill>
                            <a:srgbClr val="C00000"/>
                          </a:solidFill>
                          <a:latin typeface="Cambria Math" panose="02040503050406030204" pitchFamily="18" charset="0"/>
                          <a:ea typeface="Cambria Math" panose="02040503050406030204" pitchFamily="18" charset="0"/>
                        </a:rPr>
                        <m:t>𝟏</m:t>
                      </m:r>
                      <m:r>
                        <a:rPr lang="es-ES" sz="1400" b="1" i="1" smtClean="0">
                          <a:solidFill>
                            <a:srgbClr val="C00000"/>
                          </a:solidFill>
                          <a:latin typeface="Cambria Math" panose="02040503050406030204" pitchFamily="18" charset="0"/>
                          <a:ea typeface="Cambria Math" panose="02040503050406030204" pitchFamily="18" charset="0"/>
                        </a:rPr>
                        <m:t>.</m:t>
                      </m:r>
                      <m:r>
                        <a:rPr lang="es-ES" sz="1400" b="1" i="1" smtClean="0">
                          <a:solidFill>
                            <a:srgbClr val="C00000"/>
                          </a:solidFill>
                          <a:latin typeface="Cambria Math" panose="02040503050406030204" pitchFamily="18" charset="0"/>
                          <a:ea typeface="Cambria Math" panose="02040503050406030204" pitchFamily="18" charset="0"/>
                        </a:rPr>
                        <m:t>𝟐𝟓</m:t>
                      </m:r>
                    </m:oMath>
                  </m:oMathPara>
                </a14:m>
                <a:endParaRPr lang="es-HN" sz="1400" b="1" dirty="0">
                  <a:solidFill>
                    <a:srgbClr val="C00000"/>
                  </a:solidFill>
                </a:endParaRPr>
              </a:p>
            </p:txBody>
          </p:sp>
        </mc:Choice>
        <mc:Fallback xmlns="">
          <p:sp>
            <p:nvSpPr>
              <p:cNvPr id="11" name="CuadroTexto 10">
                <a:extLst>
                  <a:ext uri="{FF2B5EF4-FFF2-40B4-BE49-F238E27FC236}">
                    <a16:creationId xmlns:a16="http://schemas.microsoft.com/office/drawing/2014/main" id="{FBE841D0-97AE-41DC-866C-9BE26F8E7679}"/>
                  </a:ext>
                </a:extLst>
              </p:cNvPr>
              <p:cNvSpPr txBox="1">
                <a:spLocks noRot="1" noChangeAspect="1" noMove="1" noResize="1" noEditPoints="1" noAdjustHandles="1" noChangeArrowheads="1" noChangeShapeType="1" noTextEdit="1"/>
              </p:cNvSpPr>
              <p:nvPr/>
            </p:nvSpPr>
            <p:spPr>
              <a:xfrm>
                <a:off x="7016291" y="5417845"/>
                <a:ext cx="1451615" cy="497124"/>
              </a:xfrm>
              <a:prstGeom prst="rect">
                <a:avLst/>
              </a:prstGeom>
              <a:blipFill>
                <a:blip r:embed="rId5"/>
                <a:stretch>
                  <a:fillRect b="-1235"/>
                </a:stretch>
              </a:blipFill>
            </p:spPr>
            <p:txBody>
              <a:bodyPr/>
              <a:lstStyle/>
              <a:p>
                <a:r>
                  <a:rPr lang="es-HN">
                    <a:noFill/>
                  </a:rPr>
                  <a:t> </a:t>
                </a:r>
              </a:p>
            </p:txBody>
          </p:sp>
        </mc:Fallback>
      </mc:AlternateContent>
      <p:sp>
        <p:nvSpPr>
          <p:cNvPr id="12" name="CuadroTexto 11">
            <a:extLst>
              <a:ext uri="{FF2B5EF4-FFF2-40B4-BE49-F238E27FC236}">
                <a16:creationId xmlns:a16="http://schemas.microsoft.com/office/drawing/2014/main" id="{D2D9A5BD-8509-4DDB-895F-B6D861122E72}"/>
              </a:ext>
            </a:extLst>
          </p:cNvPr>
          <p:cNvSpPr txBox="1"/>
          <p:nvPr/>
        </p:nvSpPr>
        <p:spPr>
          <a:xfrm>
            <a:off x="7415070" y="5106425"/>
            <a:ext cx="808619" cy="307777"/>
          </a:xfrm>
          <a:prstGeom prst="rect">
            <a:avLst/>
          </a:prstGeom>
          <a:noFill/>
        </p:spPr>
        <p:txBody>
          <a:bodyPr wrap="none" rtlCol="0">
            <a:spAutoFit/>
          </a:bodyPr>
          <a:lstStyle/>
          <a:p>
            <a:r>
              <a:rPr lang="es-ES" sz="1400" dirty="0">
                <a:solidFill>
                  <a:srgbClr val="C00000"/>
                </a:solidFill>
              </a:rPr>
              <a:t>También</a:t>
            </a:r>
            <a:endParaRPr lang="es-HN" sz="1400" dirty="0">
              <a:solidFill>
                <a:srgbClr val="C00000"/>
              </a:solidFill>
            </a:endParaRPr>
          </a:p>
        </p:txBody>
      </p:sp>
    </p:spTree>
    <p:extLst>
      <p:ext uri="{BB962C8B-B14F-4D97-AF65-F5344CB8AC3E}">
        <p14:creationId xmlns:p14="http://schemas.microsoft.com/office/powerpoint/2010/main" val="40668134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EC15ADA-B882-49FF-BDE7-CBBA96842712}"/>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3A405757-C20D-465F-A263-B4338096BD55}"/>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05CEF094-BD97-4FCC-895C-D36F6463AE13}"/>
              </a:ext>
            </a:extLst>
          </p:cNvPr>
          <p:cNvSpPr>
            <a:spLocks noGrp="1"/>
          </p:cNvSpPr>
          <p:nvPr>
            <p:ph type="sldNum" sz="quarter" idx="12"/>
          </p:nvPr>
        </p:nvSpPr>
        <p:spPr/>
        <p:txBody>
          <a:bodyPr/>
          <a:lstStyle/>
          <a:p>
            <a:fld id="{DA47F0B0-8093-4D41-A233-0365D54A4F31}" type="slidenum">
              <a:rPr lang="es-HN" smtClean="0"/>
              <a:t>36</a:t>
            </a:fld>
            <a:endParaRPr lang="es-HN"/>
          </a:p>
        </p:txBody>
      </p:sp>
      <p:sp>
        <p:nvSpPr>
          <p:cNvPr id="5" name="Rectángulo 4">
            <a:extLst>
              <a:ext uri="{FF2B5EF4-FFF2-40B4-BE49-F238E27FC236}">
                <a16:creationId xmlns:a16="http://schemas.microsoft.com/office/drawing/2014/main" id="{B70C473D-69D9-4C05-9349-81B097431EED}"/>
              </a:ext>
            </a:extLst>
          </p:cNvPr>
          <p:cNvSpPr/>
          <p:nvPr/>
        </p:nvSpPr>
        <p:spPr>
          <a:xfrm>
            <a:off x="266330" y="346229"/>
            <a:ext cx="8611340" cy="6010122"/>
          </a:xfrm>
          <a:prstGeom prst="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ES" sz="1400" dirty="0">
              <a:solidFill>
                <a:srgbClr val="0070C0"/>
              </a:solidFill>
            </a:endParaRPr>
          </a:p>
          <a:p>
            <a:r>
              <a:rPr lang="es-ES" sz="2000" dirty="0">
                <a:solidFill>
                  <a:srgbClr val="0070C0"/>
                </a:solidFill>
              </a:rPr>
              <a:t>Ninguna de las dos mejoras sale demasiado costosa así que se plantea incorporar ambas al diseño. La utilización de las dos mejoras no se solapa, o se utiliza una o se utiliza la otra (las instrucciones de enteros no utilizan el hardware para punto flotante y las de punto flotante no utilizan la ALU de enteros.</a:t>
            </a: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85544D7C-64C2-4915-A31A-202CBF514792}"/>
                  </a:ext>
                </a:extLst>
              </p:cNvPr>
              <p:cNvSpPr txBox="1"/>
              <p:nvPr/>
            </p:nvSpPr>
            <p:spPr>
              <a:xfrm>
                <a:off x="775927" y="2594524"/>
                <a:ext cx="7592143" cy="7591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smtClean="0">
                              <a:solidFill>
                                <a:srgbClr val="0070C0"/>
                              </a:solidFill>
                              <a:latin typeface="Cambria Math" panose="02040503050406030204" pitchFamily="18" charset="0"/>
                            </a:rPr>
                          </m:ctrlPr>
                        </m:sSubPr>
                        <m:e>
                          <m:r>
                            <m:rPr>
                              <m:sty m:val="p"/>
                            </m:rPr>
                            <a:rPr lang="es-HN" sz="1350" i="0">
                              <a:solidFill>
                                <a:srgbClr val="0070C0"/>
                              </a:solidFill>
                              <a:latin typeface="Cambria Math" panose="02040503050406030204" pitchFamily="18" charset="0"/>
                            </a:rPr>
                            <m:t>Aceleracion</m:t>
                          </m:r>
                          <m:r>
                            <a:rPr lang="es-HN" sz="1350" i="0">
                              <a:solidFill>
                                <a:srgbClr val="0070C0"/>
                              </a:solidFill>
                              <a:latin typeface="Cambria Math" panose="02040503050406030204" pitchFamily="18" charset="0"/>
                            </a:rPr>
                            <m:t> </m:t>
                          </m:r>
                        </m:e>
                        <m:sub>
                          <m:r>
                            <m:rPr>
                              <m:sty m:val="p"/>
                            </m:rPr>
                            <a:rPr lang="es-HN" sz="1350" i="0">
                              <a:solidFill>
                                <a:srgbClr val="0070C0"/>
                              </a:solidFill>
                              <a:latin typeface="Cambria Math" panose="02040503050406030204" pitchFamily="18" charset="0"/>
                            </a:rPr>
                            <m:t>global</m:t>
                          </m:r>
                        </m:sub>
                      </m:sSub>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antiguo</m:t>
                              </m:r>
                            </m:sub>
                          </m:sSub>
                        </m:num>
                        <m:den>
                          <m:sSub>
                            <m:sSubPr>
                              <m:ctrlPr>
                                <a:rPr lang="es-HN" sz="1350" i="1">
                                  <a:solidFill>
                                    <a:srgbClr val="0070C0"/>
                                  </a:solidFill>
                                  <a:latin typeface="Cambria Math" panose="02040503050406030204" pitchFamily="18" charset="0"/>
                                  <a:ea typeface="Cambria Math" panose="02040503050406030204" pitchFamily="18" charset="0"/>
                                </a:rPr>
                              </m:ctrlPr>
                            </m:sSubPr>
                            <m:e>
                              <m:r>
                                <m:rPr>
                                  <m:sty m:val="p"/>
                                </m:rPr>
                                <a:rPr lang="es-HN" sz="1350" i="0">
                                  <a:solidFill>
                                    <a:srgbClr val="0070C0"/>
                                  </a:solidFill>
                                  <a:latin typeface="Cambria Math" panose="02040503050406030204" pitchFamily="18" charset="0"/>
                                  <a:ea typeface="Cambria Math" panose="02040503050406030204" pitchFamily="18" charset="0"/>
                                </a:rPr>
                                <m:t>Tiempo</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de</m:t>
                              </m:r>
                              <m:r>
                                <a:rPr lang="es-HN" sz="1350" i="0">
                                  <a:solidFill>
                                    <a:srgbClr val="0070C0"/>
                                  </a:solidFill>
                                  <a:latin typeface="Cambria Math" panose="02040503050406030204" pitchFamily="18" charset="0"/>
                                  <a:ea typeface="Cambria Math" panose="02040503050406030204" pitchFamily="18" charset="0"/>
                                </a:rPr>
                                <m:t> </m:t>
                              </m:r>
                              <m:r>
                                <m:rPr>
                                  <m:sty m:val="p"/>
                                </m:rPr>
                                <a:rPr lang="es-HN" sz="1350" i="0">
                                  <a:solidFill>
                                    <a:srgbClr val="0070C0"/>
                                  </a:solidFill>
                                  <a:latin typeface="Cambria Math" panose="02040503050406030204" pitchFamily="18" charset="0"/>
                                  <a:ea typeface="Cambria Math" panose="02040503050406030204" pitchFamily="18" charset="0"/>
                                </a:rPr>
                                <m:t>ejecucion</m:t>
                              </m:r>
                            </m:e>
                            <m:sub>
                              <m:r>
                                <m:rPr>
                                  <m:sty m:val="p"/>
                                </m:rPr>
                                <a:rPr lang="es-HN" sz="1350" i="0">
                                  <a:solidFill>
                                    <a:srgbClr val="0070C0"/>
                                  </a:solidFill>
                                  <a:latin typeface="Cambria Math" panose="02040503050406030204" pitchFamily="18" charset="0"/>
                                  <a:ea typeface="Cambria Math" panose="02040503050406030204" pitchFamily="18" charset="0"/>
                                </a:rPr>
                                <m:t>nuevo</m:t>
                              </m:r>
                            </m:sub>
                          </m:sSub>
                        </m:den>
                      </m:f>
                      <m:r>
                        <a:rPr lang="es-HN" sz="1350" i="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r>
                            <a:rPr lang="es-HN" sz="1350" i="0">
                              <a:solidFill>
                                <a:srgbClr val="0070C0"/>
                              </a:solidFill>
                              <a:latin typeface="Cambria Math" panose="02040503050406030204" pitchFamily="18" charset="0"/>
                              <a:ea typeface="Cambria Math" panose="02040503050406030204" pitchFamily="18" charset="0"/>
                            </a:rPr>
                            <m:t>1</m:t>
                          </m:r>
                        </m:num>
                        <m:den>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0">
                                  <a:solidFill>
                                    <a:srgbClr val="0070C0"/>
                                  </a:solidFill>
                                  <a:latin typeface="Cambria Math" panose="02040503050406030204" pitchFamily="18" charset="0"/>
                                  <a:ea typeface="Cambria Math" panose="02040503050406030204" pitchFamily="18" charset="0"/>
                                </a:rPr>
                                <m:t>1−</m:t>
                              </m:r>
                              <m:nary>
                                <m:naryPr>
                                  <m:chr m:val="∑"/>
                                  <m:subHide m:val="on"/>
                                  <m:supHide m:val="on"/>
                                  <m:ctrlPr>
                                    <a:rPr lang="es-HN" sz="1350" i="1" smtClean="0">
                                      <a:solidFill>
                                        <a:srgbClr val="0070C0"/>
                                      </a:solidFill>
                                      <a:latin typeface="Cambria Math" panose="02040503050406030204" pitchFamily="18" charset="0"/>
                                      <a:ea typeface="Cambria Math" panose="02040503050406030204" pitchFamily="18" charset="0"/>
                                    </a:rPr>
                                  </m:ctrlPr>
                                </m:naryPr>
                                <m:sub/>
                                <m:sup/>
                                <m:e>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Fracci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r>
                                        <a:rPr lang="es-ES" sz="1350" b="0" i="0" smtClean="0">
                                          <a:solidFill>
                                            <a:srgbClr val="0070C0"/>
                                          </a:solidFill>
                                          <a:latin typeface="Cambria Math" panose="02040503050406030204" pitchFamily="18" charset="0"/>
                                          <a:ea typeface="Cambria Math" panose="02040503050406030204" pitchFamily="18" charset="0"/>
                                        </a:rPr>
                                        <m:t> </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e>
                              </m:nary>
                            </m:e>
                          </m:d>
                          <m:r>
                            <a:rPr lang="es-HN" sz="1350" i="0">
                              <a:solidFill>
                                <a:srgbClr val="0070C0"/>
                              </a:solidFill>
                              <a:latin typeface="Cambria Math" panose="02040503050406030204" pitchFamily="18" charset="0"/>
                              <a:ea typeface="Cambria Math" panose="02040503050406030204" pitchFamily="18" charset="0"/>
                            </a:rPr>
                            <m:t>+</m:t>
                          </m:r>
                          <m:nary>
                            <m:naryPr>
                              <m:chr m:val="∑"/>
                              <m:subHide m:val="on"/>
                              <m:supHide m:val="on"/>
                              <m:ctrlPr>
                                <a:rPr lang="es-HN" sz="1350" i="1" smtClean="0">
                                  <a:solidFill>
                                    <a:srgbClr val="0070C0"/>
                                  </a:solidFill>
                                  <a:latin typeface="Cambria Math" panose="02040503050406030204" pitchFamily="18" charset="0"/>
                                  <a:ea typeface="Cambria Math" panose="02040503050406030204" pitchFamily="18" charset="0"/>
                                </a:rPr>
                              </m:ctrlPr>
                            </m:naryPr>
                            <m:sub/>
                            <m:sup/>
                            <m:e>
                              <m:f>
                                <m:fPr>
                                  <m:ctrlPr>
                                    <a:rPr lang="es-HN" sz="1350" i="1" smtClean="0">
                                      <a:solidFill>
                                        <a:srgbClr val="0070C0"/>
                                      </a:solidFill>
                                      <a:latin typeface="Cambria Math" panose="02040503050406030204" pitchFamily="18" charset="0"/>
                                      <a:ea typeface="Cambria Math" panose="02040503050406030204" pitchFamily="18" charset="0"/>
                                    </a:rPr>
                                  </m:ctrlPr>
                                </m:fPr>
                                <m:num>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Fracci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num>
                                <m:den>
                                  <m:sSub>
                                    <m:sSubPr>
                                      <m:ctrlPr>
                                        <a:rPr lang="es-HN" sz="1350" i="1" smtClean="0">
                                          <a:solidFill>
                                            <a:srgbClr val="0070C0"/>
                                          </a:solidFill>
                                          <a:latin typeface="Cambria Math" panose="02040503050406030204" pitchFamily="18" charset="0"/>
                                          <a:ea typeface="Cambria Math" panose="02040503050406030204" pitchFamily="18" charset="0"/>
                                        </a:rPr>
                                      </m:ctrlPr>
                                    </m:sSubPr>
                                    <m:e>
                                      <m:r>
                                        <m:rPr>
                                          <m:sty m:val="p"/>
                                        </m:rPr>
                                        <a:rPr lang="es-ES" sz="1350" b="0" i="0" smtClean="0">
                                          <a:solidFill>
                                            <a:srgbClr val="0070C0"/>
                                          </a:solidFill>
                                          <a:latin typeface="Cambria Math" panose="02040503050406030204" pitchFamily="18" charset="0"/>
                                          <a:ea typeface="Cambria Math" panose="02040503050406030204" pitchFamily="18" charset="0"/>
                                        </a:rPr>
                                        <m:t>Aceleraci</m:t>
                                      </m:r>
                                      <m:r>
                                        <a:rPr lang="es-ES" sz="1350" b="0" i="0" smtClean="0">
                                          <a:solidFill>
                                            <a:srgbClr val="0070C0"/>
                                          </a:solidFill>
                                          <a:latin typeface="Cambria Math" panose="02040503050406030204" pitchFamily="18" charset="0"/>
                                          <a:ea typeface="Cambria Math" panose="02040503050406030204" pitchFamily="18" charset="0"/>
                                        </a:rPr>
                                        <m:t>ó</m:t>
                                      </m:r>
                                      <m:r>
                                        <m:rPr>
                                          <m:sty m:val="p"/>
                                        </m:rPr>
                                        <a:rPr lang="es-ES" sz="1350" b="0" i="0" smtClean="0">
                                          <a:solidFill>
                                            <a:srgbClr val="0070C0"/>
                                          </a:solidFill>
                                          <a:latin typeface="Cambria Math" panose="02040503050406030204" pitchFamily="18" charset="0"/>
                                          <a:ea typeface="Cambria Math" panose="02040503050406030204" pitchFamily="18" charset="0"/>
                                        </a:rPr>
                                        <m:t>n</m:t>
                                      </m:r>
                                    </m:e>
                                    <m:sub>
                                      <m:r>
                                        <m:rPr>
                                          <m:sty m:val="p"/>
                                        </m:rPr>
                                        <a:rPr lang="es-ES" sz="1350" b="0" i="0" smtClean="0">
                                          <a:solidFill>
                                            <a:srgbClr val="0070C0"/>
                                          </a:solidFill>
                                          <a:latin typeface="Cambria Math" panose="02040503050406030204" pitchFamily="18" charset="0"/>
                                          <a:ea typeface="Cambria Math" panose="02040503050406030204" pitchFamily="18" charset="0"/>
                                        </a:rPr>
                                        <m:t>mejorada</m:t>
                                      </m:r>
                                    </m:sub>
                                  </m:sSub>
                                </m:den>
                              </m:f>
                            </m:e>
                          </m:nary>
                        </m:den>
                      </m:f>
                    </m:oMath>
                  </m:oMathPara>
                </a14:m>
                <a:endParaRPr lang="es-HN" sz="1350" dirty="0">
                  <a:solidFill>
                    <a:srgbClr val="0070C0"/>
                  </a:solidFill>
                </a:endParaRPr>
              </a:p>
            </p:txBody>
          </p:sp>
        </mc:Choice>
        <mc:Fallback xmlns="">
          <p:sp>
            <p:nvSpPr>
              <p:cNvPr id="6" name="CuadroTexto 5">
                <a:extLst>
                  <a:ext uri="{FF2B5EF4-FFF2-40B4-BE49-F238E27FC236}">
                    <a16:creationId xmlns:a16="http://schemas.microsoft.com/office/drawing/2014/main" id="{85544D7C-64C2-4915-A31A-202CBF514792}"/>
                  </a:ext>
                </a:extLst>
              </p:cNvPr>
              <p:cNvSpPr txBox="1">
                <a:spLocks noRot="1" noChangeAspect="1" noMove="1" noResize="1" noEditPoints="1" noAdjustHandles="1" noChangeArrowheads="1" noChangeShapeType="1" noTextEdit="1"/>
              </p:cNvSpPr>
              <p:nvPr/>
            </p:nvSpPr>
            <p:spPr>
              <a:xfrm>
                <a:off x="775927" y="2594524"/>
                <a:ext cx="7592143" cy="759119"/>
              </a:xfrm>
              <a:prstGeom prst="rect">
                <a:avLst/>
              </a:prstGeom>
              <a:blipFill>
                <a:blip r:embed="rId2"/>
                <a:stretch>
                  <a:fillRect b="-5241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2A7C0220-3612-4FBA-8DED-CBACF35F3269}"/>
                  </a:ext>
                </a:extLst>
              </p:cNvPr>
              <p:cNvSpPr txBox="1"/>
              <p:nvPr/>
            </p:nvSpPr>
            <p:spPr>
              <a:xfrm>
                <a:off x="1913803" y="3793579"/>
                <a:ext cx="5316392" cy="7601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600" i="1" smtClean="0">
                              <a:solidFill>
                                <a:srgbClr val="0070C0"/>
                              </a:solidFill>
                              <a:latin typeface="Cambria Math" panose="02040503050406030204" pitchFamily="18" charset="0"/>
                            </a:rPr>
                          </m:ctrlPr>
                        </m:sSubPr>
                        <m:e>
                          <m:r>
                            <m:rPr>
                              <m:sty m:val="p"/>
                            </m:rPr>
                            <a:rPr lang="es-ES" sz="1600" b="0" i="0" smtClean="0">
                              <a:solidFill>
                                <a:srgbClr val="0070C0"/>
                              </a:solidFill>
                              <a:latin typeface="Cambria Math" panose="02040503050406030204" pitchFamily="18" charset="0"/>
                            </a:rPr>
                            <m:t>Aceleraci</m:t>
                          </m:r>
                          <m:r>
                            <a:rPr lang="es-ES" sz="1600" b="0" i="0" smtClean="0">
                              <a:solidFill>
                                <a:srgbClr val="0070C0"/>
                              </a:solidFill>
                              <a:latin typeface="Cambria Math" panose="02040503050406030204" pitchFamily="18" charset="0"/>
                            </a:rPr>
                            <m:t>ó</m:t>
                          </m:r>
                          <m:r>
                            <m:rPr>
                              <m:sty m:val="p"/>
                            </m:rPr>
                            <a:rPr lang="es-ES" sz="1600" b="0" i="0" smtClean="0">
                              <a:solidFill>
                                <a:srgbClr val="0070C0"/>
                              </a:solidFill>
                              <a:latin typeface="Cambria Math" panose="02040503050406030204" pitchFamily="18" charset="0"/>
                            </a:rPr>
                            <m:t>n</m:t>
                          </m:r>
                        </m:e>
                        <m:sub>
                          <m:r>
                            <m:rPr>
                              <m:sty m:val="p"/>
                            </m:rPr>
                            <a:rPr lang="es-ES" sz="1600" b="0" i="0" smtClean="0">
                              <a:solidFill>
                                <a:srgbClr val="0070C0"/>
                              </a:solidFill>
                              <a:latin typeface="Cambria Math" panose="02040503050406030204" pitchFamily="18" charset="0"/>
                            </a:rPr>
                            <m:t>global</m:t>
                          </m:r>
                        </m:sub>
                      </m:sSub>
                      <m:r>
                        <a:rPr lang="es-HN" sz="1600" i="1" smtClean="0">
                          <a:solidFill>
                            <a:srgbClr val="0070C0"/>
                          </a:solidFill>
                          <a:latin typeface="Cambria Math" panose="02040503050406030204" pitchFamily="18" charset="0"/>
                          <a:ea typeface="Cambria Math" panose="02040503050406030204" pitchFamily="18" charset="0"/>
                        </a:rPr>
                        <m:t>=</m:t>
                      </m:r>
                      <m:f>
                        <m:fPr>
                          <m:ctrlPr>
                            <a:rPr lang="es-HN" sz="1600" i="1" smtClean="0">
                              <a:solidFill>
                                <a:srgbClr val="0070C0"/>
                              </a:solidFill>
                              <a:latin typeface="Cambria Math" panose="02040503050406030204" pitchFamily="18" charset="0"/>
                              <a:ea typeface="Cambria Math" panose="02040503050406030204" pitchFamily="18" charset="0"/>
                            </a:rPr>
                          </m:ctrlPr>
                        </m:fPr>
                        <m:num>
                          <m:r>
                            <a:rPr lang="es-ES" sz="1600" b="0" i="1" smtClean="0">
                              <a:solidFill>
                                <a:srgbClr val="0070C0"/>
                              </a:solidFill>
                              <a:latin typeface="Cambria Math" panose="02040503050406030204" pitchFamily="18" charset="0"/>
                              <a:ea typeface="Cambria Math" panose="02040503050406030204" pitchFamily="18" charset="0"/>
                            </a:rPr>
                            <m:t>1</m:t>
                          </m:r>
                        </m:num>
                        <m:den>
                          <m:d>
                            <m:dPr>
                              <m:ctrlPr>
                                <a:rPr lang="es-HN" sz="1600" i="1" smtClean="0">
                                  <a:solidFill>
                                    <a:srgbClr val="0070C0"/>
                                  </a:solidFill>
                                  <a:latin typeface="Cambria Math" panose="02040503050406030204" pitchFamily="18" charset="0"/>
                                  <a:ea typeface="Cambria Math" panose="02040503050406030204" pitchFamily="18" charset="0"/>
                                </a:rPr>
                              </m:ctrlPr>
                            </m:dPr>
                            <m:e>
                              <m:r>
                                <a:rPr lang="es-ES" sz="1600" b="0" i="1" smtClean="0">
                                  <a:solidFill>
                                    <a:srgbClr val="0070C0"/>
                                  </a:solidFill>
                                  <a:latin typeface="Cambria Math" panose="02040503050406030204" pitchFamily="18" charset="0"/>
                                  <a:ea typeface="Cambria Math" panose="02040503050406030204" pitchFamily="18" charset="0"/>
                                </a:rPr>
                                <m:t>1−0.45−0.1</m:t>
                              </m:r>
                            </m:e>
                          </m:d>
                          <m:r>
                            <a:rPr lang="es-HN" sz="1600" i="1" smtClean="0">
                              <a:solidFill>
                                <a:srgbClr val="0070C0"/>
                              </a:solidFill>
                              <a:latin typeface="Cambria Math" panose="02040503050406030204" pitchFamily="18" charset="0"/>
                              <a:ea typeface="Cambria Math" panose="02040503050406030204" pitchFamily="18" charset="0"/>
                            </a:rPr>
                            <m:t>+</m:t>
                          </m:r>
                          <m:f>
                            <m:fPr>
                              <m:ctrlPr>
                                <a:rPr lang="es-HN" sz="1600" i="1" smtClean="0">
                                  <a:solidFill>
                                    <a:srgbClr val="0070C0"/>
                                  </a:solidFill>
                                  <a:latin typeface="Cambria Math" panose="02040503050406030204" pitchFamily="18" charset="0"/>
                                  <a:ea typeface="Cambria Math" panose="02040503050406030204" pitchFamily="18" charset="0"/>
                                </a:rPr>
                              </m:ctrlPr>
                            </m:fPr>
                            <m:num>
                              <m:r>
                                <a:rPr lang="es-ES" sz="1600" b="0" i="1" smtClean="0">
                                  <a:solidFill>
                                    <a:srgbClr val="0070C0"/>
                                  </a:solidFill>
                                  <a:latin typeface="Cambria Math" panose="02040503050406030204" pitchFamily="18" charset="0"/>
                                  <a:ea typeface="Cambria Math" panose="02040503050406030204" pitchFamily="18" charset="0"/>
                                </a:rPr>
                                <m:t>0.45</m:t>
                              </m:r>
                            </m:num>
                            <m:den>
                              <m:r>
                                <a:rPr lang="es-ES" sz="1600" b="0" i="1" smtClean="0">
                                  <a:solidFill>
                                    <a:srgbClr val="0070C0"/>
                                  </a:solidFill>
                                  <a:latin typeface="Cambria Math" panose="02040503050406030204" pitchFamily="18" charset="0"/>
                                  <a:ea typeface="Cambria Math" panose="02040503050406030204" pitchFamily="18" charset="0"/>
                                </a:rPr>
                                <m:t>1.25</m:t>
                              </m:r>
                            </m:den>
                          </m:f>
                          <m:r>
                            <a:rPr lang="es-HN" sz="1600" i="1" smtClean="0">
                              <a:solidFill>
                                <a:srgbClr val="0070C0"/>
                              </a:solidFill>
                              <a:latin typeface="Cambria Math" panose="02040503050406030204" pitchFamily="18" charset="0"/>
                              <a:ea typeface="Cambria Math" panose="02040503050406030204" pitchFamily="18" charset="0"/>
                            </a:rPr>
                            <m:t>+</m:t>
                          </m:r>
                          <m:f>
                            <m:fPr>
                              <m:ctrlPr>
                                <a:rPr lang="es-HN" sz="1600" i="1" smtClean="0">
                                  <a:solidFill>
                                    <a:srgbClr val="0070C0"/>
                                  </a:solidFill>
                                  <a:latin typeface="Cambria Math" panose="02040503050406030204" pitchFamily="18" charset="0"/>
                                  <a:ea typeface="Cambria Math" panose="02040503050406030204" pitchFamily="18" charset="0"/>
                                </a:rPr>
                              </m:ctrlPr>
                            </m:fPr>
                            <m:num>
                              <m:r>
                                <a:rPr lang="es-ES" sz="1600" b="0" i="1" smtClean="0">
                                  <a:solidFill>
                                    <a:srgbClr val="0070C0"/>
                                  </a:solidFill>
                                  <a:latin typeface="Cambria Math" panose="02040503050406030204" pitchFamily="18" charset="0"/>
                                  <a:ea typeface="Cambria Math" panose="02040503050406030204" pitchFamily="18" charset="0"/>
                                </a:rPr>
                                <m:t>0.10</m:t>
                              </m:r>
                            </m:num>
                            <m:den>
                              <m:r>
                                <a:rPr lang="es-ES" sz="1600" b="0" i="1" smtClean="0">
                                  <a:solidFill>
                                    <a:srgbClr val="0070C0"/>
                                  </a:solidFill>
                                  <a:latin typeface="Cambria Math" panose="02040503050406030204" pitchFamily="18" charset="0"/>
                                  <a:ea typeface="Cambria Math" panose="02040503050406030204" pitchFamily="18" charset="0"/>
                                </a:rPr>
                                <m:t>2</m:t>
                              </m:r>
                            </m:den>
                          </m:f>
                        </m:den>
                      </m:f>
                      <m:r>
                        <a:rPr lang="es-HN" sz="1600" i="1" smtClean="0">
                          <a:solidFill>
                            <a:srgbClr val="0070C0"/>
                          </a:solidFill>
                          <a:latin typeface="Cambria Math" panose="02040503050406030204" pitchFamily="18" charset="0"/>
                          <a:ea typeface="Cambria Math" panose="02040503050406030204" pitchFamily="18" charset="0"/>
                        </a:rPr>
                        <m:t>=</m:t>
                      </m:r>
                      <m:r>
                        <a:rPr lang="es-ES" sz="1600" b="0" i="1" smtClean="0">
                          <a:solidFill>
                            <a:srgbClr val="0070C0"/>
                          </a:solidFill>
                          <a:latin typeface="Cambria Math" panose="02040503050406030204" pitchFamily="18" charset="0"/>
                          <a:ea typeface="Cambria Math" panose="02040503050406030204" pitchFamily="18" charset="0"/>
                        </a:rPr>
                        <m:t>1.16</m:t>
                      </m:r>
                    </m:oMath>
                  </m:oMathPara>
                </a14:m>
                <a:endParaRPr lang="es-HN" sz="1600" dirty="0"/>
              </a:p>
            </p:txBody>
          </p:sp>
        </mc:Choice>
        <mc:Fallback xmlns="">
          <p:sp>
            <p:nvSpPr>
              <p:cNvPr id="7" name="CuadroTexto 6">
                <a:extLst>
                  <a:ext uri="{FF2B5EF4-FFF2-40B4-BE49-F238E27FC236}">
                    <a16:creationId xmlns:a16="http://schemas.microsoft.com/office/drawing/2014/main" id="{2A7C0220-3612-4FBA-8DED-CBACF35F3269}"/>
                  </a:ext>
                </a:extLst>
              </p:cNvPr>
              <p:cNvSpPr txBox="1">
                <a:spLocks noRot="1" noChangeAspect="1" noMove="1" noResize="1" noEditPoints="1" noAdjustHandles="1" noChangeArrowheads="1" noChangeShapeType="1" noTextEdit="1"/>
              </p:cNvSpPr>
              <p:nvPr/>
            </p:nvSpPr>
            <p:spPr>
              <a:xfrm>
                <a:off x="1913803" y="3793579"/>
                <a:ext cx="5316392" cy="760144"/>
              </a:xfrm>
              <a:prstGeom prst="rect">
                <a:avLst/>
              </a:prstGeom>
              <a:blipFill>
                <a:blip r:embed="rId3"/>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2686295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37</a:t>
            </a:fld>
            <a:endParaRPr lang="es-HN"/>
          </a:p>
        </p:txBody>
      </p:sp>
      <p:sp>
        <p:nvSpPr>
          <p:cNvPr id="5" name="Rectángulo 4"/>
          <p:cNvSpPr/>
          <p:nvPr/>
        </p:nvSpPr>
        <p:spPr>
          <a:xfrm>
            <a:off x="309490" y="136524"/>
            <a:ext cx="8567224" cy="5940719"/>
          </a:xfrm>
          <a:prstGeom prst="rect">
            <a:avLst/>
          </a:prstGeom>
          <a:solidFill>
            <a:schemeClr val="bg1"/>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HN" b="1" dirty="0">
                <a:solidFill>
                  <a:srgbClr val="0070C0"/>
                </a:solidFill>
              </a:rPr>
              <a:t>EJEMPLO</a:t>
            </a:r>
          </a:p>
          <a:p>
            <a:endParaRPr lang="es-HN" dirty="0">
              <a:solidFill>
                <a:srgbClr val="0070C0"/>
              </a:solidFill>
            </a:endParaRPr>
          </a:p>
          <a:p>
            <a:r>
              <a:rPr lang="es-HN" dirty="0">
                <a:solidFill>
                  <a:srgbClr val="0070C0"/>
                </a:solidFill>
              </a:rPr>
              <a:t>Suponer que estamos considerando dos alternativas para una instrucción de salto condicional;</a:t>
            </a:r>
          </a:p>
          <a:p>
            <a:endParaRPr lang="es-HN" dirty="0">
              <a:solidFill>
                <a:srgbClr val="0070C0"/>
              </a:solidFill>
            </a:endParaRPr>
          </a:p>
          <a:p>
            <a:r>
              <a:rPr lang="es-HN" dirty="0">
                <a:solidFill>
                  <a:srgbClr val="0070C0"/>
                </a:solidFill>
              </a:rPr>
              <a:t>Procesador A. </a:t>
            </a:r>
            <a:r>
              <a:rPr lang="es-ES" dirty="0">
                <a:solidFill>
                  <a:srgbClr val="0070C0"/>
                </a:solidFill>
              </a:rPr>
              <a:t>Una instrucción de comparación genera el código de condición, y una de salto bifurca en función del valor de código generado.</a:t>
            </a:r>
          </a:p>
          <a:p>
            <a:r>
              <a:rPr lang="es-HN" dirty="0">
                <a:solidFill>
                  <a:srgbClr val="0070C0"/>
                </a:solidFill>
              </a:rPr>
              <a:t>Procesador B. </a:t>
            </a:r>
            <a:r>
              <a:rPr lang="es-ES" dirty="0">
                <a:solidFill>
                  <a:srgbClr val="0070C0"/>
                </a:solidFill>
              </a:rPr>
              <a:t>Una única instrucción de salto que incluye la comparación.</a:t>
            </a:r>
          </a:p>
          <a:p>
            <a:endParaRPr lang="es-HN" dirty="0">
              <a:solidFill>
                <a:srgbClr val="0070C0"/>
              </a:solidFill>
            </a:endParaRPr>
          </a:p>
          <a:p>
            <a:pPr algn="just"/>
            <a:r>
              <a:rPr lang="es-HN" dirty="0">
                <a:solidFill>
                  <a:srgbClr val="0070C0"/>
                </a:solidFill>
              </a:rPr>
              <a:t>En ambos Procesadores, la instrucción de salto condicional emplea 2 ciclos de reloj, y las demás instrucciones 1. En el Procesador A, el 20% de todas las instrucciones ejecutadas son saltos condicionales; como cada salto necesita una comparación, otro 20% de las instrucciones son comparaciones. Debido a que el Procesador A no incluye la comparación en el salto, su ciclo de reloj es un 25% más rápido que el de la CPU B.</a:t>
            </a:r>
          </a:p>
          <a:p>
            <a:pPr marL="342900" indent="-342900" algn="just">
              <a:buFont typeface="+mj-lt"/>
              <a:buAutoNum type="alphaLcParenR"/>
            </a:pPr>
            <a:r>
              <a:rPr lang="es-HN" dirty="0">
                <a:solidFill>
                  <a:srgbClr val="0070C0"/>
                </a:solidFill>
              </a:rPr>
              <a:t>¿Cuál Procesador es más rápido? </a:t>
            </a:r>
          </a:p>
          <a:p>
            <a:pPr marL="342900" indent="-342900" algn="just">
              <a:buFont typeface="+mj-lt"/>
              <a:buAutoNum type="alphaLcParenR"/>
            </a:pPr>
            <a:r>
              <a:rPr lang="es-HN" dirty="0">
                <a:solidFill>
                  <a:srgbClr val="0070C0"/>
                </a:solidFill>
              </a:rPr>
              <a:t>Considere que se logra aumentar la velocidad del procesador B, de modo que la diferencia con respecto al reloj A se reduzca a un 10%. Nuevamente se desea saber cual de los procesadores es más rápido. </a:t>
            </a:r>
          </a:p>
          <a:p>
            <a:endParaRPr lang="es-HN" sz="1800" b="0" i="0" u="none" strike="noStrike" baseline="0" dirty="0">
              <a:latin typeface="Times New Roman" panose="02020603050405020304" pitchFamily="18" charset="0"/>
            </a:endParaRPr>
          </a:p>
          <a:p>
            <a:pPr algn="just"/>
            <a:endParaRPr lang="es-HN" dirty="0">
              <a:solidFill>
                <a:srgbClr val="0070C0"/>
              </a:solidFill>
            </a:endParaRPr>
          </a:p>
        </p:txBody>
      </p:sp>
    </p:spTree>
    <p:extLst>
      <p:ext uri="{BB962C8B-B14F-4D97-AF65-F5344CB8AC3E}">
        <p14:creationId xmlns:p14="http://schemas.microsoft.com/office/powerpoint/2010/main" val="657011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38</a:t>
            </a:fld>
            <a:endParaRPr lang="es-HN"/>
          </a:p>
        </p:txBody>
      </p:sp>
      <mc:AlternateContent xmlns:mc="http://schemas.openxmlformats.org/markup-compatibility/2006" xmlns:a14="http://schemas.microsoft.com/office/drawing/2010/main">
        <mc:Choice Requires="a14">
          <p:sp>
            <p:nvSpPr>
              <p:cNvPr id="8" name="CuadroTexto 7"/>
              <p:cNvSpPr txBox="1"/>
              <p:nvPr/>
            </p:nvSpPr>
            <p:spPr>
              <a:xfrm>
                <a:off x="2584116" y="1953774"/>
                <a:ext cx="3977306" cy="61811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i="1" smtClean="0">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CPI</m:t>
                          </m:r>
                        </m:e>
                        <m:sub>
                          <m:r>
                            <m:rPr>
                              <m:sty m:val="p"/>
                            </m:rPr>
                            <a:rPr lang="es-HN">
                              <a:solidFill>
                                <a:srgbClr val="0070C0"/>
                              </a:solidFill>
                              <a:latin typeface="Cambria Math" panose="02040503050406030204" pitchFamily="18" charset="0"/>
                            </a:rPr>
                            <m:t>A</m:t>
                          </m:r>
                        </m:sub>
                      </m:sSub>
                      <m:r>
                        <a:rPr lang="es-HN">
                          <a:solidFill>
                            <a:srgbClr val="0070C0"/>
                          </a:solidFill>
                          <a:latin typeface="Cambria Math" panose="02040503050406030204" pitchFamily="18" charset="0"/>
                          <a:ea typeface="Cambria Math" panose="02040503050406030204" pitchFamily="18" charset="0"/>
                        </a:rPr>
                        <m:t>=</m:t>
                      </m:r>
                      <m:f>
                        <m:fPr>
                          <m:ctrlPr>
                            <a:rPr lang="es-HN" i="1" smtClean="0">
                              <a:solidFill>
                                <a:srgbClr val="0070C0"/>
                              </a:solidFill>
                              <a:latin typeface="Cambria Math" panose="02040503050406030204" pitchFamily="18" charset="0"/>
                              <a:ea typeface="Cambria Math" panose="02040503050406030204" pitchFamily="18" charset="0"/>
                            </a:rPr>
                          </m:ctrlPr>
                        </m:fPr>
                        <m:num>
                          <m:r>
                            <a:rPr lang="es-HN" i="1">
                              <a:solidFill>
                                <a:srgbClr val="0070C0"/>
                              </a:solidFill>
                              <a:latin typeface="Cambria Math" panose="02040503050406030204" pitchFamily="18" charset="0"/>
                              <a:ea typeface="Cambria Math" panose="02040503050406030204" pitchFamily="18" charset="0"/>
                            </a:rPr>
                            <m:t>(0.20 ×2)+(0.80×1)</m:t>
                          </m:r>
                        </m:num>
                        <m:den>
                          <m:r>
                            <a:rPr lang="es-ES" b="0" i="1" smtClean="0">
                              <a:solidFill>
                                <a:srgbClr val="0070C0"/>
                              </a:solidFill>
                              <a:latin typeface="Cambria Math" panose="02040503050406030204" pitchFamily="18" charset="0"/>
                              <a:ea typeface="Cambria Math" panose="02040503050406030204" pitchFamily="18" charset="0"/>
                            </a:rPr>
                            <m:t>1</m:t>
                          </m:r>
                        </m:den>
                      </m:f>
                      <m:r>
                        <a:rPr lang="es-HN" i="1" smtClean="0">
                          <a:solidFill>
                            <a:srgbClr val="0070C0"/>
                          </a:solidFill>
                          <a:latin typeface="Cambria Math" panose="02040503050406030204" pitchFamily="18" charset="0"/>
                          <a:ea typeface="Cambria Math" panose="02040503050406030204" pitchFamily="18" charset="0"/>
                        </a:rPr>
                        <m:t>=</m:t>
                      </m:r>
                      <m:r>
                        <a:rPr lang="es-ES" b="0" i="1" smtClean="0">
                          <a:solidFill>
                            <a:srgbClr val="0070C0"/>
                          </a:solidFill>
                          <a:latin typeface="Cambria Math" panose="02040503050406030204" pitchFamily="18" charset="0"/>
                          <a:ea typeface="Cambria Math" panose="02040503050406030204" pitchFamily="18" charset="0"/>
                        </a:rPr>
                        <m:t>1.2</m:t>
                      </m:r>
                    </m:oMath>
                  </m:oMathPara>
                </a14:m>
                <a:endParaRPr lang="es-HN" dirty="0">
                  <a:solidFill>
                    <a:srgbClr val="0070C0"/>
                  </a:solidFill>
                </a:endParaRPr>
              </a:p>
            </p:txBody>
          </p:sp>
        </mc:Choice>
        <mc:Fallback xmlns="">
          <p:sp>
            <p:nvSpPr>
              <p:cNvPr id="8" name="CuadroTexto 7"/>
              <p:cNvSpPr txBox="1">
                <a:spLocks noRot="1" noChangeAspect="1" noMove="1" noResize="1" noEditPoints="1" noAdjustHandles="1" noChangeArrowheads="1" noChangeShapeType="1" noTextEdit="1"/>
              </p:cNvSpPr>
              <p:nvPr/>
            </p:nvSpPr>
            <p:spPr>
              <a:xfrm>
                <a:off x="2584116" y="1953774"/>
                <a:ext cx="3977306" cy="618118"/>
              </a:xfrm>
              <a:prstGeom prst="rect">
                <a:avLst/>
              </a:prstGeom>
              <a:blipFill>
                <a:blip r:embed="rId2"/>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1048989" y="4075987"/>
                <a:ext cx="6173293" cy="369332"/>
              </a:xfrm>
              <a:prstGeom prst="rect">
                <a:avLst/>
              </a:prstGeom>
              <a:noFill/>
            </p:spPr>
            <p:txBody>
              <a:bodyPr wrap="none" rtlCol="0">
                <a:spAutoFit/>
              </a:bodyPr>
              <a:lstStyle/>
              <a:p>
                <a14:m>
                  <m:oMath xmlns:m="http://schemas.openxmlformats.org/officeDocument/2006/math">
                    <m:sSub>
                      <m:sSubPr>
                        <m:ctrlPr>
                          <a:rPr lang="es-HN" i="1" smtClean="0">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CPU</m:t>
                        </m:r>
                      </m:e>
                      <m:sub>
                        <m:r>
                          <m:rPr>
                            <m:sty m:val="p"/>
                          </m:rPr>
                          <a:rPr lang="es-HN">
                            <a:solidFill>
                              <a:srgbClr val="0070C0"/>
                            </a:solidFill>
                            <a:latin typeface="Cambria Math" panose="02040503050406030204" pitchFamily="18" charset="0"/>
                          </a:rPr>
                          <m:t>A</m:t>
                        </m:r>
                      </m:sub>
                    </m:sSub>
                    <m:r>
                      <a:rPr lang="es-HN">
                        <a:solidFill>
                          <a:srgbClr val="0070C0"/>
                        </a:solidFill>
                        <a:latin typeface="Cambria Math" panose="02040503050406030204" pitchFamily="18" charset="0"/>
                      </a:rPr>
                      <m:t>=</m:t>
                    </m:r>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Ciclos</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R</m:t>
                        </m:r>
                        <m:r>
                          <m:rPr>
                            <m:sty m:val="p"/>
                          </m:rPr>
                          <a:rPr lang="es-HN">
                            <a:solidFill>
                              <a:srgbClr val="0070C0"/>
                            </a:solidFill>
                            <a:latin typeface="Cambria Math" panose="02040503050406030204" pitchFamily="18" charset="0"/>
                          </a:rPr>
                          <m:t>eloj</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CPU</m:t>
                        </m:r>
                      </m:e>
                      <m:sub>
                        <m:r>
                          <m:rPr>
                            <m:sty m:val="p"/>
                          </m:rPr>
                          <a:rPr lang="es-HN">
                            <a:solidFill>
                              <a:srgbClr val="0070C0"/>
                            </a:solidFill>
                            <a:latin typeface="Cambria Math" panose="02040503050406030204" pitchFamily="18" charset="0"/>
                          </a:rPr>
                          <m:t>A</m:t>
                        </m:r>
                      </m:sub>
                    </m:sSub>
                  </m:oMath>
                </a14:m>
                <a:r>
                  <a:rPr lang="es-HN" dirty="0">
                    <a:solidFill>
                      <a:srgbClr val="0070C0"/>
                    </a:solidFill>
                  </a:rPr>
                  <a:t> </a:t>
                </a:r>
                <a14:m>
                  <m:oMath xmlns:m="http://schemas.openxmlformats.org/officeDocument/2006/math">
                    <m:r>
                      <a:rPr lang="es-HN" i="1" dirty="0">
                        <a:solidFill>
                          <a:srgbClr val="0070C0"/>
                        </a:solidFill>
                        <a:latin typeface="Cambria Math" panose="02040503050406030204" pitchFamily="18" charset="0"/>
                        <a:ea typeface="Cambria Math" panose="02040503050406030204" pitchFamily="18" charset="0"/>
                      </a:rPr>
                      <m:t>×</m:t>
                    </m:r>
                  </m:oMath>
                </a14:m>
                <a:r>
                  <a:rPr lang="es-HN" dirty="0">
                    <a:solidFill>
                      <a:srgbClr val="0070C0"/>
                    </a:solidFill>
                  </a:rPr>
                  <a:t> </a:t>
                </a:r>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ciclo</m:t>
                        </m:r>
                      </m:e>
                      <m:sub>
                        <m:r>
                          <m:rPr>
                            <m:sty m:val="p"/>
                          </m:rPr>
                          <a:rPr lang="es-HN">
                            <a:solidFill>
                              <a:srgbClr val="0070C0"/>
                            </a:solidFill>
                            <a:latin typeface="Cambria Math" panose="02040503050406030204" pitchFamily="18" charset="0"/>
                          </a:rPr>
                          <m:t>A</m:t>
                        </m:r>
                      </m:sub>
                    </m:sSub>
                  </m:oMath>
                </a14:m>
                <a:endParaRPr lang="es-HN" dirty="0">
                  <a:solidFill>
                    <a:srgbClr val="0070C0"/>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1048989" y="4075987"/>
                <a:ext cx="6173293" cy="369332"/>
              </a:xfrm>
              <a:prstGeom prst="rect">
                <a:avLst/>
              </a:prstGeom>
              <a:blipFill>
                <a:blip r:embed="rId3"/>
                <a:stretch>
                  <a:fillRect l="-197" b="-13333"/>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1048989" y="4522955"/>
                <a:ext cx="7240893" cy="369332"/>
              </a:xfrm>
              <a:prstGeom prst="rect">
                <a:avLst/>
              </a:prstGeom>
              <a:noFill/>
            </p:spPr>
            <p:txBody>
              <a:bodyPr wrap="none" rtlCol="0">
                <a:spAutoFit/>
              </a:bodyPr>
              <a:lstStyle/>
              <a:p>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CPU</m:t>
                        </m:r>
                      </m:e>
                      <m:sub>
                        <m:r>
                          <m:rPr>
                            <m:sty m:val="p"/>
                          </m:rPr>
                          <a:rPr lang="es-HN">
                            <a:solidFill>
                              <a:srgbClr val="0070C0"/>
                            </a:solidFill>
                            <a:latin typeface="Cambria Math" panose="02040503050406030204" pitchFamily="18" charset="0"/>
                          </a:rPr>
                          <m:t>A</m:t>
                        </m:r>
                      </m:sub>
                    </m:sSub>
                    <m:r>
                      <a:rPr lang="es-HN">
                        <a:solidFill>
                          <a:srgbClr val="0070C0"/>
                        </a:solidFill>
                        <a:latin typeface="Cambria Math" panose="02040503050406030204" pitchFamily="18" charset="0"/>
                      </a:rPr>
                      <m:t>=</m:t>
                    </m:r>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Numero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Instrucciones</m:t>
                        </m:r>
                      </m:e>
                      <m:sub>
                        <m:r>
                          <m:rPr>
                            <m:sty m:val="p"/>
                          </m:rPr>
                          <a:rPr lang="es-HN">
                            <a:solidFill>
                              <a:srgbClr val="0070C0"/>
                            </a:solidFill>
                            <a:latin typeface="Cambria Math" panose="02040503050406030204" pitchFamily="18" charset="0"/>
                          </a:rPr>
                          <m:t>A</m:t>
                        </m:r>
                      </m:sub>
                    </m:sSub>
                  </m:oMath>
                </a14:m>
                <a:r>
                  <a:rPr lang="es-HN" dirty="0">
                    <a:solidFill>
                      <a:srgbClr val="0070C0"/>
                    </a:solidFill>
                  </a:rPr>
                  <a:t> </a:t>
                </a:r>
                <a14:m>
                  <m:oMath xmlns:m="http://schemas.openxmlformats.org/officeDocument/2006/math">
                    <m:r>
                      <a:rPr lang="es-HN" i="1" dirty="0">
                        <a:solidFill>
                          <a:srgbClr val="0070C0"/>
                        </a:solidFill>
                        <a:latin typeface="Cambria Math" panose="02040503050406030204" pitchFamily="18" charset="0"/>
                        <a:ea typeface="Cambria Math" panose="02040503050406030204" pitchFamily="18" charset="0"/>
                      </a:rPr>
                      <m:t>×</m:t>
                    </m:r>
                  </m:oMath>
                </a14:m>
                <a:r>
                  <a:rPr lang="es-HN" dirty="0">
                    <a:solidFill>
                      <a:srgbClr val="0070C0"/>
                    </a:solidFill>
                  </a:rPr>
                  <a:t> 1.2 </a:t>
                </a:r>
                <a14:m>
                  <m:oMath xmlns:m="http://schemas.openxmlformats.org/officeDocument/2006/math">
                    <m:r>
                      <a:rPr lang="es-HN" i="1">
                        <a:solidFill>
                          <a:srgbClr val="0070C0"/>
                        </a:solidFill>
                        <a:latin typeface="Cambria Math" panose="02040503050406030204" pitchFamily="18" charset="0"/>
                        <a:ea typeface="Cambria Math" panose="02040503050406030204" pitchFamily="18" charset="0"/>
                      </a:rPr>
                      <m:t>×</m:t>
                    </m:r>
                  </m:oMath>
                </a14:m>
                <a:r>
                  <a:rPr lang="es-HN" dirty="0">
                    <a:solidFill>
                      <a:srgbClr val="0070C0"/>
                    </a:solidFill>
                  </a:rPr>
                  <a:t> </a:t>
                </a:r>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ciclo</m:t>
                        </m:r>
                      </m:e>
                      <m:sub>
                        <m:r>
                          <m:rPr>
                            <m:sty m:val="p"/>
                          </m:rPr>
                          <a:rPr lang="es-HN">
                            <a:solidFill>
                              <a:srgbClr val="0070C0"/>
                            </a:solidFill>
                            <a:latin typeface="Cambria Math" panose="02040503050406030204" pitchFamily="18" charset="0"/>
                          </a:rPr>
                          <m:t>A</m:t>
                        </m:r>
                      </m:sub>
                    </m:sSub>
                  </m:oMath>
                </a14:m>
                <a:endParaRPr lang="es-HN" dirty="0">
                  <a:solidFill>
                    <a:srgbClr val="0070C0"/>
                  </a:solidFill>
                </a:endParaRPr>
              </a:p>
            </p:txBody>
          </p:sp>
        </mc:Choice>
        <mc:Fallback xmlns="">
          <p:sp>
            <p:nvSpPr>
              <p:cNvPr id="11" name="CuadroTexto 10"/>
              <p:cNvSpPr txBox="1">
                <a:spLocks noRot="1" noChangeAspect="1" noMove="1" noResize="1" noEditPoints="1" noAdjustHandles="1" noChangeArrowheads="1" noChangeShapeType="1" noTextEdit="1"/>
              </p:cNvSpPr>
              <p:nvPr/>
            </p:nvSpPr>
            <p:spPr>
              <a:xfrm>
                <a:off x="1048989" y="4522955"/>
                <a:ext cx="7240893" cy="369332"/>
              </a:xfrm>
              <a:prstGeom prst="rect">
                <a:avLst/>
              </a:prstGeom>
              <a:blipFill>
                <a:blip r:embed="rId4"/>
                <a:stretch>
                  <a:fillRect l="-168" t="-9836" b="-2459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1048990" y="4936063"/>
                <a:ext cx="7397923" cy="394980"/>
              </a:xfrm>
              <a:prstGeom prst="rect">
                <a:avLst/>
              </a:prstGeom>
              <a:noFill/>
            </p:spPr>
            <p:txBody>
              <a:bodyPr wrap="none" rtlCol="0">
                <a:spAutoFit/>
              </a:bodyPr>
              <a:lstStyle/>
              <a:p>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CPU</m:t>
                        </m:r>
                      </m:e>
                      <m:sub>
                        <m:r>
                          <m:rPr>
                            <m:sty m:val="p"/>
                          </m:rPr>
                          <a:rPr lang="es-HN">
                            <a:solidFill>
                              <a:srgbClr val="0070C0"/>
                            </a:solidFill>
                            <a:latin typeface="Cambria Math" panose="02040503050406030204" pitchFamily="18" charset="0"/>
                          </a:rPr>
                          <m:t>A</m:t>
                        </m:r>
                      </m:sub>
                    </m:sSub>
                    <m:r>
                      <a:rPr lang="es-HN">
                        <a:solidFill>
                          <a:srgbClr val="0070C0"/>
                        </a:solidFill>
                        <a:latin typeface="Cambria Math" panose="02040503050406030204" pitchFamily="18" charset="0"/>
                      </a:rPr>
                      <m:t>=</m:t>
                    </m:r>
                    <m:sSub>
                      <m:sSubPr>
                        <m:ctrlPr>
                          <a:rPr lang="es-HN" i="1">
                            <a:solidFill>
                              <a:srgbClr val="0070C0"/>
                            </a:solidFill>
                            <a:latin typeface="Cambria Math" panose="02040503050406030204" pitchFamily="18" charset="0"/>
                          </a:rPr>
                        </m:ctrlPr>
                      </m:sSubPr>
                      <m:e>
                        <m:r>
                          <a:rPr lang="es-HN" i="1">
                            <a:solidFill>
                              <a:srgbClr val="0070C0"/>
                            </a:solidFill>
                            <a:latin typeface="Cambria Math" panose="02040503050406030204" pitchFamily="18" charset="0"/>
                          </a:rPr>
                          <m:t>1.2 </m:t>
                        </m:r>
                        <m:r>
                          <a:rPr lang="es-HN" i="1">
                            <a:solidFill>
                              <a:srgbClr val="0070C0"/>
                            </a:solidFill>
                            <a:latin typeface="Cambria Math" panose="02040503050406030204" pitchFamily="18" charset="0"/>
                            <a:ea typeface="Cambria Math" panose="02040503050406030204" pitchFamily="18" charset="0"/>
                          </a:rPr>
                          <m:t>×</m:t>
                        </m:r>
                        <m:r>
                          <a:rPr lang="es-HN" i="1">
                            <a:solidFill>
                              <a:srgbClr val="0070C0"/>
                            </a:solidFill>
                            <a:latin typeface="Cambria Math" panose="02040503050406030204" pitchFamily="18" charset="0"/>
                          </a:rPr>
                          <m:t> </m:t>
                        </m:r>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Numero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Instrucciones</m:t>
                            </m:r>
                          </m:e>
                          <m:sub>
                            <m:r>
                              <m:rPr>
                                <m:sty m:val="p"/>
                              </m:rPr>
                              <a:rPr lang="es-HN">
                                <a:solidFill>
                                  <a:srgbClr val="0070C0"/>
                                </a:solidFill>
                                <a:latin typeface="Cambria Math" panose="02040503050406030204" pitchFamily="18" charset="0"/>
                              </a:rPr>
                              <m:t>A</m:t>
                            </m:r>
                          </m:sub>
                        </m:sSub>
                      </m:e>
                      <m:sub>
                        <m:r>
                          <a:rPr lang="es-HN" i="1">
                            <a:solidFill>
                              <a:srgbClr val="0070C0"/>
                            </a:solidFill>
                            <a:latin typeface="Cambria Math" panose="02040503050406030204" pitchFamily="18" charset="0"/>
                          </a:rPr>
                          <m:t> </m:t>
                        </m:r>
                      </m:sub>
                    </m:sSub>
                    <m:r>
                      <a:rPr lang="es-HN" i="1">
                        <a:solidFill>
                          <a:srgbClr val="0070C0"/>
                        </a:solidFill>
                        <a:latin typeface="Cambria Math" panose="02040503050406030204" pitchFamily="18" charset="0"/>
                        <a:ea typeface="Cambria Math" panose="02040503050406030204" pitchFamily="18" charset="0"/>
                      </a:rPr>
                      <m:t>×</m:t>
                    </m:r>
                  </m:oMath>
                </a14:m>
                <a:r>
                  <a:rPr lang="es-HN" dirty="0">
                    <a:solidFill>
                      <a:srgbClr val="0070C0"/>
                    </a:solidFill>
                  </a:rPr>
                  <a:t> </a:t>
                </a:r>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ciclo</m:t>
                        </m:r>
                      </m:e>
                      <m:sub>
                        <m:r>
                          <m:rPr>
                            <m:sty m:val="p"/>
                          </m:rPr>
                          <a:rPr lang="es-HN">
                            <a:solidFill>
                              <a:srgbClr val="0070C0"/>
                            </a:solidFill>
                            <a:latin typeface="Cambria Math" panose="02040503050406030204" pitchFamily="18" charset="0"/>
                          </a:rPr>
                          <m:t>A</m:t>
                        </m:r>
                      </m:sub>
                    </m:sSub>
                  </m:oMath>
                </a14:m>
                <a:endParaRPr lang="es-HN" dirty="0">
                  <a:solidFill>
                    <a:srgbClr val="0070C0"/>
                  </a:solidFill>
                </a:endParaRPr>
              </a:p>
            </p:txBody>
          </p:sp>
        </mc:Choice>
        <mc:Fallback xmlns="">
          <p:sp>
            <p:nvSpPr>
              <p:cNvPr id="12" name="CuadroTexto 11"/>
              <p:cNvSpPr txBox="1">
                <a:spLocks noRot="1" noChangeAspect="1" noMove="1" noResize="1" noEditPoints="1" noAdjustHandles="1" noChangeArrowheads="1" noChangeShapeType="1" noTextEdit="1"/>
              </p:cNvSpPr>
              <p:nvPr/>
            </p:nvSpPr>
            <p:spPr>
              <a:xfrm>
                <a:off x="1048990" y="4936063"/>
                <a:ext cx="7397923" cy="394980"/>
              </a:xfrm>
              <a:prstGeom prst="rect">
                <a:avLst/>
              </a:prstGeom>
              <a:blipFill>
                <a:blip r:embed="rId5"/>
                <a:stretch>
                  <a:fillRect l="-165" b="-615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E50C1383-6818-43B2-AFFD-863B5B3A3AF2}"/>
                  </a:ext>
                </a:extLst>
              </p:cNvPr>
              <p:cNvSpPr txBox="1"/>
              <p:nvPr/>
            </p:nvSpPr>
            <p:spPr>
              <a:xfrm>
                <a:off x="830034" y="723047"/>
                <a:ext cx="3741966" cy="634148"/>
              </a:xfrm>
              <a:prstGeom prst="rect">
                <a:avLst/>
              </a:prstGeom>
              <a:noFill/>
            </p:spPr>
            <p:txBody>
              <a:bodyPr wrap="square" rtlCol="0">
                <a:spAutoFit/>
              </a:bodyPr>
              <a:lstStyle/>
              <a:p>
                <a:r>
                  <a:rPr lang="es-HN" sz="2400" dirty="0">
                    <a:solidFill>
                      <a:srgbClr val="0070C0"/>
                    </a:solidFill>
                  </a:rPr>
                  <a:t>CPI = </a:t>
                </a:r>
                <a14:m>
                  <m:oMath xmlns:m="http://schemas.openxmlformats.org/officeDocument/2006/math">
                    <m:f>
                      <m:fPr>
                        <m:ctrlPr>
                          <a:rPr lang="es-HN" sz="2400" i="1">
                            <a:solidFill>
                              <a:srgbClr val="0070C0"/>
                            </a:solidFill>
                            <a:latin typeface="Cambria Math" panose="02040503050406030204" pitchFamily="18" charset="0"/>
                          </a:rPr>
                        </m:ctrlPr>
                      </m:fPr>
                      <m:num>
                        <m:r>
                          <m:rPr>
                            <m:sty m:val="p"/>
                          </m:rPr>
                          <a:rPr lang="es-HN" sz="2400">
                            <a:solidFill>
                              <a:srgbClr val="0070C0"/>
                            </a:solidFill>
                            <a:latin typeface="Cambria Math" panose="02040503050406030204" pitchFamily="18" charset="0"/>
                          </a:rPr>
                          <m:t>Ciclos</m:t>
                        </m:r>
                        <m:r>
                          <a:rPr lang="es-HN" sz="2400">
                            <a:solidFill>
                              <a:srgbClr val="0070C0"/>
                            </a:solidFill>
                            <a:latin typeface="Cambria Math" panose="02040503050406030204" pitchFamily="18" charset="0"/>
                          </a:rPr>
                          <m:t> </m:t>
                        </m:r>
                        <m:r>
                          <m:rPr>
                            <m:sty m:val="p"/>
                          </m:rPr>
                          <a:rPr lang="es-HN" sz="2400">
                            <a:solidFill>
                              <a:srgbClr val="0070C0"/>
                            </a:solidFill>
                            <a:latin typeface="Cambria Math" panose="02040503050406030204" pitchFamily="18" charset="0"/>
                          </a:rPr>
                          <m:t>de</m:t>
                        </m:r>
                        <m:r>
                          <a:rPr lang="es-HN" sz="2400">
                            <a:solidFill>
                              <a:srgbClr val="0070C0"/>
                            </a:solidFill>
                            <a:latin typeface="Cambria Math" panose="02040503050406030204" pitchFamily="18" charset="0"/>
                          </a:rPr>
                          <m:t> </m:t>
                        </m:r>
                        <m:r>
                          <m:rPr>
                            <m:sty m:val="p"/>
                          </m:rPr>
                          <a:rPr lang="es-HN" sz="2400">
                            <a:solidFill>
                              <a:srgbClr val="0070C0"/>
                            </a:solidFill>
                            <a:latin typeface="Cambria Math" panose="02040503050406030204" pitchFamily="18" charset="0"/>
                          </a:rPr>
                          <m:t>reloj</m:t>
                        </m:r>
                        <m:r>
                          <a:rPr lang="es-HN" sz="2400">
                            <a:solidFill>
                              <a:srgbClr val="0070C0"/>
                            </a:solidFill>
                            <a:latin typeface="Cambria Math" panose="02040503050406030204" pitchFamily="18" charset="0"/>
                          </a:rPr>
                          <m:t> </m:t>
                        </m:r>
                        <m:r>
                          <m:rPr>
                            <m:sty m:val="p"/>
                          </m:rPr>
                          <a:rPr lang="es-HN" sz="2400">
                            <a:solidFill>
                              <a:srgbClr val="0070C0"/>
                            </a:solidFill>
                            <a:latin typeface="Cambria Math" panose="02040503050406030204" pitchFamily="18" charset="0"/>
                          </a:rPr>
                          <m:t>de</m:t>
                        </m:r>
                        <m:r>
                          <a:rPr lang="es-HN" sz="2400">
                            <a:solidFill>
                              <a:srgbClr val="0070C0"/>
                            </a:solidFill>
                            <a:latin typeface="Cambria Math" panose="02040503050406030204" pitchFamily="18" charset="0"/>
                          </a:rPr>
                          <m:t> </m:t>
                        </m:r>
                        <m:r>
                          <m:rPr>
                            <m:sty m:val="p"/>
                          </m:rPr>
                          <a:rPr lang="es-HN" sz="2400">
                            <a:solidFill>
                              <a:srgbClr val="0070C0"/>
                            </a:solidFill>
                            <a:latin typeface="Cambria Math" panose="02040503050406030204" pitchFamily="18" charset="0"/>
                          </a:rPr>
                          <m:t>la</m:t>
                        </m:r>
                        <m:r>
                          <a:rPr lang="es-HN" sz="2400">
                            <a:solidFill>
                              <a:srgbClr val="0070C0"/>
                            </a:solidFill>
                            <a:latin typeface="Cambria Math" panose="02040503050406030204" pitchFamily="18" charset="0"/>
                          </a:rPr>
                          <m:t> </m:t>
                        </m:r>
                        <m:r>
                          <m:rPr>
                            <m:sty m:val="p"/>
                          </m:rPr>
                          <a:rPr lang="es-HN" sz="2400">
                            <a:solidFill>
                              <a:srgbClr val="0070C0"/>
                            </a:solidFill>
                            <a:latin typeface="Cambria Math" panose="02040503050406030204" pitchFamily="18" charset="0"/>
                          </a:rPr>
                          <m:t>CPU</m:t>
                        </m:r>
                      </m:num>
                      <m:den>
                        <m:r>
                          <m:rPr>
                            <m:sty m:val="p"/>
                          </m:rPr>
                          <a:rPr lang="es-HN" sz="2400">
                            <a:solidFill>
                              <a:srgbClr val="0070C0"/>
                            </a:solidFill>
                            <a:latin typeface="Cambria Math" panose="02040503050406030204" pitchFamily="18" charset="0"/>
                          </a:rPr>
                          <m:t>Numero</m:t>
                        </m:r>
                        <m:r>
                          <a:rPr lang="es-HN" sz="2400">
                            <a:solidFill>
                              <a:srgbClr val="0070C0"/>
                            </a:solidFill>
                            <a:latin typeface="Cambria Math" panose="02040503050406030204" pitchFamily="18" charset="0"/>
                          </a:rPr>
                          <m:t> </m:t>
                        </m:r>
                        <m:r>
                          <m:rPr>
                            <m:sty m:val="p"/>
                          </m:rPr>
                          <a:rPr lang="es-HN" sz="2400">
                            <a:solidFill>
                              <a:srgbClr val="0070C0"/>
                            </a:solidFill>
                            <a:latin typeface="Cambria Math" panose="02040503050406030204" pitchFamily="18" charset="0"/>
                          </a:rPr>
                          <m:t>de</m:t>
                        </m:r>
                        <m:r>
                          <a:rPr lang="es-HN" sz="2400">
                            <a:solidFill>
                              <a:srgbClr val="0070C0"/>
                            </a:solidFill>
                            <a:latin typeface="Cambria Math" panose="02040503050406030204" pitchFamily="18" charset="0"/>
                          </a:rPr>
                          <m:t> </m:t>
                        </m:r>
                        <m:r>
                          <m:rPr>
                            <m:sty m:val="p"/>
                          </m:rPr>
                          <a:rPr lang="es-HN" sz="2400">
                            <a:solidFill>
                              <a:srgbClr val="0070C0"/>
                            </a:solidFill>
                            <a:latin typeface="Cambria Math" panose="02040503050406030204" pitchFamily="18" charset="0"/>
                          </a:rPr>
                          <m:t>instrucciones</m:t>
                        </m:r>
                        <m:r>
                          <a:rPr lang="es-HN" sz="2400">
                            <a:solidFill>
                              <a:srgbClr val="0070C0"/>
                            </a:solidFill>
                            <a:latin typeface="Cambria Math" panose="02040503050406030204" pitchFamily="18" charset="0"/>
                          </a:rPr>
                          <m:t> </m:t>
                        </m:r>
                      </m:den>
                    </m:f>
                  </m:oMath>
                </a14:m>
                <a:r>
                  <a:rPr lang="es-HN" sz="2400" dirty="0">
                    <a:solidFill>
                      <a:srgbClr val="0070C0"/>
                    </a:solidFill>
                  </a:rPr>
                  <a:t> </a:t>
                </a:r>
              </a:p>
            </p:txBody>
          </p:sp>
        </mc:Choice>
        <mc:Fallback xmlns="">
          <p:sp>
            <p:nvSpPr>
              <p:cNvPr id="14" name="CuadroTexto 13">
                <a:extLst>
                  <a:ext uri="{FF2B5EF4-FFF2-40B4-BE49-F238E27FC236}">
                    <a16:creationId xmlns:a16="http://schemas.microsoft.com/office/drawing/2014/main" id="{E50C1383-6818-43B2-AFFD-863B5B3A3AF2}"/>
                  </a:ext>
                </a:extLst>
              </p:cNvPr>
              <p:cNvSpPr txBox="1">
                <a:spLocks noRot="1" noChangeAspect="1" noMove="1" noResize="1" noEditPoints="1" noAdjustHandles="1" noChangeArrowheads="1" noChangeShapeType="1" noTextEdit="1"/>
              </p:cNvSpPr>
              <p:nvPr/>
            </p:nvSpPr>
            <p:spPr>
              <a:xfrm>
                <a:off x="830034" y="723047"/>
                <a:ext cx="3741966" cy="634148"/>
              </a:xfrm>
              <a:prstGeom prst="rect">
                <a:avLst/>
              </a:prstGeom>
              <a:blipFill>
                <a:blip r:embed="rId6"/>
                <a:stretch>
                  <a:fillRect l="-2443" b="-9615"/>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70E05760-EF54-4482-A67B-939AFA7D5B73}"/>
                  </a:ext>
                </a:extLst>
              </p:cNvPr>
              <p:cNvSpPr txBox="1"/>
              <p:nvPr/>
            </p:nvSpPr>
            <p:spPr>
              <a:xfrm>
                <a:off x="4372849" y="652742"/>
                <a:ext cx="4074064" cy="847027"/>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i="0" smtClean="0">
                          <a:solidFill>
                            <a:srgbClr val="0070C0"/>
                          </a:solidFill>
                          <a:latin typeface="Cambria Math" panose="02040503050406030204" pitchFamily="18" charset="0"/>
                        </a:rPr>
                        <m:t>Ciclos</m:t>
                      </m:r>
                      <m:r>
                        <a:rPr lang="es-ES" i="0" smtClean="0">
                          <a:solidFill>
                            <a:srgbClr val="0070C0"/>
                          </a:solidFill>
                          <a:latin typeface="Cambria Math" panose="02040503050406030204" pitchFamily="18" charset="0"/>
                        </a:rPr>
                        <m:t> </m:t>
                      </m:r>
                      <m:r>
                        <m:rPr>
                          <m:sty m:val="p"/>
                        </m:rPr>
                        <a:rPr lang="es-ES" i="0" smtClean="0">
                          <a:solidFill>
                            <a:srgbClr val="0070C0"/>
                          </a:solidFill>
                          <a:latin typeface="Cambria Math" panose="02040503050406030204" pitchFamily="18" charset="0"/>
                        </a:rPr>
                        <m:t>de</m:t>
                      </m:r>
                      <m:r>
                        <a:rPr lang="es-ES" i="0" smtClean="0">
                          <a:solidFill>
                            <a:srgbClr val="0070C0"/>
                          </a:solidFill>
                          <a:latin typeface="Cambria Math" panose="02040503050406030204" pitchFamily="18" charset="0"/>
                        </a:rPr>
                        <m:t> </m:t>
                      </m:r>
                      <m:r>
                        <m:rPr>
                          <m:sty m:val="p"/>
                        </m:rPr>
                        <a:rPr lang="es-ES" i="0" smtClean="0">
                          <a:solidFill>
                            <a:srgbClr val="0070C0"/>
                          </a:solidFill>
                          <a:latin typeface="Cambria Math" panose="02040503050406030204" pitchFamily="18" charset="0"/>
                        </a:rPr>
                        <m:t>Reloj</m:t>
                      </m:r>
                      <m:r>
                        <a:rPr lang="es-ES" i="0" smtClean="0">
                          <a:solidFill>
                            <a:srgbClr val="0070C0"/>
                          </a:solidFill>
                          <a:latin typeface="Cambria Math" panose="02040503050406030204" pitchFamily="18" charset="0"/>
                        </a:rPr>
                        <m:t> </m:t>
                      </m:r>
                      <m:r>
                        <m:rPr>
                          <m:sty m:val="p"/>
                        </m:rPr>
                        <a:rPr lang="es-ES" i="0" smtClean="0">
                          <a:solidFill>
                            <a:srgbClr val="0070C0"/>
                          </a:solidFill>
                          <a:latin typeface="Cambria Math" panose="02040503050406030204" pitchFamily="18" charset="0"/>
                        </a:rPr>
                        <m:t>de</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CPU</m:t>
                      </m:r>
                      <m:r>
                        <a:rPr lang="es-ES" i="0" smtClean="0">
                          <a:solidFill>
                            <a:srgbClr val="0070C0"/>
                          </a:solidFill>
                          <a:latin typeface="Cambria Math" panose="02040503050406030204" pitchFamily="18" charset="0"/>
                          <a:ea typeface="Cambria Math" panose="02040503050406030204" pitchFamily="18" charset="0"/>
                        </a:rPr>
                        <m:t>=</m:t>
                      </m:r>
                      <m:nary>
                        <m:naryPr>
                          <m:chr m:val="∑"/>
                          <m:ctrlPr>
                            <a:rPr lang="es-ES" i="1" smtClean="0">
                              <a:solidFill>
                                <a:srgbClr val="0070C0"/>
                              </a:solidFill>
                              <a:latin typeface="Cambria Math" panose="02040503050406030204" pitchFamily="18" charset="0"/>
                              <a:ea typeface="Cambria Math" panose="02040503050406030204" pitchFamily="18" charset="0"/>
                            </a:rPr>
                          </m:ctrlPr>
                        </m:naryPr>
                        <m:sub>
                          <m:r>
                            <m:rPr>
                              <m:sty m:val="p"/>
                              <m:brk m:alnAt="23"/>
                            </m:rPr>
                            <a:rPr lang="es-ES" b="0" i="0" smtClean="0">
                              <a:solidFill>
                                <a:srgbClr val="0070C0"/>
                              </a:solidFill>
                              <a:latin typeface="Cambria Math" panose="02040503050406030204" pitchFamily="18" charset="0"/>
                              <a:ea typeface="Cambria Math" panose="02040503050406030204" pitchFamily="18" charset="0"/>
                            </a:rPr>
                            <m:t>i</m:t>
                          </m:r>
                          <m:r>
                            <a:rPr lang="es-ES" b="0" i="0" smtClean="0">
                              <a:solidFill>
                                <a:srgbClr val="0070C0"/>
                              </a:solidFill>
                              <a:latin typeface="Cambria Math" panose="02040503050406030204" pitchFamily="18" charset="0"/>
                              <a:ea typeface="Cambria Math" panose="02040503050406030204" pitchFamily="18" charset="0"/>
                            </a:rPr>
                            <m:t>=1</m:t>
                          </m:r>
                        </m:sub>
                        <m:sup>
                          <m:r>
                            <m:rPr>
                              <m:sty m:val="p"/>
                            </m:rPr>
                            <a:rPr lang="es-ES" b="0" i="0" smtClean="0">
                              <a:solidFill>
                                <a:srgbClr val="0070C0"/>
                              </a:solidFill>
                              <a:latin typeface="Cambria Math" panose="02040503050406030204" pitchFamily="18" charset="0"/>
                              <a:ea typeface="Cambria Math" panose="02040503050406030204" pitchFamily="18" charset="0"/>
                            </a:rPr>
                            <m:t>n</m:t>
                          </m:r>
                        </m:sup>
                        <m:e>
                          <m:d>
                            <m:dPr>
                              <m:ctrlPr>
                                <a:rPr lang="es-ES" i="1" smtClean="0">
                                  <a:solidFill>
                                    <a:srgbClr val="0070C0"/>
                                  </a:solidFill>
                                  <a:latin typeface="Cambria Math" panose="02040503050406030204" pitchFamily="18" charset="0"/>
                                  <a:ea typeface="Cambria Math" panose="02040503050406030204" pitchFamily="18" charset="0"/>
                                </a:rPr>
                              </m:ctrlPr>
                            </m:dPr>
                            <m:e>
                              <m:sSub>
                                <m:sSubPr>
                                  <m:ctrlPr>
                                    <a:rPr lang="es-ES"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CPI</m:t>
                                  </m:r>
                                </m:e>
                                <m:sub>
                                  <m:r>
                                    <m:rPr>
                                      <m:sty m:val="p"/>
                                    </m:rPr>
                                    <a:rPr lang="es-ES" b="0" i="0" smtClean="0">
                                      <a:solidFill>
                                        <a:srgbClr val="0070C0"/>
                                      </a:solidFill>
                                      <a:latin typeface="Cambria Math" panose="02040503050406030204" pitchFamily="18" charset="0"/>
                                      <a:ea typeface="Cambria Math" panose="02040503050406030204" pitchFamily="18" charset="0"/>
                                    </a:rPr>
                                    <m:t>i</m:t>
                                  </m:r>
                                </m:sub>
                              </m:sSub>
                              <m:r>
                                <a:rPr lang="es-ES" i="0" smtClean="0">
                                  <a:solidFill>
                                    <a:srgbClr val="0070C0"/>
                                  </a:solidFill>
                                  <a:latin typeface="Cambria Math" panose="02040503050406030204" pitchFamily="18" charset="0"/>
                                  <a:ea typeface="Cambria Math" panose="02040503050406030204" pitchFamily="18" charset="0"/>
                                </a:rPr>
                                <m:t>×</m:t>
                              </m:r>
                              <m:sSub>
                                <m:sSubPr>
                                  <m:ctrlPr>
                                    <a:rPr lang="es-ES"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C</m:t>
                                  </m:r>
                                </m:e>
                                <m:sub>
                                  <m:r>
                                    <m:rPr>
                                      <m:sty m:val="p"/>
                                    </m:rPr>
                                    <a:rPr lang="es-ES" b="0" i="0" smtClean="0">
                                      <a:solidFill>
                                        <a:srgbClr val="0070C0"/>
                                      </a:solidFill>
                                      <a:latin typeface="Cambria Math" panose="02040503050406030204" pitchFamily="18" charset="0"/>
                                      <a:ea typeface="Cambria Math" panose="02040503050406030204" pitchFamily="18" charset="0"/>
                                    </a:rPr>
                                    <m:t>i</m:t>
                                  </m:r>
                                </m:sub>
                              </m:sSub>
                            </m:e>
                          </m:d>
                        </m:e>
                      </m:nary>
                    </m:oMath>
                  </m:oMathPara>
                </a14:m>
                <a:endParaRPr lang="es-HN" dirty="0">
                  <a:solidFill>
                    <a:srgbClr val="0070C0"/>
                  </a:solidFill>
                </a:endParaRPr>
              </a:p>
            </p:txBody>
          </p:sp>
        </mc:Choice>
        <mc:Fallback xmlns="">
          <p:sp>
            <p:nvSpPr>
              <p:cNvPr id="15" name="CuadroTexto 14">
                <a:extLst>
                  <a:ext uri="{FF2B5EF4-FFF2-40B4-BE49-F238E27FC236}">
                    <a16:creationId xmlns:a16="http://schemas.microsoft.com/office/drawing/2014/main" id="{70E05760-EF54-4482-A67B-939AFA7D5B73}"/>
                  </a:ext>
                </a:extLst>
              </p:cNvPr>
              <p:cNvSpPr txBox="1">
                <a:spLocks noRot="1" noChangeAspect="1" noMove="1" noResize="1" noEditPoints="1" noAdjustHandles="1" noChangeArrowheads="1" noChangeShapeType="1" noTextEdit="1"/>
              </p:cNvSpPr>
              <p:nvPr/>
            </p:nvSpPr>
            <p:spPr>
              <a:xfrm>
                <a:off x="4372849" y="652742"/>
                <a:ext cx="4074064" cy="847027"/>
              </a:xfrm>
              <a:prstGeom prst="rect">
                <a:avLst/>
              </a:prstGeom>
              <a:blipFill>
                <a:blip r:embed="rId7"/>
                <a:stretch>
                  <a:fillRect/>
                </a:stretch>
              </a:blipFill>
            </p:spPr>
            <p:txBody>
              <a:bodyPr/>
              <a:lstStyle/>
              <a:p>
                <a:r>
                  <a:rPr lang="es-HN">
                    <a:noFill/>
                  </a:rPr>
                  <a:t> </a:t>
                </a:r>
              </a:p>
            </p:txBody>
          </p:sp>
        </mc:Fallback>
      </mc:AlternateContent>
      <p:sp>
        <p:nvSpPr>
          <p:cNvPr id="10" name="CuadroTexto 9">
            <a:extLst>
              <a:ext uri="{FF2B5EF4-FFF2-40B4-BE49-F238E27FC236}">
                <a16:creationId xmlns:a16="http://schemas.microsoft.com/office/drawing/2014/main" id="{2C4914F4-5658-49A2-90D3-FB22FD70F53A}"/>
              </a:ext>
            </a:extLst>
          </p:cNvPr>
          <p:cNvSpPr txBox="1"/>
          <p:nvPr/>
        </p:nvSpPr>
        <p:spPr>
          <a:xfrm>
            <a:off x="3350076" y="2875556"/>
            <a:ext cx="2249479" cy="954107"/>
          </a:xfrm>
          <a:prstGeom prst="rect">
            <a:avLst/>
          </a:prstGeom>
          <a:noFill/>
        </p:spPr>
        <p:txBody>
          <a:bodyPr wrap="square" rtlCol="0">
            <a:spAutoFit/>
          </a:bodyPr>
          <a:lstStyle/>
          <a:p>
            <a:pPr algn="ctr"/>
            <a:r>
              <a:rPr lang="es-ES" sz="1400" b="1" dirty="0">
                <a:solidFill>
                  <a:srgbClr val="C00000"/>
                </a:solidFill>
              </a:rPr>
              <a:t>Las comparaciones están incluidas en el resto de las instrucciones, es decir, el 80%</a:t>
            </a:r>
            <a:endParaRPr lang="es-HN" sz="1400" b="1" dirty="0">
              <a:solidFill>
                <a:srgbClr val="C00000"/>
              </a:solidFill>
            </a:endParaRPr>
          </a:p>
        </p:txBody>
      </p:sp>
      <p:sp>
        <p:nvSpPr>
          <p:cNvPr id="5" name="CuadroTexto 4">
            <a:extLst>
              <a:ext uri="{FF2B5EF4-FFF2-40B4-BE49-F238E27FC236}">
                <a16:creationId xmlns:a16="http://schemas.microsoft.com/office/drawing/2014/main" id="{8E3A1E29-E556-4C25-21B2-D3F27DB4F6A9}"/>
              </a:ext>
            </a:extLst>
          </p:cNvPr>
          <p:cNvSpPr txBox="1"/>
          <p:nvPr/>
        </p:nvSpPr>
        <p:spPr>
          <a:xfrm>
            <a:off x="6265871" y="2548843"/>
            <a:ext cx="2249479" cy="954107"/>
          </a:xfrm>
          <a:prstGeom prst="rect">
            <a:avLst/>
          </a:prstGeom>
          <a:noFill/>
        </p:spPr>
        <p:txBody>
          <a:bodyPr wrap="square" rtlCol="0">
            <a:spAutoFit/>
          </a:bodyPr>
          <a:lstStyle/>
          <a:p>
            <a:pPr algn="ctr"/>
            <a:r>
              <a:rPr lang="es-ES" sz="1400" b="1" dirty="0">
                <a:solidFill>
                  <a:srgbClr val="C00000"/>
                </a:solidFill>
              </a:rPr>
              <a:t>El número de instrucciones es 1 porque estamos trabajando en términos porcentuales.</a:t>
            </a:r>
            <a:endParaRPr lang="es-HN" sz="1400" b="1" dirty="0">
              <a:solidFill>
                <a:srgbClr val="C00000"/>
              </a:solidFill>
            </a:endParaRPr>
          </a:p>
        </p:txBody>
      </p:sp>
      <p:cxnSp>
        <p:nvCxnSpPr>
          <p:cNvPr id="7" name="Conector recto de flecha 6">
            <a:extLst>
              <a:ext uri="{FF2B5EF4-FFF2-40B4-BE49-F238E27FC236}">
                <a16:creationId xmlns:a16="http://schemas.microsoft.com/office/drawing/2014/main" id="{8B4562CE-B042-D3C1-F8A7-6361111D466C}"/>
              </a:ext>
            </a:extLst>
          </p:cNvPr>
          <p:cNvCxnSpPr>
            <a:cxnSpLocks/>
          </p:cNvCxnSpPr>
          <p:nvPr/>
        </p:nvCxnSpPr>
        <p:spPr>
          <a:xfrm flipH="1" flipV="1">
            <a:off x="4738255" y="2410691"/>
            <a:ext cx="1527616" cy="371322"/>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362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39</a:t>
            </a:fld>
            <a:endParaRPr lang="es-ES" dirty="0">
              <a:solidFill>
                <a:prstClr val="black">
                  <a:tint val="75000"/>
                </a:prstClr>
              </a:solidFill>
            </a:endParaRPr>
          </a:p>
        </p:txBody>
      </p:sp>
      <mc:AlternateContent xmlns:mc="http://schemas.openxmlformats.org/markup-compatibility/2006" xmlns:a14="http://schemas.microsoft.com/office/drawing/2010/main">
        <mc:Choice Requires="a14">
          <p:sp>
            <p:nvSpPr>
              <p:cNvPr id="6" name="CuadroTexto 5"/>
              <p:cNvSpPr txBox="1"/>
              <p:nvPr/>
            </p:nvSpPr>
            <p:spPr>
              <a:xfrm>
                <a:off x="2665341" y="5372341"/>
                <a:ext cx="3887859" cy="5614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600" b="1" i="1" smtClean="0">
                              <a:solidFill>
                                <a:srgbClr val="0070C0"/>
                              </a:solidFill>
                              <a:latin typeface="Cambria Math" panose="02040503050406030204" pitchFamily="18" charset="0"/>
                            </a:rPr>
                          </m:ctrlPr>
                        </m:sSubPr>
                        <m:e>
                          <m:r>
                            <a:rPr lang="es-HN" sz="1600" b="1" i="0">
                              <a:solidFill>
                                <a:srgbClr val="0070C0"/>
                              </a:solidFill>
                              <a:latin typeface="Cambria Math" panose="02040503050406030204" pitchFamily="18" charset="0"/>
                            </a:rPr>
                            <m:t>𝐂𝐏𝐈</m:t>
                          </m:r>
                        </m:e>
                        <m:sub>
                          <m:r>
                            <a:rPr lang="es-HN" sz="1600" b="1" i="0">
                              <a:solidFill>
                                <a:srgbClr val="0070C0"/>
                              </a:solidFill>
                              <a:latin typeface="Cambria Math" panose="02040503050406030204" pitchFamily="18" charset="0"/>
                            </a:rPr>
                            <m:t>𝐁</m:t>
                          </m:r>
                        </m:sub>
                      </m:sSub>
                      <m:r>
                        <a:rPr lang="es-HN" sz="1600" b="1" i="0">
                          <a:solidFill>
                            <a:srgbClr val="0070C0"/>
                          </a:solidFill>
                          <a:latin typeface="Cambria Math" panose="02040503050406030204" pitchFamily="18" charset="0"/>
                          <a:ea typeface="Cambria Math" panose="02040503050406030204" pitchFamily="18" charset="0"/>
                        </a:rPr>
                        <m:t>=</m:t>
                      </m:r>
                      <m:f>
                        <m:fPr>
                          <m:ctrlPr>
                            <a:rPr lang="es-HN" sz="1600" b="1" i="1" smtClean="0">
                              <a:solidFill>
                                <a:srgbClr val="0070C0"/>
                              </a:solidFill>
                              <a:latin typeface="Cambria Math" panose="02040503050406030204" pitchFamily="18" charset="0"/>
                              <a:ea typeface="Cambria Math" panose="02040503050406030204" pitchFamily="18" charset="0"/>
                            </a:rPr>
                          </m:ctrlPr>
                        </m:fPr>
                        <m:num>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𝟎</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𝟐𝟎</m:t>
                          </m:r>
                          <m:r>
                            <a:rPr lang="es-HN" sz="1600" b="1" i="1">
                              <a:solidFill>
                                <a:srgbClr val="0070C0"/>
                              </a:solidFill>
                              <a:latin typeface="Cambria Math" panose="02040503050406030204" pitchFamily="18" charset="0"/>
                              <a:ea typeface="Cambria Math" panose="02040503050406030204" pitchFamily="18" charset="0"/>
                            </a:rPr>
                            <m:t> ×</m:t>
                          </m:r>
                          <m:r>
                            <a:rPr lang="es-HN" sz="1600" b="1" i="1">
                              <a:solidFill>
                                <a:srgbClr val="0070C0"/>
                              </a:solidFill>
                              <a:latin typeface="Cambria Math" panose="02040503050406030204" pitchFamily="18" charset="0"/>
                              <a:ea typeface="Cambria Math" panose="02040503050406030204" pitchFamily="18" charset="0"/>
                            </a:rPr>
                            <m:t>𝟐</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𝟎</m:t>
                          </m:r>
                          <m:r>
                            <a:rPr lang="es-HN" sz="1600" b="1" i="1">
                              <a:solidFill>
                                <a:srgbClr val="0070C0"/>
                              </a:solidFill>
                              <a:latin typeface="Cambria Math" panose="02040503050406030204" pitchFamily="18" charset="0"/>
                              <a:ea typeface="Cambria Math" panose="02040503050406030204" pitchFamily="18" charset="0"/>
                            </a:rPr>
                            <m:t>.</m:t>
                          </m:r>
                          <m:r>
                            <a:rPr lang="es-ES" sz="1600" b="1" i="1" smtClean="0">
                              <a:solidFill>
                                <a:srgbClr val="0070C0"/>
                              </a:solidFill>
                              <a:latin typeface="Cambria Math" panose="02040503050406030204" pitchFamily="18" charset="0"/>
                              <a:ea typeface="Cambria Math" panose="02040503050406030204" pitchFamily="18" charset="0"/>
                            </a:rPr>
                            <m:t>𝟔𝟎</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𝟏</m:t>
                          </m:r>
                          <m:r>
                            <a:rPr lang="es-HN" sz="1600" b="1" i="1">
                              <a:solidFill>
                                <a:srgbClr val="0070C0"/>
                              </a:solidFill>
                              <a:latin typeface="Cambria Math" panose="02040503050406030204" pitchFamily="18" charset="0"/>
                              <a:ea typeface="Cambria Math" panose="02040503050406030204" pitchFamily="18" charset="0"/>
                            </a:rPr>
                            <m:t>)</m:t>
                          </m:r>
                        </m:num>
                        <m:den>
                          <m:r>
                            <a:rPr lang="es-ES" sz="1600" b="1" i="1" smtClean="0">
                              <a:solidFill>
                                <a:srgbClr val="0070C0"/>
                              </a:solidFill>
                              <a:latin typeface="Cambria Math" panose="02040503050406030204" pitchFamily="18" charset="0"/>
                              <a:ea typeface="Cambria Math" panose="02040503050406030204" pitchFamily="18" charset="0"/>
                            </a:rPr>
                            <m:t>𝟎</m:t>
                          </m:r>
                          <m:r>
                            <a:rPr lang="es-ES" sz="1600" b="1" i="1" smtClean="0">
                              <a:solidFill>
                                <a:srgbClr val="0070C0"/>
                              </a:solidFill>
                              <a:latin typeface="Cambria Math" panose="02040503050406030204" pitchFamily="18" charset="0"/>
                              <a:ea typeface="Cambria Math" panose="02040503050406030204" pitchFamily="18" charset="0"/>
                            </a:rPr>
                            <m:t>.</m:t>
                          </m:r>
                          <m:r>
                            <a:rPr lang="es-ES" sz="1600" b="1" i="1" smtClean="0">
                              <a:solidFill>
                                <a:srgbClr val="0070C0"/>
                              </a:solidFill>
                              <a:latin typeface="Cambria Math" panose="02040503050406030204" pitchFamily="18" charset="0"/>
                              <a:ea typeface="Cambria Math" panose="02040503050406030204" pitchFamily="18" charset="0"/>
                            </a:rPr>
                            <m:t>𝟖</m:t>
                          </m:r>
                        </m:den>
                      </m:f>
                      <m:r>
                        <a:rPr lang="es-HN" sz="1600" b="1" i="1" smtClean="0">
                          <a:solidFill>
                            <a:srgbClr val="0070C0"/>
                          </a:solidFill>
                          <a:latin typeface="Cambria Math" panose="02040503050406030204" pitchFamily="18" charset="0"/>
                          <a:ea typeface="Cambria Math" panose="02040503050406030204" pitchFamily="18" charset="0"/>
                        </a:rPr>
                        <m:t>=</m:t>
                      </m:r>
                      <m:r>
                        <a:rPr lang="es-ES" sz="1600" b="1" i="1" smtClean="0">
                          <a:solidFill>
                            <a:srgbClr val="0070C0"/>
                          </a:solidFill>
                          <a:latin typeface="Cambria Math" panose="02040503050406030204" pitchFamily="18" charset="0"/>
                          <a:ea typeface="Cambria Math" panose="02040503050406030204" pitchFamily="18" charset="0"/>
                        </a:rPr>
                        <m:t>𝟏</m:t>
                      </m:r>
                      <m:r>
                        <a:rPr lang="es-ES" sz="1600" b="1" i="1" smtClean="0">
                          <a:solidFill>
                            <a:srgbClr val="0070C0"/>
                          </a:solidFill>
                          <a:latin typeface="Cambria Math" panose="02040503050406030204" pitchFamily="18" charset="0"/>
                          <a:ea typeface="Cambria Math" panose="02040503050406030204" pitchFamily="18" charset="0"/>
                        </a:rPr>
                        <m:t>.</m:t>
                      </m:r>
                      <m:r>
                        <a:rPr lang="es-ES" sz="1600" b="1" i="1" smtClean="0">
                          <a:solidFill>
                            <a:srgbClr val="0070C0"/>
                          </a:solidFill>
                          <a:latin typeface="Cambria Math" panose="02040503050406030204" pitchFamily="18" charset="0"/>
                          <a:ea typeface="Cambria Math" panose="02040503050406030204" pitchFamily="18" charset="0"/>
                        </a:rPr>
                        <m:t>𝟐𝟓</m:t>
                      </m:r>
                    </m:oMath>
                  </m:oMathPara>
                </a14:m>
                <a:endParaRPr lang="es-HN" sz="1600" b="1" dirty="0">
                  <a:solidFill>
                    <a:srgbClr val="0070C0"/>
                  </a:solidFill>
                </a:endParaRPr>
              </a:p>
            </p:txBody>
          </p:sp>
        </mc:Choice>
        <mc:Fallback xmlns="">
          <p:sp>
            <p:nvSpPr>
              <p:cNvPr id="6" name="CuadroTexto 5"/>
              <p:cNvSpPr txBox="1">
                <a:spLocks noRot="1" noChangeAspect="1" noMove="1" noResize="1" noEditPoints="1" noAdjustHandles="1" noChangeArrowheads="1" noChangeShapeType="1" noTextEdit="1"/>
              </p:cNvSpPr>
              <p:nvPr/>
            </p:nvSpPr>
            <p:spPr>
              <a:xfrm>
                <a:off x="2665341" y="5372341"/>
                <a:ext cx="3887859" cy="561436"/>
              </a:xfrm>
              <a:prstGeom prst="rect">
                <a:avLst/>
              </a:prstGeom>
              <a:blipFill>
                <a:blip r:embed="rId3"/>
                <a:stretch>
                  <a:fillRect/>
                </a:stretch>
              </a:blipFill>
            </p:spPr>
            <p:txBody>
              <a:bodyPr/>
              <a:lstStyle/>
              <a:p>
                <a:r>
                  <a:rPr lang="es-HN">
                    <a:noFill/>
                  </a:rPr>
                  <a:t> </a:t>
                </a:r>
              </a:p>
            </p:txBody>
          </p:sp>
        </mc:Fallback>
      </mc:AlternateContent>
      <p:sp>
        <p:nvSpPr>
          <p:cNvPr id="14" name="CuadroTexto 13">
            <a:extLst>
              <a:ext uri="{FF2B5EF4-FFF2-40B4-BE49-F238E27FC236}">
                <a16:creationId xmlns:a16="http://schemas.microsoft.com/office/drawing/2014/main" id="{67847BF0-C109-46CC-9F0A-EAD7177B41C4}"/>
              </a:ext>
            </a:extLst>
          </p:cNvPr>
          <p:cNvSpPr txBox="1"/>
          <p:nvPr/>
        </p:nvSpPr>
        <p:spPr>
          <a:xfrm>
            <a:off x="401714" y="3927112"/>
            <a:ext cx="8340571" cy="923330"/>
          </a:xfrm>
          <a:prstGeom prst="rect">
            <a:avLst/>
          </a:prstGeom>
          <a:noFill/>
        </p:spPr>
        <p:txBody>
          <a:bodyPr wrap="square">
            <a:spAutoFit/>
          </a:bodyPr>
          <a:lstStyle/>
          <a:p>
            <a:pPr algn="ctr"/>
            <a:r>
              <a:rPr lang="es-ES" dirty="0">
                <a:solidFill>
                  <a:srgbClr val="0070C0"/>
                </a:solidFill>
              </a:rPr>
              <a:t>Para la CPU B, tenemos el 80% de instrucciones, de la CPU A.  Se ahorran 20% de instrucciones respecto a la CPU A pues la comparación incluye el salto. El otro 60% se dedica al resto de instrucciones. </a:t>
            </a:r>
          </a:p>
        </p:txBody>
      </p:sp>
      <p:pic>
        <p:nvPicPr>
          <p:cNvPr id="9" name="Imagen 8">
            <a:extLst>
              <a:ext uri="{FF2B5EF4-FFF2-40B4-BE49-F238E27FC236}">
                <a16:creationId xmlns:a16="http://schemas.microsoft.com/office/drawing/2014/main" id="{96B32389-577E-3380-E793-1C6D63583E8C}"/>
              </a:ext>
            </a:extLst>
          </p:cNvPr>
          <p:cNvPicPr>
            <a:picLocks noChangeAspect="1"/>
          </p:cNvPicPr>
          <p:nvPr/>
        </p:nvPicPr>
        <p:blipFill>
          <a:blip r:embed="rId4"/>
          <a:stretch>
            <a:fillRect/>
          </a:stretch>
        </p:blipFill>
        <p:spPr>
          <a:xfrm>
            <a:off x="862787" y="91927"/>
            <a:ext cx="7492965" cy="3764281"/>
          </a:xfrm>
          <a:prstGeom prst="rect">
            <a:avLst/>
          </a:prstGeom>
        </p:spPr>
      </p:pic>
    </p:spTree>
    <p:extLst>
      <p:ext uri="{BB962C8B-B14F-4D97-AF65-F5344CB8AC3E}">
        <p14:creationId xmlns:p14="http://schemas.microsoft.com/office/powerpoint/2010/main" val="3395055890"/>
      </p:ext>
    </p:extLst>
  </p:cSld>
  <p:clrMapOvr>
    <a:masterClrMapping/>
  </p:clrMapOvr>
  <p:transition spd="slow">
    <p:split orient="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a:defRPr/>
            </a:pPr>
            <a:r>
              <a:rPr lang="es-HN">
                <a:solidFill>
                  <a:prstClr val="black">
                    <a:tint val="75000"/>
                  </a:prstClr>
                </a:solidFill>
              </a:rPr>
              <a:t>Ing. Miguel Eduardo Aguilar</a:t>
            </a:r>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pPr>
              <a:defRPr/>
            </a:pPr>
            <a:r>
              <a:rPr lang="es-ES">
                <a:solidFill>
                  <a:prstClr val="black">
                    <a:tint val="75000"/>
                  </a:prstClr>
                </a:solidFill>
              </a:rPr>
              <a:t>Arquitectura de Computadoras</a:t>
            </a:r>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defRPr/>
            </a:pPr>
            <a:fld id="{8A156496-A440-41EA-BDEC-FF687D119A35}" type="slidenum">
              <a:rPr lang="es-ES" smtClean="0">
                <a:solidFill>
                  <a:prstClr val="black">
                    <a:tint val="75000"/>
                  </a:prstClr>
                </a:solidFill>
              </a:rPr>
              <a:pPr>
                <a:defRPr/>
              </a:pPr>
              <a:t>40</a:t>
            </a:fld>
            <a:endParaRPr lang="es-ES" dirty="0">
              <a:solidFill>
                <a:prstClr val="black">
                  <a:tint val="75000"/>
                </a:prstClr>
              </a:solidFill>
            </a:endParaRPr>
          </a:p>
        </p:txBody>
      </p:sp>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99C7291F-8A7E-4497-8776-07D1319F7749}"/>
                  </a:ext>
                </a:extLst>
              </p:cNvPr>
              <p:cNvSpPr txBox="1"/>
              <p:nvPr/>
            </p:nvSpPr>
            <p:spPr>
              <a:xfrm>
                <a:off x="957747" y="395056"/>
                <a:ext cx="3752759" cy="369332"/>
              </a:xfrm>
              <a:prstGeom prst="rect">
                <a:avLst/>
              </a:prstGeom>
              <a:noFill/>
            </p:spPr>
            <p:txBody>
              <a:bodyPr wrap="none" rtlCol="0">
                <a:spAutoFit/>
              </a:bodyPr>
              <a:lstStyle/>
              <a:p>
                <a14:m>
                  <m:oMath xmlns:m="http://schemas.openxmlformats.org/officeDocument/2006/math">
                    <m:sSub>
                      <m:sSubPr>
                        <m:ctrlPr>
                          <a:rPr lang="es-HN" i="1" smtClean="0">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CPU</m:t>
                        </m:r>
                      </m:e>
                      <m:sub>
                        <m:r>
                          <m:rPr>
                            <m:sty m:val="p"/>
                          </m:rPr>
                          <a:rPr lang="es-HN">
                            <a:solidFill>
                              <a:srgbClr val="0070C0"/>
                            </a:solidFill>
                            <a:latin typeface="Cambria Math" panose="02040503050406030204" pitchFamily="18" charset="0"/>
                          </a:rPr>
                          <m:t>B</m:t>
                        </m:r>
                      </m:sub>
                    </m:sSub>
                    <m:r>
                      <a:rPr lang="es-HN">
                        <a:solidFill>
                          <a:srgbClr val="0070C0"/>
                        </a:solidFill>
                        <a:latin typeface="Cambria Math" panose="02040503050406030204" pitchFamily="18" charset="0"/>
                      </a:rPr>
                      <m:t>=</m:t>
                    </m:r>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N</m:t>
                        </m:r>
                        <m:r>
                          <m:rPr>
                            <m:sty m:val="p"/>
                          </m:rPr>
                          <a:rPr lang="es-ES" b="0" i="0" smtClean="0">
                            <a:solidFill>
                              <a:srgbClr val="0070C0"/>
                            </a:solidFill>
                            <a:latin typeface="Cambria Math" panose="02040503050406030204" pitchFamily="18" charset="0"/>
                          </a:rPr>
                          <m:t>I</m:t>
                        </m:r>
                        <m:r>
                          <a:rPr lang="es-HN" i="1">
                            <a:solidFill>
                              <a:srgbClr val="0070C0"/>
                            </a:solidFill>
                            <a:latin typeface="Cambria Math" panose="02040503050406030204" pitchFamily="18" charset="0"/>
                            <a:ea typeface="Cambria Math" panose="02040503050406030204" pitchFamily="18" charset="0"/>
                          </a:rPr>
                          <m:t>×</m:t>
                        </m:r>
                        <m:r>
                          <a:rPr lang="es-HN">
                            <a:solidFill>
                              <a:srgbClr val="0070C0"/>
                            </a:solidFill>
                            <a:latin typeface="Cambria Math" panose="02040503050406030204" pitchFamily="18" charset="0"/>
                          </a:rPr>
                          <m:t>1.25</m:t>
                        </m:r>
                      </m:e>
                      <m:sub>
                        <m:r>
                          <a:rPr lang="es-HN" i="1">
                            <a:solidFill>
                              <a:srgbClr val="0070C0"/>
                            </a:solidFill>
                            <a:latin typeface="Cambria Math" panose="02040503050406030204" pitchFamily="18" charset="0"/>
                          </a:rPr>
                          <m:t> </m:t>
                        </m:r>
                      </m:sub>
                    </m:sSub>
                  </m:oMath>
                </a14:m>
                <a:r>
                  <a:rPr lang="es-HN" dirty="0">
                    <a:solidFill>
                      <a:srgbClr val="0070C0"/>
                    </a:solidFill>
                  </a:rPr>
                  <a:t> </a:t>
                </a:r>
                <a14:m>
                  <m:oMath xmlns:m="http://schemas.openxmlformats.org/officeDocument/2006/math">
                    <m:r>
                      <a:rPr lang="es-HN" i="1" dirty="0">
                        <a:solidFill>
                          <a:srgbClr val="0070C0"/>
                        </a:solidFill>
                        <a:latin typeface="Cambria Math" panose="02040503050406030204" pitchFamily="18" charset="0"/>
                        <a:ea typeface="Cambria Math" panose="02040503050406030204" pitchFamily="18" charset="0"/>
                      </a:rPr>
                      <m:t>×</m:t>
                    </m:r>
                  </m:oMath>
                </a14:m>
                <a:r>
                  <a:rPr lang="es-HN" dirty="0">
                    <a:solidFill>
                      <a:srgbClr val="0070C0"/>
                    </a:solidFill>
                  </a:rPr>
                  <a:t> </a:t>
                </a:r>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m:t>
                        </m:r>
                      </m:e>
                      <m:sub>
                        <m:r>
                          <m:rPr>
                            <m:sty m:val="p"/>
                          </m:rPr>
                          <a:rPr lang="es-HN">
                            <a:solidFill>
                              <a:srgbClr val="0070C0"/>
                            </a:solidFill>
                            <a:latin typeface="Cambria Math" panose="02040503050406030204" pitchFamily="18" charset="0"/>
                          </a:rPr>
                          <m:t>B</m:t>
                        </m:r>
                      </m:sub>
                    </m:sSub>
                  </m:oMath>
                </a14:m>
                <a:endParaRPr lang="es-HN" dirty="0">
                  <a:solidFill>
                    <a:srgbClr val="0070C0"/>
                  </a:solidFill>
                </a:endParaRPr>
              </a:p>
            </p:txBody>
          </p:sp>
        </mc:Choice>
        <mc:Fallback xmlns="">
          <p:sp>
            <p:nvSpPr>
              <p:cNvPr id="11" name="CuadroTexto 10">
                <a:extLst>
                  <a:ext uri="{FF2B5EF4-FFF2-40B4-BE49-F238E27FC236}">
                    <a16:creationId xmlns:a16="http://schemas.microsoft.com/office/drawing/2014/main" id="{99C7291F-8A7E-4497-8776-07D1319F7749}"/>
                  </a:ext>
                </a:extLst>
              </p:cNvPr>
              <p:cNvSpPr txBox="1">
                <a:spLocks noRot="1" noChangeAspect="1" noMove="1" noResize="1" noEditPoints="1" noAdjustHandles="1" noChangeArrowheads="1" noChangeShapeType="1" noTextEdit="1"/>
              </p:cNvSpPr>
              <p:nvPr/>
            </p:nvSpPr>
            <p:spPr>
              <a:xfrm>
                <a:off x="957747" y="395056"/>
                <a:ext cx="3752759" cy="369332"/>
              </a:xfrm>
              <a:prstGeom prst="rect">
                <a:avLst/>
              </a:prstGeom>
              <a:blipFill>
                <a:blip r:embed="rId2"/>
                <a:stretch>
                  <a:fillRect l="-325" b="-13333"/>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63C9017C-CA0E-4B6F-A78F-DD1A9C2ACA1C}"/>
                  </a:ext>
                </a:extLst>
              </p:cNvPr>
              <p:cNvSpPr txBox="1"/>
              <p:nvPr/>
            </p:nvSpPr>
            <p:spPr>
              <a:xfrm>
                <a:off x="1275264" y="1064471"/>
                <a:ext cx="3602268" cy="323165"/>
              </a:xfrm>
              <a:prstGeom prst="rect">
                <a:avLst/>
              </a:prstGeom>
              <a:noFill/>
            </p:spPr>
            <p:txBody>
              <a:bodyPr wrap="none" rtlCol="0">
                <a:spAutoFit/>
              </a:bodyPr>
              <a:lstStyle/>
              <a:p>
                <a14:m>
                  <m:oMath xmlns:m="http://schemas.openxmlformats.org/officeDocument/2006/math">
                    <m:sSub>
                      <m:sSubPr>
                        <m:ctrlPr>
                          <a:rPr lang="es-HN" sz="1500" i="1" smtClean="0">
                            <a:solidFill>
                              <a:srgbClr val="0070C0"/>
                            </a:solidFill>
                            <a:latin typeface="Cambria Math" panose="02040503050406030204" pitchFamily="18" charset="0"/>
                          </a:rPr>
                        </m:ctrlPr>
                      </m:sSubPr>
                      <m:e>
                        <m:r>
                          <m:rPr>
                            <m:sty m:val="p"/>
                          </m:rPr>
                          <a:rPr lang="es-HN" sz="1500" i="0">
                            <a:solidFill>
                              <a:srgbClr val="0070C0"/>
                            </a:solidFill>
                            <a:latin typeface="Cambria Math" panose="02040503050406030204" pitchFamily="18" charset="0"/>
                          </a:rPr>
                          <m:t>Tiempo</m:t>
                        </m:r>
                        <m:r>
                          <a:rPr lang="es-HN" sz="1500" i="0">
                            <a:solidFill>
                              <a:srgbClr val="0070C0"/>
                            </a:solidFill>
                            <a:latin typeface="Cambria Math" panose="02040503050406030204" pitchFamily="18" charset="0"/>
                          </a:rPr>
                          <m:t> </m:t>
                        </m:r>
                        <m:r>
                          <m:rPr>
                            <m:sty m:val="p"/>
                          </m:rPr>
                          <a:rPr lang="es-HN" sz="1500" i="0">
                            <a:solidFill>
                              <a:srgbClr val="0070C0"/>
                            </a:solidFill>
                            <a:latin typeface="Cambria Math" panose="02040503050406030204" pitchFamily="18" charset="0"/>
                          </a:rPr>
                          <m:t>de</m:t>
                        </m:r>
                        <m:r>
                          <a:rPr lang="es-HN" sz="1500" i="0">
                            <a:solidFill>
                              <a:srgbClr val="0070C0"/>
                            </a:solidFill>
                            <a:latin typeface="Cambria Math" panose="02040503050406030204" pitchFamily="18" charset="0"/>
                          </a:rPr>
                          <m:t> </m:t>
                        </m:r>
                        <m:r>
                          <m:rPr>
                            <m:sty m:val="p"/>
                          </m:rPr>
                          <a:rPr lang="es-HN" sz="1500" i="0">
                            <a:solidFill>
                              <a:srgbClr val="0070C0"/>
                            </a:solidFill>
                            <a:latin typeface="Cambria Math" panose="02040503050406030204" pitchFamily="18" charset="0"/>
                          </a:rPr>
                          <m:t>CPU</m:t>
                        </m:r>
                      </m:e>
                      <m:sub>
                        <m:r>
                          <m:rPr>
                            <m:sty m:val="p"/>
                          </m:rPr>
                          <a:rPr lang="es-HN" sz="1500" i="0">
                            <a:solidFill>
                              <a:srgbClr val="0070C0"/>
                            </a:solidFill>
                            <a:latin typeface="Cambria Math" panose="02040503050406030204" pitchFamily="18" charset="0"/>
                          </a:rPr>
                          <m:t>B</m:t>
                        </m:r>
                      </m:sub>
                    </m:sSub>
                    <m:r>
                      <a:rPr lang="es-HN" sz="1500" i="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m:rPr>
                            <m:sty m:val="p"/>
                          </m:rPr>
                          <a:rPr lang="es-HN" sz="1500" i="0">
                            <a:solidFill>
                              <a:srgbClr val="0070C0"/>
                            </a:solidFill>
                            <a:latin typeface="Cambria Math" panose="02040503050406030204" pitchFamily="18" charset="0"/>
                          </a:rPr>
                          <m:t>N</m:t>
                        </m:r>
                        <m:r>
                          <m:rPr>
                            <m:sty m:val="p"/>
                          </m:rPr>
                          <a:rPr lang="es-ES" sz="1500" b="0" i="0" smtClean="0">
                            <a:solidFill>
                              <a:srgbClr val="0070C0"/>
                            </a:solidFill>
                            <a:latin typeface="Cambria Math" panose="02040503050406030204" pitchFamily="18" charset="0"/>
                          </a:rPr>
                          <m:t>I</m:t>
                        </m:r>
                        <m:r>
                          <a:rPr lang="es-HN" sz="1500" i="0">
                            <a:solidFill>
                              <a:srgbClr val="0070C0"/>
                            </a:solidFill>
                            <a:latin typeface="Cambria Math" panose="02040503050406030204" pitchFamily="18" charset="0"/>
                          </a:rPr>
                          <m:t> </m:t>
                        </m:r>
                        <m:r>
                          <a:rPr lang="es-HN" sz="1500" i="0">
                            <a:solidFill>
                              <a:srgbClr val="0070C0"/>
                            </a:solidFill>
                            <a:latin typeface="Cambria Math" panose="02040503050406030204" pitchFamily="18" charset="0"/>
                            <a:ea typeface="Cambria Math" panose="02040503050406030204" pitchFamily="18" charset="0"/>
                          </a:rPr>
                          <m:t>×</m:t>
                        </m:r>
                        <m:r>
                          <a:rPr lang="es-HN" sz="1500" i="0">
                            <a:solidFill>
                              <a:srgbClr val="0070C0"/>
                            </a:solidFill>
                            <a:latin typeface="Cambria Math" panose="02040503050406030204" pitchFamily="18" charset="0"/>
                          </a:rPr>
                          <m:t> 1.25</m:t>
                        </m:r>
                      </m:e>
                      <m:sub>
                        <m:r>
                          <a:rPr lang="es-HN" sz="1500" i="0">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i="0"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b="1" i="1" smtClean="0">
                            <a:solidFill>
                              <a:srgbClr val="C00000"/>
                            </a:solidFill>
                            <a:latin typeface="Cambria Math" panose="02040503050406030204" pitchFamily="18" charset="0"/>
                          </a:rPr>
                        </m:ctrlPr>
                      </m:sSubPr>
                      <m:e>
                        <m:r>
                          <a:rPr lang="es-HN" sz="1500" b="1" i="0">
                            <a:solidFill>
                              <a:srgbClr val="C00000"/>
                            </a:solidFill>
                            <a:latin typeface="Cambria Math" panose="02040503050406030204" pitchFamily="18" charset="0"/>
                          </a:rPr>
                          <m:t>𝟏</m:t>
                        </m:r>
                        <m:r>
                          <a:rPr lang="es-HN" sz="1500" b="1" i="0">
                            <a:solidFill>
                              <a:srgbClr val="C00000"/>
                            </a:solidFill>
                            <a:latin typeface="Cambria Math" panose="02040503050406030204" pitchFamily="18" charset="0"/>
                          </a:rPr>
                          <m:t>.</m:t>
                        </m:r>
                        <m:r>
                          <a:rPr lang="es-HN" sz="1500" b="1" i="0">
                            <a:solidFill>
                              <a:srgbClr val="C00000"/>
                            </a:solidFill>
                            <a:latin typeface="Cambria Math" panose="02040503050406030204" pitchFamily="18" charset="0"/>
                          </a:rPr>
                          <m:t>𝟐𝟓</m:t>
                        </m:r>
                        <m:r>
                          <a:rPr lang="es-HN" sz="1500" b="1" i="0">
                            <a:solidFill>
                              <a:srgbClr val="C00000"/>
                            </a:solidFill>
                            <a:latin typeface="Cambria Math" panose="02040503050406030204" pitchFamily="18" charset="0"/>
                          </a:rPr>
                          <m:t> </m:t>
                        </m:r>
                        <m:r>
                          <a:rPr lang="es-HN" sz="1500" b="1" i="0">
                            <a:solidFill>
                              <a:srgbClr val="C00000"/>
                            </a:solidFill>
                            <a:latin typeface="Cambria Math" panose="02040503050406030204" pitchFamily="18" charset="0"/>
                          </a:rPr>
                          <m:t>𝐓</m:t>
                        </m:r>
                      </m:e>
                      <m:sub>
                        <m:r>
                          <a:rPr lang="es-HN" sz="1500" b="1" i="0">
                            <a:solidFill>
                              <a:srgbClr val="C00000"/>
                            </a:solidFill>
                            <a:latin typeface="Cambria Math" panose="02040503050406030204" pitchFamily="18" charset="0"/>
                          </a:rPr>
                          <m:t>𝐀</m:t>
                        </m:r>
                      </m:sub>
                    </m:sSub>
                  </m:oMath>
                </a14:m>
                <a:endParaRPr lang="es-HN" sz="1500" b="1" dirty="0">
                  <a:solidFill>
                    <a:srgbClr val="0070C0"/>
                  </a:solidFill>
                </a:endParaRPr>
              </a:p>
            </p:txBody>
          </p:sp>
        </mc:Choice>
        <mc:Fallback xmlns="">
          <p:sp>
            <p:nvSpPr>
              <p:cNvPr id="12" name="CuadroTexto 11">
                <a:extLst>
                  <a:ext uri="{FF2B5EF4-FFF2-40B4-BE49-F238E27FC236}">
                    <a16:creationId xmlns:a16="http://schemas.microsoft.com/office/drawing/2014/main" id="{63C9017C-CA0E-4B6F-A78F-DD1A9C2ACA1C}"/>
                  </a:ext>
                </a:extLst>
              </p:cNvPr>
              <p:cNvSpPr txBox="1">
                <a:spLocks noRot="1" noChangeAspect="1" noMove="1" noResize="1" noEditPoints="1" noAdjustHandles="1" noChangeArrowheads="1" noChangeShapeType="1" noTextEdit="1"/>
              </p:cNvSpPr>
              <p:nvPr/>
            </p:nvSpPr>
            <p:spPr>
              <a:xfrm>
                <a:off x="1275264" y="1064471"/>
                <a:ext cx="3602268" cy="323165"/>
              </a:xfrm>
              <a:prstGeom prst="rect">
                <a:avLst/>
              </a:prstGeom>
              <a:blipFill>
                <a:blip r:embed="rId3"/>
                <a:stretch>
                  <a:fillRect b="-943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66A9B0CF-0970-4F2C-8BD4-C9D4EEC3B3D6}"/>
                  </a:ext>
                </a:extLst>
              </p:cNvPr>
              <p:cNvSpPr txBox="1"/>
              <p:nvPr/>
            </p:nvSpPr>
            <p:spPr>
              <a:xfrm>
                <a:off x="1275264" y="1623185"/>
                <a:ext cx="4291752" cy="323165"/>
              </a:xfrm>
              <a:prstGeom prst="rect">
                <a:avLst/>
              </a:prstGeom>
              <a:noFill/>
            </p:spPr>
            <p:txBody>
              <a:bodyPr wrap="none" rtlCol="0">
                <a:spAutoFit/>
              </a:bodyPr>
              <a:lstStyle/>
              <a:p>
                <a14:m>
                  <m:oMath xmlns:m="http://schemas.openxmlformats.org/officeDocument/2006/math">
                    <m:sSub>
                      <m:sSubPr>
                        <m:ctrlPr>
                          <a:rPr lang="es-HN" sz="1500" i="1" smtClean="0">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B</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0.80 </m:t>
                        </m:r>
                        <m:r>
                          <a:rPr lang="es-HN" sz="1500" i="1">
                            <a:solidFill>
                              <a:srgbClr val="0070C0"/>
                            </a:solidFill>
                            <a:latin typeface="Cambria Math" panose="02040503050406030204" pitchFamily="18" charset="0"/>
                            <a:ea typeface="Cambria Math" panose="02040503050406030204" pitchFamily="18" charset="0"/>
                          </a:rPr>
                          <m:t>×</m:t>
                        </m:r>
                        <m:r>
                          <a:rPr lang="es-HN" sz="1500">
                            <a:solidFill>
                              <a:srgbClr val="0070C0"/>
                            </a:solidFill>
                            <a:latin typeface="Cambria Math" panose="02040503050406030204" pitchFamily="18" charset="0"/>
                          </a:rPr>
                          <m:t> </m:t>
                        </m:r>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N</m:t>
                            </m:r>
                            <m:r>
                              <m:rPr>
                                <m:sty m:val="p"/>
                              </m:rPr>
                              <a:rPr lang="es-ES" sz="1500" b="0" i="0" smtClean="0">
                                <a:solidFill>
                                  <a:srgbClr val="0070C0"/>
                                </a:solidFill>
                                <a:latin typeface="Cambria Math" panose="02040503050406030204" pitchFamily="18" charset="0"/>
                              </a:rPr>
                              <m:t>I</m:t>
                            </m:r>
                          </m:e>
                          <m:sub>
                            <m:r>
                              <m:rPr>
                                <m:sty m:val="p"/>
                              </m:rPr>
                              <a:rPr lang="es-HN" sz="1500">
                                <a:solidFill>
                                  <a:srgbClr val="0070C0"/>
                                </a:solidFill>
                                <a:latin typeface="Cambria Math" panose="02040503050406030204" pitchFamily="18" charset="0"/>
                              </a:rPr>
                              <m:t>A</m:t>
                            </m:r>
                          </m:sub>
                        </m:sSub>
                        <m:r>
                          <a:rPr lang="es-HN" sz="1500">
                            <a:solidFill>
                              <a:srgbClr val="0070C0"/>
                            </a:solidFill>
                            <a:latin typeface="Cambria Math" panose="02040503050406030204" pitchFamily="18" charset="0"/>
                          </a:rPr>
                          <m:t> </m:t>
                        </m:r>
                        <m:r>
                          <a:rPr lang="es-HN" sz="1500" i="1">
                            <a:solidFill>
                              <a:srgbClr val="0070C0"/>
                            </a:solidFill>
                            <a:latin typeface="Cambria Math" panose="02040503050406030204" pitchFamily="18" charset="0"/>
                            <a:ea typeface="Cambria Math" panose="02040503050406030204" pitchFamily="18" charset="0"/>
                          </a:rPr>
                          <m:t>×</m:t>
                        </m:r>
                        <m:r>
                          <a:rPr lang="es-HN" sz="1500">
                            <a:solidFill>
                              <a:srgbClr val="0070C0"/>
                            </a:solidFill>
                            <a:latin typeface="Cambria Math" panose="02040503050406030204" pitchFamily="18" charset="0"/>
                          </a:rPr>
                          <m:t> 1.25</m:t>
                        </m:r>
                      </m:e>
                      <m:sub>
                        <m:r>
                          <a:rPr lang="es-HN" sz="1500" i="1">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i="1"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1.25 </m:t>
                        </m:r>
                        <m:r>
                          <m:rPr>
                            <m:sty m:val="p"/>
                          </m:rPr>
                          <a:rPr lang="es-HN" sz="1500">
                            <a:solidFill>
                              <a:srgbClr val="0070C0"/>
                            </a:solidFill>
                            <a:latin typeface="Cambria Math" panose="02040503050406030204" pitchFamily="18" charset="0"/>
                          </a:rPr>
                          <m:t>T</m:t>
                        </m:r>
                      </m:e>
                      <m:sub>
                        <m:r>
                          <m:rPr>
                            <m:sty m:val="p"/>
                          </m:rPr>
                          <a:rPr lang="es-HN" sz="1500">
                            <a:solidFill>
                              <a:srgbClr val="0070C0"/>
                            </a:solidFill>
                            <a:latin typeface="Cambria Math" panose="02040503050406030204" pitchFamily="18" charset="0"/>
                          </a:rPr>
                          <m:t>A</m:t>
                        </m:r>
                      </m:sub>
                    </m:sSub>
                  </m:oMath>
                </a14:m>
                <a:endParaRPr lang="es-HN" sz="1500" dirty="0">
                  <a:solidFill>
                    <a:srgbClr val="0070C0"/>
                  </a:solidFill>
                </a:endParaRPr>
              </a:p>
            </p:txBody>
          </p:sp>
        </mc:Choice>
        <mc:Fallback xmlns="">
          <p:sp>
            <p:nvSpPr>
              <p:cNvPr id="13" name="CuadroTexto 12">
                <a:extLst>
                  <a:ext uri="{FF2B5EF4-FFF2-40B4-BE49-F238E27FC236}">
                    <a16:creationId xmlns:a16="http://schemas.microsoft.com/office/drawing/2014/main" id="{66A9B0CF-0970-4F2C-8BD4-C9D4EEC3B3D6}"/>
                  </a:ext>
                </a:extLst>
              </p:cNvPr>
              <p:cNvSpPr txBox="1">
                <a:spLocks noRot="1" noChangeAspect="1" noMove="1" noResize="1" noEditPoints="1" noAdjustHandles="1" noChangeArrowheads="1" noChangeShapeType="1" noTextEdit="1"/>
              </p:cNvSpPr>
              <p:nvPr/>
            </p:nvSpPr>
            <p:spPr>
              <a:xfrm>
                <a:off x="1275264" y="1623185"/>
                <a:ext cx="4291752" cy="323165"/>
              </a:xfrm>
              <a:prstGeom prst="rect">
                <a:avLst/>
              </a:prstGeom>
              <a:blipFill>
                <a:blip r:embed="rId4"/>
                <a:stretch>
                  <a:fillRect b="-943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D4147248-755D-4364-B4FF-8A1100EE6575}"/>
                  </a:ext>
                </a:extLst>
              </p:cNvPr>
              <p:cNvSpPr txBox="1"/>
              <p:nvPr/>
            </p:nvSpPr>
            <p:spPr>
              <a:xfrm>
                <a:off x="1275264" y="2246433"/>
                <a:ext cx="3432350" cy="323165"/>
              </a:xfrm>
              <a:prstGeom prst="rect">
                <a:avLst/>
              </a:prstGeom>
              <a:noFill/>
            </p:spPr>
            <p:txBody>
              <a:bodyPr wrap="none" rtlCol="0">
                <a:spAutoFit/>
              </a:bodyPr>
              <a:lstStyle/>
              <a:p>
                <a14:m>
                  <m:oMath xmlns:m="http://schemas.openxmlformats.org/officeDocument/2006/math">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B</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i="1">
                            <a:solidFill>
                              <a:srgbClr val="0070C0"/>
                            </a:solidFill>
                            <a:latin typeface="Cambria Math" panose="02040503050406030204" pitchFamily="18" charset="0"/>
                          </a:rPr>
                          <m:t>1.25</m:t>
                        </m:r>
                        <m:r>
                          <a:rPr lang="es-HN" sz="1500">
                            <a:solidFill>
                              <a:srgbClr val="0070C0"/>
                            </a:solidFill>
                            <a:latin typeface="Cambria Math" panose="02040503050406030204" pitchFamily="18" charset="0"/>
                          </a:rPr>
                          <m:t>  </m:t>
                        </m:r>
                        <m:sSub>
                          <m:sSubPr>
                            <m:ctrlPr>
                              <a:rPr lang="es-HN" sz="1500" i="1">
                                <a:solidFill>
                                  <a:srgbClr val="0070C0"/>
                                </a:solidFill>
                                <a:latin typeface="Cambria Math" panose="02040503050406030204" pitchFamily="18" charset="0"/>
                              </a:rPr>
                            </m:ctrlPr>
                          </m:sSubPr>
                          <m:e>
                            <m:r>
                              <a:rPr lang="es-HN" sz="1500" i="1">
                                <a:solidFill>
                                  <a:srgbClr val="0070C0"/>
                                </a:solidFill>
                                <a:latin typeface="Cambria Math" panose="02040503050406030204" pitchFamily="18" charset="0"/>
                                <a:ea typeface="Cambria Math" panose="02040503050406030204" pitchFamily="18" charset="0"/>
                              </a:rPr>
                              <m:t>×</m:t>
                            </m:r>
                            <m:r>
                              <m:rPr>
                                <m:sty m:val="p"/>
                              </m:rPr>
                              <a:rPr lang="es-HN" sz="1500">
                                <a:solidFill>
                                  <a:srgbClr val="0070C0"/>
                                </a:solidFill>
                                <a:latin typeface="Cambria Math" panose="02040503050406030204" pitchFamily="18" charset="0"/>
                              </a:rPr>
                              <m:t>NI</m:t>
                            </m:r>
                          </m:e>
                          <m:sub>
                            <m:r>
                              <m:rPr>
                                <m:sty m:val="p"/>
                              </m:rPr>
                              <a:rPr lang="es-HN" sz="1500">
                                <a:solidFill>
                                  <a:srgbClr val="0070C0"/>
                                </a:solidFill>
                                <a:latin typeface="Cambria Math" panose="02040503050406030204" pitchFamily="18" charset="0"/>
                              </a:rPr>
                              <m:t>A</m:t>
                            </m:r>
                          </m:sub>
                        </m:sSub>
                        <m:r>
                          <a:rPr lang="es-HN" sz="1500">
                            <a:solidFill>
                              <a:srgbClr val="0070C0"/>
                            </a:solidFill>
                            <a:latin typeface="Cambria Math" panose="02040503050406030204" pitchFamily="18" charset="0"/>
                          </a:rPr>
                          <m:t> </m:t>
                        </m:r>
                      </m:e>
                      <m:sub>
                        <m:r>
                          <a:rPr lang="es-HN" sz="1500" i="1">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i="1"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T</m:t>
                        </m:r>
                      </m:e>
                      <m:sub>
                        <m:r>
                          <m:rPr>
                            <m:sty m:val="p"/>
                          </m:rPr>
                          <a:rPr lang="es-HN" sz="1500">
                            <a:solidFill>
                              <a:srgbClr val="0070C0"/>
                            </a:solidFill>
                            <a:latin typeface="Cambria Math" panose="02040503050406030204" pitchFamily="18" charset="0"/>
                          </a:rPr>
                          <m:t>A</m:t>
                        </m:r>
                      </m:sub>
                    </m:sSub>
                  </m:oMath>
                </a14:m>
                <a:endParaRPr lang="es-HN" sz="1500" dirty="0">
                  <a:solidFill>
                    <a:srgbClr val="0070C0"/>
                  </a:solidFill>
                </a:endParaRPr>
              </a:p>
            </p:txBody>
          </p:sp>
        </mc:Choice>
        <mc:Fallback xmlns="">
          <p:sp>
            <p:nvSpPr>
              <p:cNvPr id="14" name="CuadroTexto 13">
                <a:extLst>
                  <a:ext uri="{FF2B5EF4-FFF2-40B4-BE49-F238E27FC236}">
                    <a16:creationId xmlns:a16="http://schemas.microsoft.com/office/drawing/2014/main" id="{D4147248-755D-4364-B4FF-8A1100EE6575}"/>
                  </a:ext>
                </a:extLst>
              </p:cNvPr>
              <p:cNvSpPr txBox="1">
                <a:spLocks noRot="1" noChangeAspect="1" noMove="1" noResize="1" noEditPoints="1" noAdjustHandles="1" noChangeArrowheads="1" noChangeShapeType="1" noTextEdit="1"/>
              </p:cNvSpPr>
              <p:nvPr/>
            </p:nvSpPr>
            <p:spPr>
              <a:xfrm>
                <a:off x="1275264" y="2246433"/>
                <a:ext cx="3432350" cy="323165"/>
              </a:xfrm>
              <a:prstGeom prst="rect">
                <a:avLst/>
              </a:prstGeom>
              <a:blipFill>
                <a:blip r:embed="rId5"/>
                <a:stretch>
                  <a:fillRect b="-943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13387842-A081-4421-AEFD-2C5B550C2853}"/>
                  </a:ext>
                </a:extLst>
              </p:cNvPr>
              <p:cNvSpPr txBox="1"/>
              <p:nvPr/>
            </p:nvSpPr>
            <p:spPr>
              <a:xfrm>
                <a:off x="957747" y="3000167"/>
                <a:ext cx="3711850" cy="394980"/>
              </a:xfrm>
              <a:prstGeom prst="rect">
                <a:avLst/>
              </a:prstGeom>
              <a:noFill/>
            </p:spPr>
            <p:txBody>
              <a:bodyPr wrap="none" rtlCol="0">
                <a:spAutoFit/>
              </a:bodyPr>
              <a:lstStyle/>
              <a:p>
                <a14:m>
                  <m:oMath xmlns:m="http://schemas.openxmlformats.org/officeDocument/2006/math">
                    <m:sSub>
                      <m:sSubPr>
                        <m:ctrlPr>
                          <a:rPr lang="es-HN" i="1" smtClean="0">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CPU</m:t>
                        </m:r>
                      </m:e>
                      <m:sub>
                        <m:r>
                          <m:rPr>
                            <m:sty m:val="p"/>
                          </m:rPr>
                          <a:rPr lang="es-HN">
                            <a:solidFill>
                              <a:srgbClr val="0070C0"/>
                            </a:solidFill>
                            <a:latin typeface="Cambria Math" panose="02040503050406030204" pitchFamily="18" charset="0"/>
                          </a:rPr>
                          <m:t>A</m:t>
                        </m:r>
                      </m:sub>
                    </m:sSub>
                    <m:r>
                      <a:rPr lang="es-HN">
                        <a:solidFill>
                          <a:srgbClr val="0070C0"/>
                        </a:solidFill>
                        <a:latin typeface="Cambria Math" panose="02040503050406030204" pitchFamily="18" charset="0"/>
                      </a:rPr>
                      <m:t>=</m:t>
                    </m:r>
                    <m:sSub>
                      <m:sSubPr>
                        <m:ctrlPr>
                          <a:rPr lang="es-HN" i="1">
                            <a:solidFill>
                              <a:srgbClr val="0070C0"/>
                            </a:solidFill>
                            <a:latin typeface="Cambria Math" panose="02040503050406030204" pitchFamily="18" charset="0"/>
                          </a:rPr>
                        </m:ctrlPr>
                      </m:sSubPr>
                      <m:e>
                        <m:r>
                          <a:rPr lang="es-HN" i="1">
                            <a:solidFill>
                              <a:srgbClr val="0070C0"/>
                            </a:solidFill>
                            <a:latin typeface="Cambria Math" panose="02040503050406030204" pitchFamily="18" charset="0"/>
                          </a:rPr>
                          <m:t>1.2 </m:t>
                        </m:r>
                        <m:r>
                          <a:rPr lang="es-HN" i="1">
                            <a:solidFill>
                              <a:srgbClr val="0070C0"/>
                            </a:solidFill>
                            <a:latin typeface="Cambria Math" panose="02040503050406030204" pitchFamily="18" charset="0"/>
                            <a:ea typeface="Cambria Math" panose="02040503050406030204" pitchFamily="18" charset="0"/>
                          </a:rPr>
                          <m:t>×</m:t>
                        </m:r>
                        <m:r>
                          <a:rPr lang="es-HN" i="1">
                            <a:solidFill>
                              <a:srgbClr val="0070C0"/>
                            </a:solidFill>
                            <a:latin typeface="Cambria Math" panose="02040503050406030204" pitchFamily="18" charset="0"/>
                          </a:rPr>
                          <m:t> </m:t>
                        </m:r>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N</m:t>
                            </m:r>
                            <m:r>
                              <m:rPr>
                                <m:sty m:val="p"/>
                              </m:rPr>
                              <a:rPr lang="es-ES" b="0" i="0" smtClean="0">
                                <a:solidFill>
                                  <a:srgbClr val="0070C0"/>
                                </a:solidFill>
                                <a:latin typeface="Cambria Math" panose="02040503050406030204" pitchFamily="18" charset="0"/>
                              </a:rPr>
                              <m:t>I</m:t>
                            </m:r>
                          </m:e>
                          <m:sub>
                            <m:r>
                              <m:rPr>
                                <m:sty m:val="p"/>
                              </m:rPr>
                              <a:rPr lang="es-HN">
                                <a:solidFill>
                                  <a:srgbClr val="0070C0"/>
                                </a:solidFill>
                                <a:latin typeface="Cambria Math" panose="02040503050406030204" pitchFamily="18" charset="0"/>
                              </a:rPr>
                              <m:t>A</m:t>
                            </m:r>
                          </m:sub>
                        </m:sSub>
                      </m:e>
                      <m:sub>
                        <m:r>
                          <a:rPr lang="es-HN" i="1">
                            <a:solidFill>
                              <a:srgbClr val="0070C0"/>
                            </a:solidFill>
                            <a:latin typeface="Cambria Math" panose="02040503050406030204" pitchFamily="18" charset="0"/>
                          </a:rPr>
                          <m:t> </m:t>
                        </m:r>
                      </m:sub>
                    </m:sSub>
                    <m:r>
                      <a:rPr lang="es-HN" i="1">
                        <a:solidFill>
                          <a:srgbClr val="0070C0"/>
                        </a:solidFill>
                        <a:latin typeface="Cambria Math" panose="02040503050406030204" pitchFamily="18" charset="0"/>
                        <a:ea typeface="Cambria Math" panose="02040503050406030204" pitchFamily="18" charset="0"/>
                      </a:rPr>
                      <m:t>×</m:t>
                    </m:r>
                  </m:oMath>
                </a14:m>
                <a:r>
                  <a:rPr lang="es-HN" dirty="0">
                    <a:solidFill>
                      <a:srgbClr val="0070C0"/>
                    </a:solidFill>
                  </a:rPr>
                  <a:t> </a:t>
                </a:r>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m:t>
                        </m:r>
                      </m:e>
                      <m:sub>
                        <m:r>
                          <m:rPr>
                            <m:sty m:val="p"/>
                          </m:rPr>
                          <a:rPr lang="es-HN">
                            <a:solidFill>
                              <a:srgbClr val="0070C0"/>
                            </a:solidFill>
                            <a:latin typeface="Cambria Math" panose="02040503050406030204" pitchFamily="18" charset="0"/>
                          </a:rPr>
                          <m:t>A</m:t>
                        </m:r>
                      </m:sub>
                    </m:sSub>
                  </m:oMath>
                </a14:m>
                <a:endParaRPr lang="es-HN" dirty="0">
                  <a:solidFill>
                    <a:srgbClr val="0070C0"/>
                  </a:solidFill>
                </a:endParaRPr>
              </a:p>
            </p:txBody>
          </p:sp>
        </mc:Choice>
        <mc:Fallback xmlns="">
          <p:sp>
            <p:nvSpPr>
              <p:cNvPr id="15" name="CuadroTexto 14">
                <a:extLst>
                  <a:ext uri="{FF2B5EF4-FFF2-40B4-BE49-F238E27FC236}">
                    <a16:creationId xmlns:a16="http://schemas.microsoft.com/office/drawing/2014/main" id="{13387842-A081-4421-AEFD-2C5B550C2853}"/>
                  </a:ext>
                </a:extLst>
              </p:cNvPr>
              <p:cNvSpPr txBox="1">
                <a:spLocks noRot="1" noChangeAspect="1" noMove="1" noResize="1" noEditPoints="1" noAdjustHandles="1" noChangeArrowheads="1" noChangeShapeType="1" noTextEdit="1"/>
              </p:cNvSpPr>
              <p:nvPr/>
            </p:nvSpPr>
            <p:spPr>
              <a:xfrm>
                <a:off x="957747" y="3000167"/>
                <a:ext cx="3711850" cy="394980"/>
              </a:xfrm>
              <a:prstGeom prst="rect">
                <a:avLst/>
              </a:prstGeom>
              <a:blipFill>
                <a:blip r:embed="rId6"/>
                <a:stretch>
                  <a:fillRect l="-328" b="-615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2D688F3D-01E7-4727-9865-113983B6FE82}"/>
                  </a:ext>
                </a:extLst>
              </p:cNvPr>
              <p:cNvSpPr txBox="1"/>
              <p:nvPr/>
            </p:nvSpPr>
            <p:spPr>
              <a:xfrm>
                <a:off x="957747" y="3682416"/>
                <a:ext cx="3838487" cy="369332"/>
              </a:xfrm>
              <a:prstGeom prst="rect">
                <a:avLst/>
              </a:prstGeom>
              <a:noFill/>
            </p:spPr>
            <p:txBody>
              <a:bodyPr wrap="none" rtlCol="0">
                <a:spAutoFit/>
              </a:bodyPr>
              <a:lstStyle/>
              <a:p>
                <a14:m>
                  <m:oMath xmlns:m="http://schemas.openxmlformats.org/officeDocument/2006/math">
                    <m:sSub>
                      <m:sSubPr>
                        <m:ctrlPr>
                          <a:rPr lang="es-HN" i="1">
                            <a:solidFill>
                              <a:srgbClr val="0070C0"/>
                            </a:solidFill>
                            <a:latin typeface="Cambria Math" panose="02040503050406030204" pitchFamily="18" charset="0"/>
                          </a:rPr>
                        </m:ctrlPr>
                      </m:sSubPr>
                      <m:e>
                        <m:r>
                          <m:rPr>
                            <m:sty m:val="p"/>
                          </m:rPr>
                          <a:rPr lang="es-HN">
                            <a:solidFill>
                              <a:srgbClr val="0070C0"/>
                            </a:solidFill>
                            <a:latin typeface="Cambria Math" panose="02040503050406030204" pitchFamily="18" charset="0"/>
                          </a:rPr>
                          <m:t>Tiempo</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de</m:t>
                        </m:r>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CPU</m:t>
                        </m:r>
                      </m:e>
                      <m:sub>
                        <m:r>
                          <m:rPr>
                            <m:sty m:val="p"/>
                          </m:rPr>
                          <a:rPr lang="es-HN">
                            <a:solidFill>
                              <a:srgbClr val="0070C0"/>
                            </a:solidFill>
                            <a:latin typeface="Cambria Math" panose="02040503050406030204" pitchFamily="18" charset="0"/>
                          </a:rPr>
                          <m:t>B</m:t>
                        </m:r>
                      </m:sub>
                    </m:sSub>
                    <m:r>
                      <a:rPr lang="es-HN">
                        <a:solidFill>
                          <a:srgbClr val="0070C0"/>
                        </a:solidFill>
                        <a:latin typeface="Cambria Math" panose="02040503050406030204" pitchFamily="18" charset="0"/>
                      </a:rPr>
                      <m:t>=</m:t>
                    </m:r>
                    <m:sSub>
                      <m:sSubPr>
                        <m:ctrlPr>
                          <a:rPr lang="es-HN" i="1">
                            <a:solidFill>
                              <a:srgbClr val="0070C0"/>
                            </a:solidFill>
                            <a:latin typeface="Cambria Math" panose="02040503050406030204" pitchFamily="18" charset="0"/>
                          </a:rPr>
                        </m:ctrlPr>
                      </m:sSubPr>
                      <m:e>
                        <m:r>
                          <a:rPr lang="es-HN" i="1">
                            <a:solidFill>
                              <a:srgbClr val="0070C0"/>
                            </a:solidFill>
                            <a:latin typeface="Cambria Math" panose="02040503050406030204" pitchFamily="18" charset="0"/>
                          </a:rPr>
                          <m:t>1.25</m:t>
                        </m:r>
                        <m:sSub>
                          <m:sSubPr>
                            <m:ctrlPr>
                              <a:rPr lang="es-HN" i="1">
                                <a:solidFill>
                                  <a:srgbClr val="0070C0"/>
                                </a:solidFill>
                                <a:latin typeface="Cambria Math" panose="02040503050406030204" pitchFamily="18" charset="0"/>
                              </a:rPr>
                            </m:ctrlPr>
                          </m:sSubPr>
                          <m:e>
                            <m:r>
                              <a:rPr lang="es-HN" i="1">
                                <a:solidFill>
                                  <a:srgbClr val="0070C0"/>
                                </a:solidFill>
                                <a:latin typeface="Cambria Math" panose="02040503050406030204" pitchFamily="18" charset="0"/>
                                <a:ea typeface="Cambria Math" panose="02040503050406030204" pitchFamily="18" charset="0"/>
                              </a:rPr>
                              <m:t>×</m:t>
                            </m:r>
                            <m:r>
                              <m:rPr>
                                <m:sty m:val="p"/>
                              </m:rPr>
                              <a:rPr lang="es-HN">
                                <a:solidFill>
                                  <a:srgbClr val="0070C0"/>
                                </a:solidFill>
                                <a:latin typeface="Cambria Math" panose="02040503050406030204" pitchFamily="18" charset="0"/>
                              </a:rPr>
                              <m:t>NI</m:t>
                            </m:r>
                          </m:e>
                          <m:sub>
                            <m:r>
                              <m:rPr>
                                <m:sty m:val="p"/>
                              </m:rPr>
                              <a:rPr lang="es-HN">
                                <a:solidFill>
                                  <a:srgbClr val="0070C0"/>
                                </a:solidFill>
                                <a:latin typeface="Cambria Math" panose="02040503050406030204" pitchFamily="18" charset="0"/>
                              </a:rPr>
                              <m:t>A</m:t>
                            </m:r>
                          </m:sub>
                        </m:sSub>
                        <m:r>
                          <a:rPr lang="es-HN">
                            <a:solidFill>
                              <a:srgbClr val="0070C0"/>
                            </a:solidFill>
                            <a:latin typeface="Cambria Math" panose="02040503050406030204" pitchFamily="18" charset="0"/>
                          </a:rPr>
                          <m:t> </m:t>
                        </m:r>
                      </m:e>
                      <m:sub>
                        <m:r>
                          <a:rPr lang="es-HN" i="1">
                            <a:solidFill>
                              <a:srgbClr val="0070C0"/>
                            </a:solidFill>
                            <a:latin typeface="Cambria Math" panose="02040503050406030204" pitchFamily="18" charset="0"/>
                          </a:rPr>
                          <m:t> </m:t>
                        </m:r>
                      </m:sub>
                    </m:sSub>
                    <m:r>
                      <a:rPr lang="es-HN" i="1" dirty="0">
                        <a:solidFill>
                          <a:srgbClr val="0070C0"/>
                        </a:solidFill>
                        <a:latin typeface="Cambria Math" panose="02040503050406030204" pitchFamily="18" charset="0"/>
                        <a:ea typeface="Cambria Math" panose="02040503050406030204" pitchFamily="18" charset="0"/>
                      </a:rPr>
                      <m:t>×</m:t>
                    </m:r>
                  </m:oMath>
                </a14:m>
                <a:r>
                  <a:rPr lang="es-HN" dirty="0">
                    <a:solidFill>
                      <a:srgbClr val="0070C0"/>
                    </a:solidFill>
                  </a:rPr>
                  <a:t> </a:t>
                </a:r>
                <a14:m>
                  <m:oMath xmlns:m="http://schemas.openxmlformats.org/officeDocument/2006/math">
                    <m:sSub>
                      <m:sSubPr>
                        <m:ctrlPr>
                          <a:rPr lang="es-HN" i="1">
                            <a:solidFill>
                              <a:srgbClr val="0070C0"/>
                            </a:solidFill>
                            <a:latin typeface="Cambria Math" panose="02040503050406030204" pitchFamily="18" charset="0"/>
                          </a:rPr>
                        </m:ctrlPr>
                      </m:sSubPr>
                      <m:e>
                        <m:r>
                          <a:rPr lang="es-HN">
                            <a:solidFill>
                              <a:srgbClr val="0070C0"/>
                            </a:solidFill>
                            <a:latin typeface="Cambria Math" panose="02040503050406030204" pitchFamily="18" charset="0"/>
                          </a:rPr>
                          <m:t> </m:t>
                        </m:r>
                        <m:r>
                          <m:rPr>
                            <m:sty m:val="p"/>
                          </m:rPr>
                          <a:rPr lang="es-HN">
                            <a:solidFill>
                              <a:srgbClr val="0070C0"/>
                            </a:solidFill>
                            <a:latin typeface="Cambria Math" panose="02040503050406030204" pitchFamily="18" charset="0"/>
                          </a:rPr>
                          <m:t>T</m:t>
                        </m:r>
                      </m:e>
                      <m:sub>
                        <m:r>
                          <m:rPr>
                            <m:sty m:val="p"/>
                          </m:rPr>
                          <a:rPr lang="es-HN">
                            <a:solidFill>
                              <a:srgbClr val="0070C0"/>
                            </a:solidFill>
                            <a:latin typeface="Cambria Math" panose="02040503050406030204" pitchFamily="18" charset="0"/>
                          </a:rPr>
                          <m:t>A</m:t>
                        </m:r>
                      </m:sub>
                    </m:sSub>
                  </m:oMath>
                </a14:m>
                <a:endParaRPr lang="es-HN" dirty="0">
                  <a:solidFill>
                    <a:srgbClr val="0070C0"/>
                  </a:solidFill>
                </a:endParaRPr>
              </a:p>
            </p:txBody>
          </p:sp>
        </mc:Choice>
        <mc:Fallback xmlns="">
          <p:sp>
            <p:nvSpPr>
              <p:cNvPr id="16" name="CuadroTexto 15">
                <a:extLst>
                  <a:ext uri="{FF2B5EF4-FFF2-40B4-BE49-F238E27FC236}">
                    <a16:creationId xmlns:a16="http://schemas.microsoft.com/office/drawing/2014/main" id="{2D688F3D-01E7-4727-9865-113983B6FE82}"/>
                  </a:ext>
                </a:extLst>
              </p:cNvPr>
              <p:cNvSpPr txBox="1">
                <a:spLocks noRot="1" noChangeAspect="1" noMove="1" noResize="1" noEditPoints="1" noAdjustHandles="1" noChangeArrowheads="1" noChangeShapeType="1" noTextEdit="1"/>
              </p:cNvSpPr>
              <p:nvPr/>
            </p:nvSpPr>
            <p:spPr>
              <a:xfrm>
                <a:off x="957747" y="3682416"/>
                <a:ext cx="3838487" cy="369332"/>
              </a:xfrm>
              <a:prstGeom prst="rect">
                <a:avLst/>
              </a:prstGeom>
              <a:blipFill>
                <a:blip r:embed="rId7"/>
                <a:stretch>
                  <a:fillRect l="-317" b="-11475"/>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20095898-EC5E-4318-BC11-302ED2CA3D8C}"/>
                  </a:ext>
                </a:extLst>
              </p:cNvPr>
              <p:cNvSpPr txBox="1"/>
              <p:nvPr/>
            </p:nvSpPr>
            <p:spPr>
              <a:xfrm flipH="1">
                <a:off x="1275264" y="4448964"/>
                <a:ext cx="6793301" cy="6014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HN" sz="1600" i="1">
                              <a:solidFill>
                                <a:srgbClr val="0070C0"/>
                              </a:solidFill>
                              <a:latin typeface="Cambria Math" panose="02040503050406030204" pitchFamily="18" charset="0"/>
                            </a:rPr>
                          </m:ctrlPr>
                        </m:fPr>
                        <m:num>
                          <m:sSub>
                            <m:sSubPr>
                              <m:ctrlPr>
                                <a:rPr lang="es-HN" sz="1600" i="1">
                                  <a:solidFill>
                                    <a:srgbClr val="0070C0"/>
                                  </a:solidFill>
                                  <a:latin typeface="Cambria Math" panose="02040503050406030204" pitchFamily="18" charset="0"/>
                                </a:rPr>
                              </m:ctrlPr>
                            </m:sSubPr>
                            <m:e>
                              <m:r>
                                <m:rPr>
                                  <m:sty m:val="p"/>
                                </m:rPr>
                                <a:rPr lang="es-HN" sz="1600">
                                  <a:solidFill>
                                    <a:srgbClr val="0070C0"/>
                                  </a:solidFill>
                                  <a:latin typeface="Cambria Math" panose="02040503050406030204" pitchFamily="18" charset="0"/>
                                </a:rPr>
                                <m:t>Tiempo</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de</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CPU</m:t>
                              </m:r>
                            </m:e>
                            <m:sub>
                              <m:r>
                                <m:rPr>
                                  <m:sty m:val="p"/>
                                </m:rPr>
                                <a:rPr lang="es-HN" sz="1600">
                                  <a:solidFill>
                                    <a:srgbClr val="0070C0"/>
                                  </a:solidFill>
                                  <a:latin typeface="Cambria Math" panose="02040503050406030204" pitchFamily="18" charset="0"/>
                                </a:rPr>
                                <m:t>A</m:t>
                              </m:r>
                            </m:sub>
                          </m:sSub>
                        </m:num>
                        <m:den>
                          <m:sSub>
                            <m:sSubPr>
                              <m:ctrlPr>
                                <a:rPr lang="es-HN" sz="1600" i="1">
                                  <a:solidFill>
                                    <a:srgbClr val="0070C0"/>
                                  </a:solidFill>
                                  <a:latin typeface="Cambria Math" panose="02040503050406030204" pitchFamily="18" charset="0"/>
                                </a:rPr>
                              </m:ctrlPr>
                            </m:sSubPr>
                            <m:e>
                              <m:r>
                                <m:rPr>
                                  <m:sty m:val="p"/>
                                </m:rPr>
                                <a:rPr lang="es-HN" sz="1600">
                                  <a:solidFill>
                                    <a:srgbClr val="0070C0"/>
                                  </a:solidFill>
                                  <a:latin typeface="Cambria Math" panose="02040503050406030204" pitchFamily="18" charset="0"/>
                                </a:rPr>
                                <m:t>Tiempo</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de</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CPU</m:t>
                              </m:r>
                            </m:e>
                            <m:sub>
                              <m:r>
                                <m:rPr>
                                  <m:sty m:val="p"/>
                                </m:rPr>
                                <a:rPr lang="es-HN" sz="1600">
                                  <a:solidFill>
                                    <a:srgbClr val="0070C0"/>
                                  </a:solidFill>
                                  <a:latin typeface="Cambria Math" panose="02040503050406030204" pitchFamily="18" charset="0"/>
                                </a:rPr>
                                <m:t>B</m:t>
                              </m:r>
                            </m:sub>
                          </m:sSub>
                        </m:den>
                      </m:f>
                      <m:r>
                        <a:rPr lang="es-HN" sz="1600">
                          <a:solidFill>
                            <a:srgbClr val="0070C0"/>
                          </a:solidFill>
                          <a:latin typeface="Cambria Math" panose="02040503050406030204" pitchFamily="18" charset="0"/>
                          <a:ea typeface="Cambria Math" panose="02040503050406030204" pitchFamily="18" charset="0"/>
                        </a:rPr>
                        <m:t>=</m:t>
                      </m:r>
                      <m:f>
                        <m:fPr>
                          <m:ctrlPr>
                            <a:rPr lang="es-HN" sz="1600" i="1">
                              <a:solidFill>
                                <a:srgbClr val="0070C0"/>
                              </a:solidFill>
                              <a:latin typeface="Cambria Math" panose="02040503050406030204" pitchFamily="18" charset="0"/>
                              <a:ea typeface="Cambria Math" panose="02040503050406030204" pitchFamily="18" charset="0"/>
                            </a:rPr>
                          </m:ctrlPr>
                        </m:fPr>
                        <m:num>
                          <m:r>
                            <a:rPr lang="es-HN" sz="1600">
                              <a:solidFill>
                                <a:srgbClr val="0070C0"/>
                              </a:solidFill>
                              <a:latin typeface="Cambria Math" panose="02040503050406030204" pitchFamily="18" charset="0"/>
                              <a:ea typeface="Cambria Math" panose="02040503050406030204" pitchFamily="18" charset="0"/>
                            </a:rPr>
                            <m:t>1.2×</m:t>
                          </m:r>
                          <m:sSub>
                            <m:sSubPr>
                              <m:ctrlPr>
                                <a:rPr lang="es-HN" sz="1600" i="1">
                                  <a:solidFill>
                                    <a:srgbClr val="0070C0"/>
                                  </a:solidFill>
                                  <a:latin typeface="Cambria Math" panose="02040503050406030204" pitchFamily="18" charset="0"/>
                                  <a:ea typeface="Cambria Math" panose="02040503050406030204" pitchFamily="18" charset="0"/>
                                </a:rPr>
                              </m:ctrlPr>
                            </m:sSubPr>
                            <m:e>
                              <m:r>
                                <m:rPr>
                                  <m:sty m:val="p"/>
                                </m:rPr>
                                <a:rPr lang="es-HN" sz="1600">
                                  <a:solidFill>
                                    <a:srgbClr val="0070C0"/>
                                  </a:solidFill>
                                  <a:latin typeface="Cambria Math" panose="02040503050406030204" pitchFamily="18" charset="0"/>
                                  <a:ea typeface="Cambria Math" panose="02040503050406030204" pitchFamily="18" charset="0"/>
                                </a:rPr>
                                <m:t>NI</m:t>
                              </m:r>
                            </m:e>
                            <m:sub>
                              <m:r>
                                <m:rPr>
                                  <m:sty m:val="p"/>
                                </m:rPr>
                                <a:rPr lang="es-HN" sz="1600">
                                  <a:solidFill>
                                    <a:srgbClr val="0070C0"/>
                                  </a:solidFill>
                                  <a:latin typeface="Cambria Math" panose="02040503050406030204" pitchFamily="18" charset="0"/>
                                  <a:ea typeface="Cambria Math" panose="02040503050406030204" pitchFamily="18" charset="0"/>
                                </a:rPr>
                                <m:t>A</m:t>
                              </m:r>
                            </m:sub>
                          </m:sSub>
                          <m:r>
                            <a:rPr lang="es-HN" sz="1600">
                              <a:solidFill>
                                <a:srgbClr val="0070C0"/>
                              </a:solidFill>
                              <a:latin typeface="Cambria Math" panose="02040503050406030204" pitchFamily="18" charset="0"/>
                              <a:ea typeface="Cambria Math" panose="02040503050406030204" pitchFamily="18" charset="0"/>
                            </a:rPr>
                            <m:t>×</m:t>
                          </m:r>
                          <m:sSub>
                            <m:sSubPr>
                              <m:ctrlPr>
                                <a:rPr lang="es-HN" sz="1600" i="1">
                                  <a:solidFill>
                                    <a:srgbClr val="0070C0"/>
                                  </a:solidFill>
                                  <a:latin typeface="Cambria Math" panose="02040503050406030204" pitchFamily="18" charset="0"/>
                                  <a:ea typeface="Cambria Math" panose="02040503050406030204" pitchFamily="18" charset="0"/>
                                </a:rPr>
                              </m:ctrlPr>
                            </m:sSubPr>
                            <m:e>
                              <m:r>
                                <m:rPr>
                                  <m:sty m:val="p"/>
                                </m:rPr>
                                <a:rPr lang="es-HN" sz="1600">
                                  <a:solidFill>
                                    <a:srgbClr val="0070C0"/>
                                  </a:solidFill>
                                  <a:latin typeface="Cambria Math" panose="02040503050406030204" pitchFamily="18" charset="0"/>
                                  <a:ea typeface="Cambria Math" panose="02040503050406030204" pitchFamily="18" charset="0"/>
                                </a:rPr>
                                <m:t>T</m:t>
                              </m:r>
                            </m:e>
                            <m:sub>
                              <m:r>
                                <m:rPr>
                                  <m:sty m:val="p"/>
                                </m:rPr>
                                <a:rPr lang="es-HN" sz="1600">
                                  <a:solidFill>
                                    <a:srgbClr val="0070C0"/>
                                  </a:solidFill>
                                  <a:latin typeface="Cambria Math" panose="02040503050406030204" pitchFamily="18" charset="0"/>
                                  <a:ea typeface="Cambria Math" panose="02040503050406030204" pitchFamily="18" charset="0"/>
                                </a:rPr>
                                <m:t>A</m:t>
                              </m:r>
                            </m:sub>
                          </m:sSub>
                        </m:num>
                        <m:den>
                          <m:r>
                            <a:rPr lang="es-HN" sz="1600">
                              <a:solidFill>
                                <a:srgbClr val="0070C0"/>
                              </a:solidFill>
                              <a:latin typeface="Cambria Math" panose="02040503050406030204" pitchFamily="18" charset="0"/>
                              <a:ea typeface="Cambria Math" panose="02040503050406030204" pitchFamily="18" charset="0"/>
                            </a:rPr>
                            <m:t>1.25×</m:t>
                          </m:r>
                          <m:sSub>
                            <m:sSubPr>
                              <m:ctrlPr>
                                <a:rPr lang="es-HN" sz="1600" i="1">
                                  <a:solidFill>
                                    <a:srgbClr val="0070C0"/>
                                  </a:solidFill>
                                  <a:latin typeface="Cambria Math" panose="02040503050406030204" pitchFamily="18" charset="0"/>
                                  <a:ea typeface="Cambria Math" panose="02040503050406030204" pitchFamily="18" charset="0"/>
                                </a:rPr>
                              </m:ctrlPr>
                            </m:sSubPr>
                            <m:e>
                              <m:r>
                                <m:rPr>
                                  <m:sty m:val="p"/>
                                </m:rPr>
                                <a:rPr lang="es-HN" sz="1600">
                                  <a:solidFill>
                                    <a:srgbClr val="0070C0"/>
                                  </a:solidFill>
                                  <a:latin typeface="Cambria Math" panose="02040503050406030204" pitchFamily="18" charset="0"/>
                                  <a:ea typeface="Cambria Math" panose="02040503050406030204" pitchFamily="18" charset="0"/>
                                </a:rPr>
                                <m:t>NI</m:t>
                              </m:r>
                            </m:e>
                            <m:sub>
                              <m:r>
                                <m:rPr>
                                  <m:sty m:val="p"/>
                                </m:rPr>
                                <a:rPr lang="es-HN" sz="1600">
                                  <a:solidFill>
                                    <a:srgbClr val="0070C0"/>
                                  </a:solidFill>
                                  <a:latin typeface="Cambria Math" panose="02040503050406030204" pitchFamily="18" charset="0"/>
                                  <a:ea typeface="Cambria Math" panose="02040503050406030204" pitchFamily="18" charset="0"/>
                                </a:rPr>
                                <m:t>A</m:t>
                              </m:r>
                            </m:sub>
                          </m:sSub>
                          <m:r>
                            <a:rPr lang="es-HN" sz="1600">
                              <a:solidFill>
                                <a:srgbClr val="0070C0"/>
                              </a:solidFill>
                              <a:latin typeface="Cambria Math" panose="02040503050406030204" pitchFamily="18" charset="0"/>
                              <a:ea typeface="Cambria Math" panose="02040503050406030204" pitchFamily="18" charset="0"/>
                            </a:rPr>
                            <m:t>×</m:t>
                          </m:r>
                          <m:sSub>
                            <m:sSubPr>
                              <m:ctrlPr>
                                <a:rPr lang="es-HN" sz="1600" i="1">
                                  <a:solidFill>
                                    <a:srgbClr val="0070C0"/>
                                  </a:solidFill>
                                  <a:latin typeface="Cambria Math" panose="02040503050406030204" pitchFamily="18" charset="0"/>
                                  <a:ea typeface="Cambria Math" panose="02040503050406030204" pitchFamily="18" charset="0"/>
                                </a:rPr>
                              </m:ctrlPr>
                            </m:sSubPr>
                            <m:e>
                              <m:r>
                                <m:rPr>
                                  <m:sty m:val="p"/>
                                </m:rPr>
                                <a:rPr lang="es-HN" sz="1600">
                                  <a:solidFill>
                                    <a:srgbClr val="0070C0"/>
                                  </a:solidFill>
                                  <a:latin typeface="Cambria Math" panose="02040503050406030204" pitchFamily="18" charset="0"/>
                                  <a:ea typeface="Cambria Math" panose="02040503050406030204" pitchFamily="18" charset="0"/>
                                </a:rPr>
                                <m:t>T</m:t>
                              </m:r>
                            </m:e>
                            <m:sub>
                              <m:r>
                                <m:rPr>
                                  <m:sty m:val="p"/>
                                </m:rPr>
                                <a:rPr lang="es-HN" sz="1600">
                                  <a:solidFill>
                                    <a:srgbClr val="0070C0"/>
                                  </a:solidFill>
                                  <a:latin typeface="Cambria Math" panose="02040503050406030204" pitchFamily="18" charset="0"/>
                                  <a:ea typeface="Cambria Math" panose="02040503050406030204" pitchFamily="18" charset="0"/>
                                </a:rPr>
                                <m:t>A</m:t>
                              </m:r>
                            </m:sub>
                          </m:sSub>
                        </m:den>
                      </m:f>
                    </m:oMath>
                  </m:oMathPara>
                </a14:m>
                <a:endParaRPr lang="es-HN" sz="1600" dirty="0">
                  <a:solidFill>
                    <a:srgbClr val="0070C0"/>
                  </a:solidFill>
                </a:endParaRPr>
              </a:p>
            </p:txBody>
          </p:sp>
        </mc:Choice>
        <mc:Fallback xmlns="">
          <p:sp>
            <p:nvSpPr>
              <p:cNvPr id="17" name="CuadroTexto 16">
                <a:extLst>
                  <a:ext uri="{FF2B5EF4-FFF2-40B4-BE49-F238E27FC236}">
                    <a16:creationId xmlns:a16="http://schemas.microsoft.com/office/drawing/2014/main" id="{20095898-EC5E-4318-BC11-302ED2CA3D8C}"/>
                  </a:ext>
                </a:extLst>
              </p:cNvPr>
              <p:cNvSpPr txBox="1">
                <a:spLocks noRot="1" noChangeAspect="1" noMove="1" noResize="1" noEditPoints="1" noAdjustHandles="1" noChangeArrowheads="1" noChangeShapeType="1" noTextEdit="1"/>
              </p:cNvSpPr>
              <p:nvPr/>
            </p:nvSpPr>
            <p:spPr>
              <a:xfrm flipH="1">
                <a:off x="1275264" y="4448964"/>
                <a:ext cx="6793301" cy="601447"/>
              </a:xfrm>
              <a:prstGeom prst="rect">
                <a:avLst/>
              </a:prstGeom>
              <a:blipFill>
                <a:blip r:embed="rId8"/>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B71FC602-36ED-43E9-82ED-F11840680520}"/>
                  </a:ext>
                </a:extLst>
              </p:cNvPr>
              <p:cNvSpPr txBox="1"/>
              <p:nvPr/>
            </p:nvSpPr>
            <p:spPr>
              <a:xfrm flipH="1">
                <a:off x="1106763" y="5170413"/>
                <a:ext cx="3465237" cy="6014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HN" sz="1600" i="1" smtClean="0">
                              <a:solidFill>
                                <a:srgbClr val="0070C0"/>
                              </a:solidFill>
                              <a:latin typeface="Cambria Math" panose="02040503050406030204" pitchFamily="18" charset="0"/>
                            </a:rPr>
                          </m:ctrlPr>
                        </m:fPr>
                        <m:num>
                          <m:sSub>
                            <m:sSubPr>
                              <m:ctrlPr>
                                <a:rPr lang="es-HN" sz="1600" i="1">
                                  <a:solidFill>
                                    <a:srgbClr val="0070C0"/>
                                  </a:solidFill>
                                  <a:latin typeface="Cambria Math" panose="02040503050406030204" pitchFamily="18" charset="0"/>
                                </a:rPr>
                              </m:ctrlPr>
                            </m:sSubPr>
                            <m:e>
                              <m:r>
                                <m:rPr>
                                  <m:sty m:val="p"/>
                                </m:rPr>
                                <a:rPr lang="es-HN" sz="1600">
                                  <a:solidFill>
                                    <a:srgbClr val="0070C0"/>
                                  </a:solidFill>
                                  <a:latin typeface="Cambria Math" panose="02040503050406030204" pitchFamily="18" charset="0"/>
                                </a:rPr>
                                <m:t>Tiempo</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de</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CPU</m:t>
                              </m:r>
                            </m:e>
                            <m:sub>
                              <m:r>
                                <m:rPr>
                                  <m:sty m:val="p"/>
                                </m:rPr>
                                <a:rPr lang="es-HN" sz="1600">
                                  <a:solidFill>
                                    <a:srgbClr val="0070C0"/>
                                  </a:solidFill>
                                  <a:latin typeface="Cambria Math" panose="02040503050406030204" pitchFamily="18" charset="0"/>
                                </a:rPr>
                                <m:t>A</m:t>
                              </m:r>
                            </m:sub>
                          </m:sSub>
                        </m:num>
                        <m:den>
                          <m:sSub>
                            <m:sSubPr>
                              <m:ctrlPr>
                                <a:rPr lang="es-HN" sz="1600" i="1">
                                  <a:solidFill>
                                    <a:srgbClr val="0070C0"/>
                                  </a:solidFill>
                                  <a:latin typeface="Cambria Math" panose="02040503050406030204" pitchFamily="18" charset="0"/>
                                </a:rPr>
                              </m:ctrlPr>
                            </m:sSubPr>
                            <m:e>
                              <m:r>
                                <m:rPr>
                                  <m:sty m:val="p"/>
                                </m:rPr>
                                <a:rPr lang="es-HN" sz="1600">
                                  <a:solidFill>
                                    <a:srgbClr val="0070C0"/>
                                  </a:solidFill>
                                  <a:latin typeface="Cambria Math" panose="02040503050406030204" pitchFamily="18" charset="0"/>
                                </a:rPr>
                                <m:t>Tiempo</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de</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CPU</m:t>
                              </m:r>
                            </m:e>
                            <m:sub>
                              <m:r>
                                <m:rPr>
                                  <m:sty m:val="p"/>
                                </m:rPr>
                                <a:rPr lang="es-HN" sz="1600">
                                  <a:solidFill>
                                    <a:srgbClr val="0070C0"/>
                                  </a:solidFill>
                                  <a:latin typeface="Cambria Math" panose="02040503050406030204" pitchFamily="18" charset="0"/>
                                </a:rPr>
                                <m:t>B</m:t>
                              </m:r>
                            </m:sub>
                          </m:sSub>
                        </m:den>
                      </m:f>
                      <m:r>
                        <a:rPr lang="es-HN" sz="1600">
                          <a:solidFill>
                            <a:srgbClr val="0070C0"/>
                          </a:solidFill>
                          <a:latin typeface="Cambria Math" panose="02040503050406030204" pitchFamily="18" charset="0"/>
                          <a:ea typeface="Cambria Math" panose="02040503050406030204" pitchFamily="18" charset="0"/>
                        </a:rPr>
                        <m:t>=</m:t>
                      </m:r>
                      <m:f>
                        <m:fPr>
                          <m:ctrlPr>
                            <a:rPr lang="es-HN" sz="1600" i="1">
                              <a:solidFill>
                                <a:srgbClr val="0070C0"/>
                              </a:solidFill>
                              <a:latin typeface="Cambria Math" panose="02040503050406030204" pitchFamily="18" charset="0"/>
                              <a:ea typeface="Cambria Math" panose="02040503050406030204" pitchFamily="18" charset="0"/>
                            </a:rPr>
                          </m:ctrlPr>
                        </m:fPr>
                        <m:num>
                          <m:r>
                            <a:rPr lang="es-HN" sz="1600">
                              <a:solidFill>
                                <a:srgbClr val="0070C0"/>
                              </a:solidFill>
                              <a:latin typeface="Cambria Math" panose="02040503050406030204" pitchFamily="18" charset="0"/>
                              <a:ea typeface="Cambria Math" panose="02040503050406030204" pitchFamily="18" charset="0"/>
                            </a:rPr>
                            <m:t>1.2</m:t>
                          </m:r>
                        </m:num>
                        <m:den>
                          <m:r>
                            <a:rPr lang="es-HN" sz="1600">
                              <a:solidFill>
                                <a:srgbClr val="0070C0"/>
                              </a:solidFill>
                              <a:latin typeface="Cambria Math" panose="02040503050406030204" pitchFamily="18" charset="0"/>
                              <a:ea typeface="Cambria Math" panose="02040503050406030204" pitchFamily="18" charset="0"/>
                            </a:rPr>
                            <m:t>1.25</m:t>
                          </m:r>
                        </m:den>
                      </m:f>
                      <m:r>
                        <a:rPr lang="es-HN" sz="1600" i="1">
                          <a:solidFill>
                            <a:srgbClr val="0070C0"/>
                          </a:solidFill>
                          <a:latin typeface="Cambria Math" panose="02040503050406030204" pitchFamily="18" charset="0"/>
                          <a:ea typeface="Cambria Math" panose="02040503050406030204" pitchFamily="18" charset="0"/>
                        </a:rPr>
                        <m:t>=0.96</m:t>
                      </m:r>
                      <m:r>
                        <a:rPr lang="es-ES" sz="1600" b="0" i="1" smtClean="0">
                          <a:solidFill>
                            <a:srgbClr val="0070C0"/>
                          </a:solidFill>
                          <a:latin typeface="Cambria Math" panose="02040503050406030204" pitchFamily="18" charset="0"/>
                          <a:ea typeface="Cambria Math" panose="02040503050406030204" pitchFamily="18" charset="0"/>
                        </a:rPr>
                        <m:t>  </m:t>
                      </m:r>
                      <m:r>
                        <a:rPr lang="es-HN" sz="1600" i="1" smtClean="0">
                          <a:solidFill>
                            <a:srgbClr val="0070C0"/>
                          </a:solidFill>
                          <a:latin typeface="Cambria Math" panose="02040503050406030204" pitchFamily="18" charset="0"/>
                          <a:ea typeface="Cambria Math" panose="02040503050406030204" pitchFamily="18" charset="0"/>
                        </a:rPr>
                        <m:t>→</m:t>
                      </m:r>
                    </m:oMath>
                  </m:oMathPara>
                </a14:m>
                <a:endParaRPr lang="es-HN" sz="1600" dirty="0">
                  <a:solidFill>
                    <a:srgbClr val="0070C0"/>
                  </a:solidFill>
                </a:endParaRPr>
              </a:p>
            </p:txBody>
          </p:sp>
        </mc:Choice>
        <mc:Fallback xmlns="">
          <p:sp>
            <p:nvSpPr>
              <p:cNvPr id="18" name="CuadroTexto 17">
                <a:extLst>
                  <a:ext uri="{FF2B5EF4-FFF2-40B4-BE49-F238E27FC236}">
                    <a16:creationId xmlns:a16="http://schemas.microsoft.com/office/drawing/2014/main" id="{B71FC602-36ED-43E9-82ED-F11840680520}"/>
                  </a:ext>
                </a:extLst>
              </p:cNvPr>
              <p:cNvSpPr txBox="1">
                <a:spLocks noRot="1" noChangeAspect="1" noMove="1" noResize="1" noEditPoints="1" noAdjustHandles="1" noChangeArrowheads="1" noChangeShapeType="1" noTextEdit="1"/>
              </p:cNvSpPr>
              <p:nvPr/>
            </p:nvSpPr>
            <p:spPr>
              <a:xfrm flipH="1">
                <a:off x="1106763" y="5170413"/>
                <a:ext cx="3465237" cy="601447"/>
              </a:xfrm>
              <a:prstGeom prst="rect">
                <a:avLst/>
              </a:prstGeom>
              <a:blipFill>
                <a:blip r:embed="rId9"/>
                <a:stretch>
                  <a:fillRect/>
                </a:stretch>
              </a:blipFill>
            </p:spPr>
            <p:txBody>
              <a:bodyPr/>
              <a:lstStyle/>
              <a:p>
                <a:r>
                  <a:rPr lang="es-HN">
                    <a:noFill/>
                  </a:rPr>
                  <a:t> </a:t>
                </a:r>
              </a:p>
            </p:txBody>
          </p:sp>
        </mc:Fallback>
      </mc:AlternateContent>
      <p:sp>
        <p:nvSpPr>
          <p:cNvPr id="19" name="Rectángulo 18">
            <a:extLst>
              <a:ext uri="{FF2B5EF4-FFF2-40B4-BE49-F238E27FC236}">
                <a16:creationId xmlns:a16="http://schemas.microsoft.com/office/drawing/2014/main" id="{A38A3BAE-40AD-4B8D-9F71-51868D24C8C8}"/>
              </a:ext>
            </a:extLst>
          </p:cNvPr>
          <p:cNvSpPr/>
          <p:nvPr/>
        </p:nvSpPr>
        <p:spPr>
          <a:xfrm>
            <a:off x="811775" y="5834697"/>
            <a:ext cx="7161934" cy="523220"/>
          </a:xfrm>
          <a:prstGeom prst="rect">
            <a:avLst/>
          </a:prstGeom>
        </p:spPr>
        <p:txBody>
          <a:bodyPr wrap="square">
            <a:spAutoFit/>
          </a:bodyPr>
          <a:lstStyle/>
          <a:p>
            <a:pPr algn="ctr"/>
            <a:r>
              <a:rPr lang="es-HN" sz="1400" b="1" dirty="0">
                <a:solidFill>
                  <a:srgbClr val="C00000"/>
                </a:solidFill>
              </a:rPr>
              <a:t>El Procesador A, con un ciclo de reloj más corto, es más rápido que el Procesador B, que ejecuta un número menor de instrucciones.</a:t>
            </a:r>
          </a:p>
        </p:txBody>
      </p:sp>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F48502BC-3706-452F-8951-0F9EFA42CFFB}"/>
                  </a:ext>
                </a:extLst>
              </p:cNvPr>
              <p:cNvSpPr txBox="1"/>
              <p:nvPr/>
            </p:nvSpPr>
            <p:spPr>
              <a:xfrm>
                <a:off x="4356942" y="5286470"/>
                <a:ext cx="434272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Tiempo</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de</m:t>
                      </m:r>
                      <m:sSub>
                        <m:sSubPr>
                          <m:ctrlPr>
                            <a:rPr lang="es-ES" b="0" i="1" smtClean="0">
                              <a:solidFill>
                                <a:srgbClr val="0070C0"/>
                              </a:solidFill>
                              <a:latin typeface="Cambria Math" panose="02040503050406030204" pitchFamily="18" charset="0"/>
                            </a:rPr>
                          </m:ctrlPr>
                        </m:sSubPr>
                        <m:e>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CPU</m:t>
                          </m:r>
                        </m:e>
                        <m:sub>
                          <m:r>
                            <m:rPr>
                              <m:sty m:val="p"/>
                            </m:rPr>
                            <a:rPr lang="es-ES" b="0" i="0" smtClean="0">
                              <a:solidFill>
                                <a:srgbClr val="0070C0"/>
                              </a:solidFill>
                              <a:latin typeface="Cambria Math" panose="02040503050406030204" pitchFamily="18" charset="0"/>
                            </a:rPr>
                            <m:t>A</m:t>
                          </m:r>
                        </m:sub>
                      </m:sSub>
                      <m:r>
                        <a:rPr lang="es-ES" b="0" i="0" smtClean="0">
                          <a:solidFill>
                            <a:srgbClr val="0070C0"/>
                          </a:solidFill>
                          <a:latin typeface="Cambria Math" panose="02040503050406030204" pitchFamily="18" charset="0"/>
                          <a:ea typeface="Cambria Math" panose="02040503050406030204" pitchFamily="18" charset="0"/>
                        </a:rPr>
                        <m:t>=0.96 </m:t>
                      </m:r>
                      <m:r>
                        <m:rPr>
                          <m:sty m:val="p"/>
                        </m:rPr>
                        <a:rPr lang="es-ES" b="0" i="0" smtClean="0">
                          <a:solidFill>
                            <a:srgbClr val="0070C0"/>
                          </a:solidFill>
                          <a:latin typeface="Cambria Math" panose="02040503050406030204" pitchFamily="18" charset="0"/>
                          <a:ea typeface="Cambria Math" panose="02040503050406030204" pitchFamily="18" charset="0"/>
                        </a:rPr>
                        <m:t>Tiempo</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de</m:t>
                      </m:r>
                      <m:r>
                        <a:rPr lang="es-ES" b="0" i="0" smtClean="0">
                          <a:solidFill>
                            <a:srgbClr val="0070C0"/>
                          </a:solidFill>
                          <a:latin typeface="Cambria Math" panose="02040503050406030204" pitchFamily="18" charset="0"/>
                          <a:ea typeface="Cambria Math" panose="02040503050406030204" pitchFamily="18" charset="0"/>
                        </a:rPr>
                        <m:t> </m:t>
                      </m:r>
                      <m:sSub>
                        <m:sSubPr>
                          <m:ctrlPr>
                            <a:rPr lang="es-ES" b="0"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CPU</m:t>
                          </m:r>
                        </m:e>
                        <m:sub>
                          <m:r>
                            <m:rPr>
                              <m:sty m:val="p"/>
                            </m:rPr>
                            <a:rPr lang="es-ES" b="0" i="0" smtClean="0">
                              <a:solidFill>
                                <a:srgbClr val="0070C0"/>
                              </a:solidFill>
                              <a:latin typeface="Cambria Math" panose="02040503050406030204" pitchFamily="18" charset="0"/>
                              <a:ea typeface="Cambria Math" panose="02040503050406030204" pitchFamily="18" charset="0"/>
                            </a:rPr>
                            <m:t>B</m:t>
                          </m:r>
                        </m:sub>
                      </m:sSub>
                      <m:r>
                        <a:rPr lang="es-ES" b="0" i="0" smtClean="0">
                          <a:solidFill>
                            <a:srgbClr val="0070C0"/>
                          </a:solidFill>
                          <a:latin typeface="Cambria Math" panose="02040503050406030204" pitchFamily="18" charset="0"/>
                        </a:rPr>
                        <m:t> </m:t>
                      </m:r>
                    </m:oMath>
                  </m:oMathPara>
                </a14:m>
                <a:endParaRPr lang="es-HN" dirty="0">
                  <a:solidFill>
                    <a:srgbClr val="0070C0"/>
                  </a:solidFill>
                </a:endParaRPr>
              </a:p>
            </p:txBody>
          </p:sp>
        </mc:Choice>
        <mc:Fallback xmlns="">
          <p:sp>
            <p:nvSpPr>
              <p:cNvPr id="20" name="CuadroTexto 19">
                <a:extLst>
                  <a:ext uri="{FF2B5EF4-FFF2-40B4-BE49-F238E27FC236}">
                    <a16:creationId xmlns:a16="http://schemas.microsoft.com/office/drawing/2014/main" id="{F48502BC-3706-452F-8951-0F9EFA42CFFB}"/>
                  </a:ext>
                </a:extLst>
              </p:cNvPr>
              <p:cNvSpPr txBox="1">
                <a:spLocks noRot="1" noChangeAspect="1" noMove="1" noResize="1" noEditPoints="1" noAdjustHandles="1" noChangeArrowheads="1" noChangeShapeType="1" noTextEdit="1"/>
              </p:cNvSpPr>
              <p:nvPr/>
            </p:nvSpPr>
            <p:spPr>
              <a:xfrm>
                <a:off x="4356942" y="5286470"/>
                <a:ext cx="4342727" cy="369332"/>
              </a:xfrm>
              <a:prstGeom prst="rect">
                <a:avLst/>
              </a:prstGeom>
              <a:blipFill>
                <a:blip r:embed="rId10"/>
                <a:stretch>
                  <a:fillRect b="-11475"/>
                </a:stretch>
              </a:blipFill>
            </p:spPr>
            <p:txBody>
              <a:bodyPr/>
              <a:lstStyle/>
              <a:p>
                <a:r>
                  <a:rPr lang="es-HN">
                    <a:noFill/>
                  </a:rPr>
                  <a:t> </a:t>
                </a:r>
              </a:p>
            </p:txBody>
          </p:sp>
        </mc:Fallback>
      </mc:AlternateContent>
      <p:sp>
        <p:nvSpPr>
          <p:cNvPr id="21" name="CuadroTexto 20">
            <a:extLst>
              <a:ext uri="{FF2B5EF4-FFF2-40B4-BE49-F238E27FC236}">
                <a16:creationId xmlns:a16="http://schemas.microsoft.com/office/drawing/2014/main" id="{0E09FBE5-C398-4114-91F7-EFCC59AF1B5D}"/>
              </a:ext>
            </a:extLst>
          </p:cNvPr>
          <p:cNvSpPr txBox="1"/>
          <p:nvPr/>
        </p:nvSpPr>
        <p:spPr>
          <a:xfrm>
            <a:off x="4986584" y="425742"/>
            <a:ext cx="4087435" cy="738664"/>
          </a:xfrm>
          <a:prstGeom prst="rect">
            <a:avLst/>
          </a:prstGeom>
          <a:noFill/>
        </p:spPr>
        <p:txBody>
          <a:bodyPr wrap="square">
            <a:spAutoFit/>
          </a:bodyPr>
          <a:lstStyle/>
          <a:p>
            <a:pPr algn="ctr"/>
            <a:r>
              <a:rPr lang="es-ES" sz="1400" b="1" dirty="0">
                <a:solidFill>
                  <a:srgbClr val="C00000"/>
                </a:solidFill>
              </a:rPr>
              <a:t>Debido a que el Procesador A no incluye la comparación en el salto, su ciclo de reloj es un 25% más rápido que el de la CPU B. </a:t>
            </a:r>
            <a:endParaRPr lang="es-HN" sz="1400" b="1" dirty="0">
              <a:solidFill>
                <a:srgbClr val="C00000"/>
              </a:solidFill>
            </a:endParaRPr>
          </a:p>
        </p:txBody>
      </p:sp>
      <p:cxnSp>
        <p:nvCxnSpPr>
          <p:cNvPr id="7" name="Conector recto de flecha 6">
            <a:extLst>
              <a:ext uri="{FF2B5EF4-FFF2-40B4-BE49-F238E27FC236}">
                <a16:creationId xmlns:a16="http://schemas.microsoft.com/office/drawing/2014/main" id="{2078EC75-68B4-44CA-B6F6-DDC588B46324}"/>
              </a:ext>
            </a:extLst>
          </p:cNvPr>
          <p:cNvCxnSpPr>
            <a:stCxn id="21" idx="1"/>
          </p:cNvCxnSpPr>
          <p:nvPr/>
        </p:nvCxnSpPr>
        <p:spPr>
          <a:xfrm flipH="1">
            <a:off x="4572000" y="795074"/>
            <a:ext cx="414584" cy="26939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FC08581D-9BCF-455A-B547-ECDC8D0EA682}"/>
                  </a:ext>
                </a:extLst>
              </p:cNvPr>
              <p:cNvSpPr txBox="1"/>
              <p:nvPr/>
            </p:nvSpPr>
            <p:spPr>
              <a:xfrm>
                <a:off x="6446637" y="1181718"/>
                <a:ext cx="1389548" cy="3231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500" b="1" i="1" smtClean="0">
                              <a:solidFill>
                                <a:srgbClr val="C00000"/>
                              </a:solidFill>
                              <a:latin typeface="Cambria Math" panose="02040503050406030204" pitchFamily="18" charset="0"/>
                            </a:rPr>
                          </m:ctrlPr>
                        </m:sSubPr>
                        <m:e>
                          <m:sSub>
                            <m:sSubPr>
                              <m:ctrlPr>
                                <a:rPr lang="es-HN" sz="1500" b="1" i="1" smtClean="0">
                                  <a:solidFill>
                                    <a:srgbClr val="C00000"/>
                                  </a:solidFill>
                                  <a:latin typeface="Cambria Math" panose="02040503050406030204" pitchFamily="18" charset="0"/>
                                </a:rPr>
                              </m:ctrlPr>
                            </m:sSubPr>
                            <m:e>
                              <m:r>
                                <a:rPr lang="es-ES" sz="1500" b="1" i="0" smtClean="0">
                                  <a:solidFill>
                                    <a:srgbClr val="C00000"/>
                                  </a:solidFill>
                                  <a:latin typeface="Cambria Math" panose="02040503050406030204" pitchFamily="18" charset="0"/>
                                </a:rPr>
                                <m:t>𝐓</m:t>
                              </m:r>
                            </m:e>
                            <m:sub>
                              <m:r>
                                <a:rPr lang="es-ES" sz="1500" b="1" i="0" smtClean="0">
                                  <a:solidFill>
                                    <a:srgbClr val="C00000"/>
                                  </a:solidFill>
                                  <a:latin typeface="Cambria Math" panose="02040503050406030204" pitchFamily="18" charset="0"/>
                                </a:rPr>
                                <m:t>𝐁</m:t>
                              </m:r>
                            </m:sub>
                          </m:sSub>
                          <m:r>
                            <a:rPr lang="es-HN" sz="1500" b="1" i="0" smtClean="0">
                              <a:solidFill>
                                <a:srgbClr val="C00000"/>
                              </a:solidFill>
                              <a:latin typeface="Cambria Math" panose="02040503050406030204" pitchFamily="18" charset="0"/>
                              <a:ea typeface="Cambria Math" panose="02040503050406030204" pitchFamily="18" charset="0"/>
                            </a:rPr>
                            <m:t>=</m:t>
                          </m:r>
                          <m:r>
                            <a:rPr lang="es-HN" sz="1500" b="1" i="0">
                              <a:solidFill>
                                <a:srgbClr val="C00000"/>
                              </a:solidFill>
                              <a:latin typeface="Cambria Math" panose="02040503050406030204" pitchFamily="18" charset="0"/>
                            </a:rPr>
                            <m:t>𝟏</m:t>
                          </m:r>
                          <m:r>
                            <a:rPr lang="es-HN" sz="1500" b="1" i="0">
                              <a:solidFill>
                                <a:srgbClr val="C00000"/>
                              </a:solidFill>
                              <a:latin typeface="Cambria Math" panose="02040503050406030204" pitchFamily="18" charset="0"/>
                            </a:rPr>
                            <m:t>.</m:t>
                          </m:r>
                          <m:r>
                            <a:rPr lang="es-HN" sz="1500" b="1" i="0">
                              <a:solidFill>
                                <a:srgbClr val="C00000"/>
                              </a:solidFill>
                              <a:latin typeface="Cambria Math" panose="02040503050406030204" pitchFamily="18" charset="0"/>
                            </a:rPr>
                            <m:t>𝟐𝟓</m:t>
                          </m:r>
                          <m:r>
                            <a:rPr lang="es-HN" sz="1500" b="1" i="0">
                              <a:solidFill>
                                <a:srgbClr val="C00000"/>
                              </a:solidFill>
                              <a:latin typeface="Cambria Math" panose="02040503050406030204" pitchFamily="18" charset="0"/>
                            </a:rPr>
                            <m:t> </m:t>
                          </m:r>
                          <m:r>
                            <a:rPr lang="es-HN" sz="1500" b="1" i="0">
                              <a:solidFill>
                                <a:srgbClr val="C00000"/>
                              </a:solidFill>
                              <a:latin typeface="Cambria Math" panose="02040503050406030204" pitchFamily="18" charset="0"/>
                            </a:rPr>
                            <m:t>𝐓</m:t>
                          </m:r>
                        </m:e>
                        <m:sub>
                          <m:r>
                            <a:rPr lang="es-HN" sz="1500" b="1" i="0">
                              <a:solidFill>
                                <a:srgbClr val="C00000"/>
                              </a:solidFill>
                              <a:latin typeface="Cambria Math" panose="02040503050406030204" pitchFamily="18" charset="0"/>
                            </a:rPr>
                            <m:t>𝐀</m:t>
                          </m:r>
                        </m:sub>
                      </m:sSub>
                    </m:oMath>
                  </m:oMathPara>
                </a14:m>
                <a:endParaRPr lang="es-HN" sz="1500" b="1" dirty="0">
                  <a:solidFill>
                    <a:srgbClr val="0070C0"/>
                  </a:solidFill>
                </a:endParaRPr>
              </a:p>
            </p:txBody>
          </p:sp>
        </mc:Choice>
        <mc:Fallback xmlns="">
          <p:sp>
            <p:nvSpPr>
              <p:cNvPr id="22" name="CuadroTexto 21">
                <a:extLst>
                  <a:ext uri="{FF2B5EF4-FFF2-40B4-BE49-F238E27FC236}">
                    <a16:creationId xmlns:a16="http://schemas.microsoft.com/office/drawing/2014/main" id="{FC08581D-9BCF-455A-B547-ECDC8D0EA682}"/>
                  </a:ext>
                </a:extLst>
              </p:cNvPr>
              <p:cNvSpPr txBox="1">
                <a:spLocks noRot="1" noChangeAspect="1" noMove="1" noResize="1" noEditPoints="1" noAdjustHandles="1" noChangeArrowheads="1" noChangeShapeType="1" noTextEdit="1"/>
              </p:cNvSpPr>
              <p:nvPr/>
            </p:nvSpPr>
            <p:spPr>
              <a:xfrm>
                <a:off x="6446637" y="1181718"/>
                <a:ext cx="1389548" cy="323165"/>
              </a:xfrm>
              <a:prstGeom prst="rect">
                <a:avLst/>
              </a:prstGeom>
              <a:blipFill>
                <a:blip r:embed="rId11"/>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2497642890"/>
      </p:ext>
    </p:extLst>
  </p:cSld>
  <p:clrMapOvr>
    <a:masterClrMapping/>
  </p:clrMapOvr>
  <p:transition spd="slow">
    <p:split orient="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41</a:t>
            </a:fld>
            <a:endParaRPr lang="es-HN"/>
          </a:p>
        </p:txBody>
      </p:sp>
      <p:sp>
        <p:nvSpPr>
          <p:cNvPr id="5" name="Rectángulo 4"/>
          <p:cNvSpPr/>
          <p:nvPr/>
        </p:nvSpPr>
        <p:spPr>
          <a:xfrm>
            <a:off x="628650" y="332242"/>
            <a:ext cx="7886700" cy="10547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HN" dirty="0">
                <a:solidFill>
                  <a:srgbClr val="0070C0"/>
                </a:solidFill>
              </a:rPr>
              <a:t>Después de ver el análisis, un diseñador consideró que, volviendo a trabajar</a:t>
            </a:r>
          </a:p>
          <a:p>
            <a:pPr algn="ctr"/>
            <a:r>
              <a:rPr lang="es-HN" dirty="0">
                <a:solidFill>
                  <a:srgbClr val="0070C0"/>
                </a:solidFill>
              </a:rPr>
              <a:t>en la organización, la diferencia de las duraciones de los ciclos de reloj podía</a:t>
            </a:r>
          </a:p>
          <a:p>
            <a:pPr algn="ctr"/>
            <a:r>
              <a:rPr lang="es-HN" dirty="0">
                <a:solidFill>
                  <a:srgbClr val="0070C0"/>
                </a:solidFill>
              </a:rPr>
              <a:t>reducirse, fácilmente, a 10%. ¿Qué CPU es más rápida ahora?</a:t>
            </a: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dirty="0">
              <a:solidFill>
                <a:srgbClr val="0070C0"/>
              </a:solidFill>
            </a:endParaRPr>
          </a:p>
          <a:p>
            <a:pPr algn="ctr"/>
            <a:endParaRPr lang="es-HN" sz="1400" b="1" dirty="0">
              <a:solidFill>
                <a:srgbClr val="C00000"/>
              </a:solidFill>
            </a:endParaRPr>
          </a:p>
          <a:p>
            <a:pPr algn="ctr"/>
            <a:endParaRPr lang="es-HN" sz="1400" b="1" dirty="0">
              <a:solidFill>
                <a:srgbClr val="C00000"/>
              </a:solidFill>
            </a:endParaRPr>
          </a:p>
          <a:p>
            <a:pPr algn="ctr"/>
            <a:endParaRPr lang="es-HN" sz="1400" b="1" dirty="0">
              <a:solidFill>
                <a:srgbClr val="C00000"/>
              </a:solidFill>
            </a:endParaRPr>
          </a:p>
          <a:p>
            <a:pPr algn="ctr"/>
            <a:endParaRPr lang="es-HN" sz="1400" b="1" dirty="0">
              <a:solidFill>
                <a:srgbClr val="C00000"/>
              </a:solidFill>
            </a:endParaRPr>
          </a:p>
          <a:p>
            <a:pPr algn="ctr"/>
            <a:endParaRPr lang="es-HN" sz="1400" b="1" dirty="0">
              <a:solidFill>
                <a:srgbClr val="C00000"/>
              </a:solidFill>
            </a:endParaRPr>
          </a:p>
          <a:p>
            <a:pPr algn="ctr"/>
            <a:endParaRPr lang="es-HN" sz="1400" b="1" dirty="0">
              <a:solidFill>
                <a:srgbClr val="C00000"/>
              </a:solidFill>
            </a:endParaRPr>
          </a:p>
          <a:p>
            <a:pPr algn="ctr"/>
            <a:endParaRPr lang="es-HN" sz="1400" b="1" dirty="0">
              <a:solidFill>
                <a:srgbClr val="C00000"/>
              </a:solidFill>
            </a:endParaRPr>
          </a:p>
          <a:p>
            <a:pPr algn="ctr"/>
            <a:r>
              <a:rPr lang="es-HN" sz="1400" b="1" dirty="0">
                <a:solidFill>
                  <a:srgbClr val="C00000"/>
                </a:solidFill>
              </a:rPr>
              <a:t>Con esta mejora, ahora es más rápida la CPU B, que ejecuta menos instrucciones.</a:t>
            </a:r>
          </a:p>
        </p:txBody>
      </p:sp>
      <mc:AlternateContent xmlns:mc="http://schemas.openxmlformats.org/markup-compatibility/2006" xmlns:a14="http://schemas.microsoft.com/office/drawing/2010/main">
        <mc:Choice Requires="a14">
          <p:sp>
            <p:nvSpPr>
              <p:cNvPr id="7" name="CuadroTexto 6"/>
              <p:cNvSpPr txBox="1"/>
              <p:nvPr/>
            </p:nvSpPr>
            <p:spPr>
              <a:xfrm>
                <a:off x="885445" y="2312285"/>
                <a:ext cx="4291752" cy="323165"/>
              </a:xfrm>
              <a:prstGeom prst="rect">
                <a:avLst/>
              </a:prstGeom>
              <a:noFill/>
            </p:spPr>
            <p:txBody>
              <a:bodyPr wrap="none" rtlCol="0">
                <a:spAutoFit/>
              </a:bodyPr>
              <a:lstStyle/>
              <a:p>
                <a14:m>
                  <m:oMath xmlns:m="http://schemas.openxmlformats.org/officeDocument/2006/math">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B</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0.80 </m:t>
                        </m:r>
                        <m:r>
                          <a:rPr lang="es-HN" sz="1500" i="1">
                            <a:solidFill>
                              <a:srgbClr val="0070C0"/>
                            </a:solidFill>
                            <a:latin typeface="Cambria Math" panose="02040503050406030204" pitchFamily="18" charset="0"/>
                            <a:ea typeface="Cambria Math" panose="02040503050406030204" pitchFamily="18" charset="0"/>
                          </a:rPr>
                          <m:t>×</m:t>
                        </m:r>
                        <m:r>
                          <a:rPr lang="es-HN" sz="1500">
                            <a:solidFill>
                              <a:srgbClr val="0070C0"/>
                            </a:solidFill>
                            <a:latin typeface="Cambria Math" panose="02040503050406030204" pitchFamily="18" charset="0"/>
                          </a:rPr>
                          <m:t> </m:t>
                        </m:r>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NI</m:t>
                            </m:r>
                          </m:e>
                          <m:sub>
                            <m:r>
                              <m:rPr>
                                <m:sty m:val="p"/>
                              </m:rPr>
                              <a:rPr lang="es-HN" sz="1500">
                                <a:solidFill>
                                  <a:srgbClr val="0070C0"/>
                                </a:solidFill>
                                <a:latin typeface="Cambria Math" panose="02040503050406030204" pitchFamily="18" charset="0"/>
                              </a:rPr>
                              <m:t>A</m:t>
                            </m:r>
                          </m:sub>
                        </m:sSub>
                        <m:r>
                          <a:rPr lang="es-HN" sz="1500">
                            <a:solidFill>
                              <a:srgbClr val="0070C0"/>
                            </a:solidFill>
                            <a:latin typeface="Cambria Math" panose="02040503050406030204" pitchFamily="18" charset="0"/>
                          </a:rPr>
                          <m:t> </m:t>
                        </m:r>
                        <m:r>
                          <a:rPr lang="es-HN" sz="1500" i="1">
                            <a:solidFill>
                              <a:srgbClr val="0070C0"/>
                            </a:solidFill>
                            <a:latin typeface="Cambria Math" panose="02040503050406030204" pitchFamily="18" charset="0"/>
                            <a:ea typeface="Cambria Math" panose="02040503050406030204" pitchFamily="18" charset="0"/>
                          </a:rPr>
                          <m:t>×</m:t>
                        </m:r>
                        <m:r>
                          <a:rPr lang="es-HN" sz="1500">
                            <a:solidFill>
                              <a:srgbClr val="0070C0"/>
                            </a:solidFill>
                            <a:latin typeface="Cambria Math" panose="02040503050406030204" pitchFamily="18" charset="0"/>
                          </a:rPr>
                          <m:t> 1.25</m:t>
                        </m:r>
                      </m:e>
                      <m:sub>
                        <m:r>
                          <a:rPr lang="es-HN" sz="1500" i="1">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i="1"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1.10 </m:t>
                        </m:r>
                        <m:r>
                          <m:rPr>
                            <m:sty m:val="p"/>
                          </m:rPr>
                          <a:rPr lang="es-HN" sz="1500">
                            <a:solidFill>
                              <a:srgbClr val="0070C0"/>
                            </a:solidFill>
                            <a:latin typeface="Cambria Math" panose="02040503050406030204" pitchFamily="18" charset="0"/>
                          </a:rPr>
                          <m:t>T</m:t>
                        </m:r>
                      </m:e>
                      <m:sub>
                        <m:r>
                          <m:rPr>
                            <m:sty m:val="p"/>
                          </m:rPr>
                          <a:rPr lang="es-HN" sz="1500">
                            <a:solidFill>
                              <a:srgbClr val="0070C0"/>
                            </a:solidFill>
                            <a:latin typeface="Cambria Math" panose="02040503050406030204" pitchFamily="18" charset="0"/>
                          </a:rPr>
                          <m:t>A</m:t>
                        </m:r>
                      </m:sub>
                    </m:sSub>
                  </m:oMath>
                </a14:m>
                <a:endParaRPr lang="es-HN" sz="1500" dirty="0">
                  <a:solidFill>
                    <a:srgbClr val="0070C0"/>
                  </a:solidFill>
                </a:endParaRPr>
              </a:p>
            </p:txBody>
          </p:sp>
        </mc:Choice>
        <mc:Fallback xmlns="">
          <p:sp>
            <p:nvSpPr>
              <p:cNvPr id="7" name="CuadroTexto 6"/>
              <p:cNvSpPr txBox="1">
                <a:spLocks noRot="1" noChangeAspect="1" noMove="1" noResize="1" noEditPoints="1" noAdjustHandles="1" noChangeArrowheads="1" noChangeShapeType="1" noTextEdit="1"/>
              </p:cNvSpPr>
              <p:nvPr/>
            </p:nvSpPr>
            <p:spPr>
              <a:xfrm>
                <a:off x="885445" y="2312285"/>
                <a:ext cx="4291752" cy="323165"/>
              </a:xfrm>
              <a:prstGeom prst="rect">
                <a:avLst/>
              </a:prstGeom>
              <a:blipFill>
                <a:blip r:embed="rId2"/>
                <a:stretch>
                  <a:fillRect b="-943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p:cNvSpPr txBox="1"/>
              <p:nvPr/>
            </p:nvSpPr>
            <p:spPr>
              <a:xfrm>
                <a:off x="1223083" y="2887616"/>
                <a:ext cx="3431837" cy="3231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B</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1.10 </m:t>
                          </m:r>
                          <m:r>
                            <a:rPr lang="es-HN" sz="1500" i="1">
                              <a:solidFill>
                                <a:srgbClr val="0070C0"/>
                              </a:solidFill>
                              <a:latin typeface="Cambria Math" panose="02040503050406030204" pitchFamily="18" charset="0"/>
                              <a:ea typeface="Cambria Math" panose="02040503050406030204" pitchFamily="18" charset="0"/>
                            </a:rPr>
                            <m:t>×</m:t>
                          </m:r>
                          <m:r>
                            <a:rPr lang="es-HN" sz="1500">
                              <a:solidFill>
                                <a:srgbClr val="0070C0"/>
                              </a:solidFill>
                              <a:latin typeface="Cambria Math" panose="02040503050406030204" pitchFamily="18" charset="0"/>
                            </a:rPr>
                            <m:t> </m:t>
                          </m:r>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NI</m:t>
                              </m:r>
                            </m:e>
                            <m:sub>
                              <m:r>
                                <m:rPr>
                                  <m:sty m:val="p"/>
                                </m:rPr>
                                <a:rPr lang="es-HN" sz="1500">
                                  <a:solidFill>
                                    <a:srgbClr val="0070C0"/>
                                  </a:solidFill>
                                  <a:latin typeface="Cambria Math" panose="02040503050406030204" pitchFamily="18" charset="0"/>
                                </a:rPr>
                                <m:t>A</m:t>
                              </m:r>
                            </m:sub>
                          </m:sSub>
                          <m:r>
                            <a:rPr lang="es-HN" sz="1500">
                              <a:solidFill>
                                <a:srgbClr val="0070C0"/>
                              </a:solidFill>
                              <a:latin typeface="Cambria Math" panose="02040503050406030204" pitchFamily="18" charset="0"/>
                            </a:rPr>
                            <m:t> </m:t>
                          </m:r>
                          <m:r>
                            <a:rPr lang="es-HN" sz="1500" i="1">
                              <a:solidFill>
                                <a:srgbClr val="0070C0"/>
                              </a:solidFill>
                              <a:latin typeface="Cambria Math" panose="02040503050406030204" pitchFamily="18" charset="0"/>
                              <a:ea typeface="Cambria Math" panose="02040503050406030204" pitchFamily="18" charset="0"/>
                            </a:rPr>
                            <m:t>×</m:t>
                          </m:r>
                        </m:e>
                        <m:sub>
                          <m:r>
                            <a:rPr lang="es-HN" sz="1500" i="1">
                              <a:solidFill>
                                <a:srgbClr val="0070C0"/>
                              </a:solidFill>
                              <a:latin typeface="Cambria Math" panose="02040503050406030204" pitchFamily="18" charset="0"/>
                            </a:rPr>
                            <m:t> </m:t>
                          </m:r>
                        </m:sub>
                      </m:sSub>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T</m:t>
                          </m:r>
                        </m:e>
                        <m:sub>
                          <m:r>
                            <m:rPr>
                              <m:sty m:val="p"/>
                            </m:rPr>
                            <a:rPr lang="es-HN" sz="1500">
                              <a:solidFill>
                                <a:srgbClr val="0070C0"/>
                              </a:solidFill>
                              <a:latin typeface="Cambria Math" panose="02040503050406030204" pitchFamily="18" charset="0"/>
                            </a:rPr>
                            <m:t>A</m:t>
                          </m:r>
                        </m:sub>
                      </m:sSub>
                    </m:oMath>
                  </m:oMathPara>
                </a14:m>
                <a:endParaRPr lang="es-HN" sz="1500" dirty="0">
                  <a:solidFill>
                    <a:srgbClr val="0070C0"/>
                  </a:solidFill>
                </a:endParaRPr>
              </a:p>
            </p:txBody>
          </p:sp>
        </mc:Choice>
        <mc:Fallback xmlns="">
          <p:sp>
            <p:nvSpPr>
              <p:cNvPr id="8" name="CuadroTexto 7"/>
              <p:cNvSpPr txBox="1">
                <a:spLocks noRot="1" noChangeAspect="1" noMove="1" noResize="1" noEditPoints="1" noAdjustHandles="1" noChangeArrowheads="1" noChangeShapeType="1" noTextEdit="1"/>
              </p:cNvSpPr>
              <p:nvPr/>
            </p:nvSpPr>
            <p:spPr>
              <a:xfrm>
                <a:off x="1223083" y="2887616"/>
                <a:ext cx="3431837" cy="323165"/>
              </a:xfrm>
              <a:prstGeom prst="rect">
                <a:avLst/>
              </a:prstGeom>
              <a:blipFill>
                <a:blip r:embed="rId3"/>
                <a:stretch>
                  <a:fillRect b="-9434"/>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1451369" y="1729747"/>
                <a:ext cx="3123676" cy="344453"/>
              </a:xfrm>
              <a:prstGeom prst="rect">
                <a:avLst/>
              </a:prstGeom>
              <a:noFill/>
            </p:spPr>
            <p:txBody>
              <a:bodyPr wrap="none" rtlCol="0">
                <a:spAutoFit/>
              </a:bodyPr>
              <a:lstStyle/>
              <a:p>
                <a14:m>
                  <m:oMath xmlns:m="http://schemas.openxmlformats.org/officeDocument/2006/math">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A</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i="1">
                            <a:solidFill>
                              <a:srgbClr val="0070C0"/>
                            </a:solidFill>
                            <a:latin typeface="Cambria Math" panose="02040503050406030204" pitchFamily="18" charset="0"/>
                          </a:rPr>
                          <m:t>1.2 </m:t>
                        </m:r>
                        <m:r>
                          <a:rPr lang="es-HN" sz="1500" i="1">
                            <a:solidFill>
                              <a:srgbClr val="0070C0"/>
                            </a:solidFill>
                            <a:latin typeface="Cambria Math" panose="02040503050406030204" pitchFamily="18" charset="0"/>
                            <a:ea typeface="Cambria Math" panose="02040503050406030204" pitchFamily="18" charset="0"/>
                          </a:rPr>
                          <m:t>×</m:t>
                        </m:r>
                        <m:r>
                          <a:rPr lang="es-HN" sz="1500" i="1">
                            <a:solidFill>
                              <a:srgbClr val="0070C0"/>
                            </a:solidFill>
                            <a:latin typeface="Cambria Math" panose="02040503050406030204" pitchFamily="18" charset="0"/>
                          </a:rPr>
                          <m:t> </m:t>
                        </m:r>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NI</m:t>
                            </m:r>
                          </m:e>
                          <m:sub>
                            <m:r>
                              <m:rPr>
                                <m:sty m:val="p"/>
                              </m:rPr>
                              <a:rPr lang="es-HN" sz="1500">
                                <a:solidFill>
                                  <a:srgbClr val="0070C0"/>
                                </a:solidFill>
                                <a:latin typeface="Cambria Math" panose="02040503050406030204" pitchFamily="18" charset="0"/>
                              </a:rPr>
                              <m:t>A</m:t>
                            </m:r>
                          </m:sub>
                        </m:sSub>
                      </m:e>
                      <m:sub>
                        <m:r>
                          <a:rPr lang="es-HN" sz="1500" i="1">
                            <a:solidFill>
                              <a:srgbClr val="0070C0"/>
                            </a:solidFill>
                            <a:latin typeface="Cambria Math" panose="02040503050406030204" pitchFamily="18" charset="0"/>
                          </a:rPr>
                          <m:t> </m:t>
                        </m:r>
                      </m:sub>
                    </m:sSub>
                    <m:r>
                      <a:rPr lang="es-HN" sz="1500" i="1">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m:t>
                        </m:r>
                      </m:e>
                      <m:sub>
                        <m:r>
                          <m:rPr>
                            <m:sty m:val="p"/>
                          </m:rPr>
                          <a:rPr lang="es-HN" sz="1500">
                            <a:solidFill>
                              <a:srgbClr val="0070C0"/>
                            </a:solidFill>
                            <a:latin typeface="Cambria Math" panose="02040503050406030204" pitchFamily="18" charset="0"/>
                          </a:rPr>
                          <m:t>A</m:t>
                        </m:r>
                      </m:sub>
                    </m:sSub>
                  </m:oMath>
                </a14:m>
                <a:endParaRPr lang="es-HN" sz="1500" dirty="0">
                  <a:solidFill>
                    <a:srgbClr val="0070C0"/>
                  </a:solidFill>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1451369" y="1729747"/>
                <a:ext cx="3123676" cy="344453"/>
              </a:xfrm>
              <a:prstGeom prst="rect">
                <a:avLst/>
              </a:prstGeom>
              <a:blipFill>
                <a:blip r:embed="rId4"/>
                <a:stretch>
                  <a:fillRect b="-535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0" name="CuadroTexto 9"/>
              <p:cNvSpPr txBox="1"/>
              <p:nvPr/>
            </p:nvSpPr>
            <p:spPr>
              <a:xfrm flipH="1">
                <a:off x="2005771" y="3633927"/>
                <a:ext cx="5821506" cy="6014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HN" sz="1600" i="1">
                              <a:solidFill>
                                <a:srgbClr val="0070C0"/>
                              </a:solidFill>
                              <a:latin typeface="Cambria Math" panose="02040503050406030204" pitchFamily="18" charset="0"/>
                            </a:rPr>
                          </m:ctrlPr>
                        </m:fPr>
                        <m:num>
                          <m:sSub>
                            <m:sSubPr>
                              <m:ctrlPr>
                                <a:rPr lang="es-HN" sz="1600" i="1">
                                  <a:solidFill>
                                    <a:srgbClr val="0070C0"/>
                                  </a:solidFill>
                                  <a:latin typeface="Cambria Math" panose="02040503050406030204" pitchFamily="18" charset="0"/>
                                </a:rPr>
                              </m:ctrlPr>
                            </m:sSubPr>
                            <m:e>
                              <m:r>
                                <m:rPr>
                                  <m:sty m:val="p"/>
                                </m:rPr>
                                <a:rPr lang="es-HN" sz="1600">
                                  <a:solidFill>
                                    <a:srgbClr val="0070C0"/>
                                  </a:solidFill>
                                  <a:latin typeface="Cambria Math" panose="02040503050406030204" pitchFamily="18" charset="0"/>
                                </a:rPr>
                                <m:t>Tiempo</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de</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CPU</m:t>
                              </m:r>
                            </m:e>
                            <m:sub>
                              <m:r>
                                <m:rPr>
                                  <m:sty m:val="p"/>
                                </m:rPr>
                                <a:rPr lang="es-HN" sz="1600">
                                  <a:solidFill>
                                    <a:srgbClr val="0070C0"/>
                                  </a:solidFill>
                                  <a:latin typeface="Cambria Math" panose="02040503050406030204" pitchFamily="18" charset="0"/>
                                </a:rPr>
                                <m:t>A</m:t>
                              </m:r>
                            </m:sub>
                          </m:sSub>
                        </m:num>
                        <m:den>
                          <m:sSub>
                            <m:sSubPr>
                              <m:ctrlPr>
                                <a:rPr lang="es-HN" sz="1600" i="1">
                                  <a:solidFill>
                                    <a:srgbClr val="0070C0"/>
                                  </a:solidFill>
                                  <a:latin typeface="Cambria Math" panose="02040503050406030204" pitchFamily="18" charset="0"/>
                                </a:rPr>
                              </m:ctrlPr>
                            </m:sSubPr>
                            <m:e>
                              <m:r>
                                <m:rPr>
                                  <m:sty m:val="p"/>
                                </m:rPr>
                                <a:rPr lang="es-HN" sz="1600">
                                  <a:solidFill>
                                    <a:srgbClr val="0070C0"/>
                                  </a:solidFill>
                                  <a:latin typeface="Cambria Math" panose="02040503050406030204" pitchFamily="18" charset="0"/>
                                </a:rPr>
                                <m:t>Tiempo</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de</m:t>
                              </m:r>
                              <m:r>
                                <a:rPr lang="es-HN" sz="1600">
                                  <a:solidFill>
                                    <a:srgbClr val="0070C0"/>
                                  </a:solidFill>
                                  <a:latin typeface="Cambria Math" panose="02040503050406030204" pitchFamily="18" charset="0"/>
                                </a:rPr>
                                <m:t> </m:t>
                              </m:r>
                              <m:r>
                                <m:rPr>
                                  <m:sty m:val="p"/>
                                </m:rPr>
                                <a:rPr lang="es-HN" sz="1600">
                                  <a:solidFill>
                                    <a:srgbClr val="0070C0"/>
                                  </a:solidFill>
                                  <a:latin typeface="Cambria Math" panose="02040503050406030204" pitchFamily="18" charset="0"/>
                                </a:rPr>
                                <m:t>CPU</m:t>
                              </m:r>
                            </m:e>
                            <m:sub>
                              <m:r>
                                <m:rPr>
                                  <m:sty m:val="p"/>
                                </m:rPr>
                                <a:rPr lang="es-HN" sz="1600">
                                  <a:solidFill>
                                    <a:srgbClr val="0070C0"/>
                                  </a:solidFill>
                                  <a:latin typeface="Cambria Math" panose="02040503050406030204" pitchFamily="18" charset="0"/>
                                </a:rPr>
                                <m:t>B</m:t>
                              </m:r>
                            </m:sub>
                          </m:sSub>
                        </m:den>
                      </m:f>
                      <m:r>
                        <a:rPr lang="es-HN" sz="1600">
                          <a:solidFill>
                            <a:srgbClr val="0070C0"/>
                          </a:solidFill>
                          <a:latin typeface="Cambria Math" panose="02040503050406030204" pitchFamily="18" charset="0"/>
                          <a:ea typeface="Cambria Math" panose="02040503050406030204" pitchFamily="18" charset="0"/>
                        </a:rPr>
                        <m:t>=</m:t>
                      </m:r>
                      <m:f>
                        <m:fPr>
                          <m:ctrlPr>
                            <a:rPr lang="es-HN" sz="1600" i="1">
                              <a:solidFill>
                                <a:srgbClr val="0070C0"/>
                              </a:solidFill>
                              <a:latin typeface="Cambria Math" panose="02040503050406030204" pitchFamily="18" charset="0"/>
                              <a:ea typeface="Cambria Math" panose="02040503050406030204" pitchFamily="18" charset="0"/>
                            </a:rPr>
                          </m:ctrlPr>
                        </m:fPr>
                        <m:num>
                          <m:r>
                            <a:rPr lang="es-HN" sz="1600">
                              <a:solidFill>
                                <a:srgbClr val="0070C0"/>
                              </a:solidFill>
                              <a:latin typeface="Cambria Math" panose="02040503050406030204" pitchFamily="18" charset="0"/>
                              <a:ea typeface="Cambria Math" panose="02040503050406030204" pitchFamily="18" charset="0"/>
                            </a:rPr>
                            <m:t>1.2</m:t>
                          </m:r>
                        </m:num>
                        <m:den>
                          <m:r>
                            <a:rPr lang="es-HN" sz="1600">
                              <a:solidFill>
                                <a:srgbClr val="0070C0"/>
                              </a:solidFill>
                              <a:latin typeface="Cambria Math" panose="02040503050406030204" pitchFamily="18" charset="0"/>
                              <a:ea typeface="Cambria Math" panose="02040503050406030204" pitchFamily="18" charset="0"/>
                            </a:rPr>
                            <m:t>1.10</m:t>
                          </m:r>
                        </m:den>
                      </m:f>
                      <m:r>
                        <a:rPr lang="es-HN" sz="1600" i="1">
                          <a:solidFill>
                            <a:srgbClr val="0070C0"/>
                          </a:solidFill>
                          <a:latin typeface="Cambria Math" panose="02040503050406030204" pitchFamily="18" charset="0"/>
                          <a:ea typeface="Cambria Math" panose="02040503050406030204" pitchFamily="18" charset="0"/>
                        </a:rPr>
                        <m:t>=1.09</m:t>
                      </m:r>
                    </m:oMath>
                  </m:oMathPara>
                </a14:m>
                <a:endParaRPr lang="es-HN" sz="1600" dirty="0">
                  <a:solidFill>
                    <a:srgbClr val="0070C0"/>
                  </a:solidFill>
                </a:endParaRPr>
              </a:p>
            </p:txBody>
          </p:sp>
        </mc:Choice>
        <mc:Fallback xmlns="">
          <p:sp>
            <p:nvSpPr>
              <p:cNvPr id="10" name="CuadroTexto 9"/>
              <p:cNvSpPr txBox="1">
                <a:spLocks noRot="1" noChangeAspect="1" noMove="1" noResize="1" noEditPoints="1" noAdjustHandles="1" noChangeArrowheads="1" noChangeShapeType="1" noTextEdit="1"/>
              </p:cNvSpPr>
              <p:nvPr/>
            </p:nvSpPr>
            <p:spPr>
              <a:xfrm flipH="1">
                <a:off x="2005771" y="3633927"/>
                <a:ext cx="5821506" cy="601447"/>
              </a:xfrm>
              <a:prstGeom prst="rect">
                <a:avLst/>
              </a:prstGeom>
              <a:blipFill>
                <a:blip r:embed="rId5"/>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E1C74D55-72A8-4168-B7DA-14DE12C95953}"/>
                  </a:ext>
                </a:extLst>
              </p:cNvPr>
              <p:cNvSpPr txBox="1"/>
              <p:nvPr/>
            </p:nvSpPr>
            <p:spPr>
              <a:xfrm>
                <a:off x="2686050" y="4598900"/>
                <a:ext cx="467935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1" i="0" smtClean="0">
                          <a:solidFill>
                            <a:srgbClr val="0070C0"/>
                          </a:solidFill>
                          <a:latin typeface="Cambria Math" panose="02040503050406030204" pitchFamily="18" charset="0"/>
                        </a:rPr>
                        <m:t>𝐓𝐢𝐞𝐦𝐩𝐨</m:t>
                      </m:r>
                      <m:r>
                        <a:rPr lang="es-ES" b="1" i="0" smtClean="0">
                          <a:solidFill>
                            <a:srgbClr val="0070C0"/>
                          </a:solidFill>
                          <a:latin typeface="Cambria Math" panose="02040503050406030204" pitchFamily="18" charset="0"/>
                        </a:rPr>
                        <m:t> </m:t>
                      </m:r>
                      <m:r>
                        <a:rPr lang="es-ES" b="1" i="0" smtClean="0">
                          <a:solidFill>
                            <a:srgbClr val="0070C0"/>
                          </a:solidFill>
                          <a:latin typeface="Cambria Math" panose="02040503050406030204" pitchFamily="18" charset="0"/>
                        </a:rPr>
                        <m:t>𝐝𝐞</m:t>
                      </m:r>
                      <m:sSub>
                        <m:sSubPr>
                          <m:ctrlPr>
                            <a:rPr lang="es-ES" b="1" i="1" smtClean="0">
                              <a:solidFill>
                                <a:srgbClr val="0070C0"/>
                              </a:solidFill>
                              <a:latin typeface="Cambria Math" panose="02040503050406030204" pitchFamily="18" charset="0"/>
                            </a:rPr>
                          </m:ctrlPr>
                        </m:sSubPr>
                        <m:e>
                          <m:r>
                            <a:rPr lang="es-ES" b="1" i="0" smtClean="0">
                              <a:solidFill>
                                <a:srgbClr val="0070C0"/>
                              </a:solidFill>
                              <a:latin typeface="Cambria Math" panose="02040503050406030204" pitchFamily="18" charset="0"/>
                            </a:rPr>
                            <m:t> </m:t>
                          </m:r>
                          <m:r>
                            <a:rPr lang="es-ES" b="1" i="0" smtClean="0">
                              <a:solidFill>
                                <a:srgbClr val="0070C0"/>
                              </a:solidFill>
                              <a:latin typeface="Cambria Math" panose="02040503050406030204" pitchFamily="18" charset="0"/>
                            </a:rPr>
                            <m:t>𝐂𝐏𝐔</m:t>
                          </m:r>
                        </m:e>
                        <m:sub>
                          <m:r>
                            <a:rPr lang="es-ES" b="1" i="0" smtClean="0">
                              <a:solidFill>
                                <a:srgbClr val="0070C0"/>
                              </a:solidFill>
                              <a:latin typeface="Cambria Math" panose="02040503050406030204" pitchFamily="18" charset="0"/>
                            </a:rPr>
                            <m:t>𝐀</m:t>
                          </m:r>
                        </m:sub>
                      </m:sSub>
                      <m:r>
                        <a:rPr lang="es-ES"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𝟏</m:t>
                      </m:r>
                      <m:r>
                        <a:rPr lang="es-ES"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𝟎𝟗</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𝐓𝐢𝐞𝐦𝐩𝐨</m:t>
                      </m:r>
                      <m:r>
                        <a:rPr lang="es-ES" b="1" i="0" smtClean="0">
                          <a:solidFill>
                            <a:srgbClr val="0070C0"/>
                          </a:solidFill>
                          <a:latin typeface="Cambria Math" panose="02040503050406030204" pitchFamily="18" charset="0"/>
                          <a:ea typeface="Cambria Math" panose="02040503050406030204" pitchFamily="18" charset="0"/>
                        </a:rPr>
                        <m:t> </m:t>
                      </m:r>
                      <m:sSub>
                        <m:sSubPr>
                          <m:ctrlPr>
                            <a:rPr lang="es-ES" b="1" i="1" smtClean="0">
                              <a:solidFill>
                                <a:srgbClr val="0070C0"/>
                              </a:solidFill>
                              <a:latin typeface="Cambria Math" panose="02040503050406030204" pitchFamily="18" charset="0"/>
                              <a:ea typeface="Cambria Math" panose="02040503050406030204" pitchFamily="18" charset="0"/>
                            </a:rPr>
                          </m:ctrlPr>
                        </m:sSubPr>
                        <m:e>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𝐂𝐏𝐔</m:t>
                          </m:r>
                        </m:e>
                        <m:sub>
                          <m:r>
                            <a:rPr lang="es-ES" b="1" i="0" smtClean="0">
                              <a:solidFill>
                                <a:srgbClr val="0070C0"/>
                              </a:solidFill>
                              <a:latin typeface="Cambria Math" panose="02040503050406030204" pitchFamily="18" charset="0"/>
                              <a:ea typeface="Cambria Math" panose="02040503050406030204" pitchFamily="18" charset="0"/>
                            </a:rPr>
                            <m:t>𝐁</m:t>
                          </m:r>
                        </m:sub>
                      </m:sSub>
                      <m:r>
                        <a:rPr lang="es-ES" b="1" i="0" smtClean="0">
                          <a:solidFill>
                            <a:srgbClr val="0070C0"/>
                          </a:solidFill>
                          <a:latin typeface="Cambria Math" panose="02040503050406030204" pitchFamily="18" charset="0"/>
                        </a:rPr>
                        <m:t> </m:t>
                      </m:r>
                    </m:oMath>
                  </m:oMathPara>
                </a14:m>
                <a:endParaRPr lang="es-HN" b="1" dirty="0">
                  <a:solidFill>
                    <a:srgbClr val="0070C0"/>
                  </a:solidFill>
                </a:endParaRPr>
              </a:p>
            </p:txBody>
          </p:sp>
        </mc:Choice>
        <mc:Fallback xmlns="">
          <p:sp>
            <p:nvSpPr>
              <p:cNvPr id="11" name="CuadroTexto 10">
                <a:extLst>
                  <a:ext uri="{FF2B5EF4-FFF2-40B4-BE49-F238E27FC236}">
                    <a16:creationId xmlns:a16="http://schemas.microsoft.com/office/drawing/2014/main" id="{E1C74D55-72A8-4168-B7DA-14DE12C95953}"/>
                  </a:ext>
                </a:extLst>
              </p:cNvPr>
              <p:cNvSpPr txBox="1">
                <a:spLocks noRot="1" noChangeAspect="1" noMove="1" noResize="1" noEditPoints="1" noAdjustHandles="1" noChangeArrowheads="1" noChangeShapeType="1" noTextEdit="1"/>
              </p:cNvSpPr>
              <p:nvPr/>
            </p:nvSpPr>
            <p:spPr>
              <a:xfrm>
                <a:off x="2686050" y="4598900"/>
                <a:ext cx="4679358" cy="369332"/>
              </a:xfrm>
              <a:prstGeom prst="rect">
                <a:avLst/>
              </a:prstGeom>
              <a:blipFill>
                <a:blip r:embed="rId6"/>
                <a:stretch>
                  <a:fillRect b="-11475"/>
                </a:stretch>
              </a:blipFill>
            </p:spPr>
            <p:txBody>
              <a:bodyPr/>
              <a:lstStyle/>
              <a:p>
                <a:r>
                  <a:rPr lang="es-HN">
                    <a:noFill/>
                  </a:rPr>
                  <a:t> </a:t>
                </a:r>
              </a:p>
            </p:txBody>
          </p:sp>
        </mc:Fallback>
      </mc:AlternateContent>
    </p:spTree>
    <p:extLst>
      <p:ext uri="{BB962C8B-B14F-4D97-AF65-F5344CB8AC3E}">
        <p14:creationId xmlns:p14="http://schemas.microsoft.com/office/powerpoint/2010/main" val="1065427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42</a:t>
            </a:fld>
            <a:endParaRPr lang="es-HN"/>
          </a:p>
        </p:txBody>
      </p:sp>
      <p:sp>
        <p:nvSpPr>
          <p:cNvPr id="5" name="Rectángulo 4"/>
          <p:cNvSpPr/>
          <p:nvPr/>
        </p:nvSpPr>
        <p:spPr>
          <a:xfrm>
            <a:off x="309489" y="323557"/>
            <a:ext cx="8454683" cy="5632626"/>
          </a:xfrm>
          <a:prstGeom prst="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HN" b="1" dirty="0">
                <a:solidFill>
                  <a:srgbClr val="0070C0"/>
                </a:solidFill>
              </a:rPr>
              <a:t>EJEMPLO</a:t>
            </a:r>
          </a:p>
          <a:p>
            <a:pPr algn="ctr"/>
            <a:endParaRPr lang="es-HN" sz="1500" dirty="0">
              <a:solidFill>
                <a:srgbClr val="0070C0"/>
              </a:solidFill>
            </a:endParaRPr>
          </a:p>
          <a:p>
            <a:pPr algn="ctr"/>
            <a:r>
              <a:rPr lang="es-HN" dirty="0">
                <a:solidFill>
                  <a:srgbClr val="0070C0"/>
                </a:solidFill>
              </a:rPr>
              <a:t>Supongamos que estamos considerando otro cambio en un repertorio de instrucciones. La máquina, inicialmente, sólo tiene instrucciones de carga y de almacenamiento en memoria, y, después, todas las operaciones se realizan en los registros. Tales máquinas se denominan máquinas de carga/almacenamiento (load/store). En la Figura se dan medidas de la máquina de carga/almacenamiento que muestran la frecuencia de instrucciones, denominada mezcla de instrucciones (instruction mix), y número de ciclos de reloj por instrucción.</a:t>
            </a:r>
          </a:p>
        </p:txBody>
      </p:sp>
      <p:graphicFrame>
        <p:nvGraphicFramePr>
          <p:cNvPr id="7" name="Tabla 6"/>
          <p:cNvGraphicFramePr>
            <a:graphicFrameLocks noGrp="1"/>
          </p:cNvGraphicFramePr>
          <p:nvPr>
            <p:extLst>
              <p:ext uri="{D42A27DB-BD31-4B8C-83A1-F6EECF244321}">
                <p14:modId xmlns:p14="http://schemas.microsoft.com/office/powerpoint/2010/main" val="2144727162"/>
              </p:ext>
            </p:extLst>
          </p:nvPr>
        </p:nvGraphicFramePr>
        <p:xfrm>
          <a:off x="1524000" y="3865228"/>
          <a:ext cx="6096000" cy="14249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278130">
                <a:tc>
                  <a:txBody>
                    <a:bodyPr/>
                    <a:lstStyle/>
                    <a:p>
                      <a:pPr algn="ctr"/>
                      <a:r>
                        <a:rPr lang="es-HN" sz="1600" dirty="0">
                          <a:solidFill>
                            <a:schemeClr val="bg1"/>
                          </a:solidFill>
                        </a:rPr>
                        <a:t>OPERACIÓN</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solid"/>
                      <a:round/>
                      <a:headEnd type="none" w="med" len="med"/>
                      <a:tailEnd type="none" w="med" len="med"/>
                    </a:lnB>
                    <a:solidFill>
                      <a:srgbClr val="0070C0"/>
                    </a:solidFill>
                  </a:tcPr>
                </a:tc>
                <a:tc>
                  <a:txBody>
                    <a:bodyPr/>
                    <a:lstStyle/>
                    <a:p>
                      <a:pPr algn="ctr"/>
                      <a:r>
                        <a:rPr lang="es-HN" sz="1600" dirty="0"/>
                        <a:t>FRECUENCIA</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solid"/>
                      <a:round/>
                      <a:headEnd type="none" w="med" len="med"/>
                      <a:tailEnd type="none" w="med" len="med"/>
                    </a:lnB>
                    <a:solidFill>
                      <a:srgbClr val="0070C0"/>
                    </a:solidFill>
                  </a:tcPr>
                </a:tc>
                <a:tc>
                  <a:txBody>
                    <a:bodyPr/>
                    <a:lstStyle/>
                    <a:p>
                      <a:pPr algn="ctr"/>
                      <a:r>
                        <a:rPr lang="es-HN" sz="1600" dirty="0"/>
                        <a:t>CICLOS DE RELOJ</a:t>
                      </a:r>
                    </a:p>
                  </a:txBody>
                  <a:tcPr marL="68580" marR="68580" marT="34290" marB="34290">
                    <a:lnL w="12700" cap="flat" cmpd="sng" algn="ctr">
                      <a:solidFill>
                        <a:schemeClr val="bg1"/>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no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278130">
                <a:tc>
                  <a:txBody>
                    <a:bodyPr/>
                    <a:lstStyle/>
                    <a:p>
                      <a:r>
                        <a:rPr lang="es-HN" sz="1200" b="1" dirty="0">
                          <a:solidFill>
                            <a:srgbClr val="0070C0"/>
                          </a:solidFill>
                        </a:rPr>
                        <a:t>ops ALU</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43%</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1</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8130">
                <a:tc>
                  <a:txBody>
                    <a:bodyPr/>
                    <a:lstStyle/>
                    <a:p>
                      <a:r>
                        <a:rPr lang="es-HN" sz="1200" b="1" dirty="0">
                          <a:solidFill>
                            <a:srgbClr val="0070C0"/>
                          </a:solidFill>
                        </a:rPr>
                        <a:t>Cargas</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21%</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2</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8130">
                <a:tc>
                  <a:txBody>
                    <a:bodyPr/>
                    <a:lstStyle/>
                    <a:p>
                      <a:r>
                        <a:rPr lang="es-HN" sz="1200" b="1" dirty="0">
                          <a:solidFill>
                            <a:srgbClr val="0070C0"/>
                          </a:solidFill>
                        </a:rPr>
                        <a:t>Almacenamientos</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12%</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2</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78130">
                <a:tc>
                  <a:txBody>
                    <a:bodyPr/>
                    <a:lstStyle/>
                    <a:p>
                      <a:r>
                        <a:rPr lang="es-HN" sz="1200" b="1" dirty="0">
                          <a:solidFill>
                            <a:srgbClr val="0070C0"/>
                          </a:solidFill>
                        </a:rPr>
                        <a:t>Saltos</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24%</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tc>
                  <a:txBody>
                    <a:bodyPr/>
                    <a:lstStyle/>
                    <a:p>
                      <a:pPr algn="ctr"/>
                      <a:r>
                        <a:rPr lang="es-HN" sz="1200" b="1" dirty="0">
                          <a:solidFill>
                            <a:srgbClr val="0070C0"/>
                          </a:solidFill>
                        </a:rPr>
                        <a:t>2</a:t>
                      </a:r>
                    </a:p>
                  </a:txBody>
                  <a:tcPr marL="68580" marR="68580" marT="34290" marB="3429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18409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43</a:t>
            </a:fld>
            <a:endParaRPr lang="es-HN"/>
          </a:p>
        </p:txBody>
      </p:sp>
      <p:sp>
        <p:nvSpPr>
          <p:cNvPr id="5" name="Rectángulo 4"/>
          <p:cNvSpPr/>
          <p:nvPr/>
        </p:nvSpPr>
        <p:spPr>
          <a:xfrm>
            <a:off x="328474" y="380398"/>
            <a:ext cx="8478174" cy="5603152"/>
          </a:xfrm>
          <a:prstGeom prst="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s-HN" sz="1500" dirty="0">
              <a:solidFill>
                <a:srgbClr val="0070C0"/>
              </a:solidFill>
            </a:endParaRPr>
          </a:p>
          <a:p>
            <a:pPr algn="just"/>
            <a:r>
              <a:rPr lang="es-HN" dirty="0">
                <a:solidFill>
                  <a:srgbClr val="0070C0"/>
                </a:solidFill>
              </a:rPr>
              <a:t>Supongamos que el 25% de las operaciones de la unidad aritmética lógica (ALU) utilizan directamente un operando cargado que no se utiliza de nuevo, es decir, menos operaciones de la ALU y menos cargas. Proponemos añadir instrucciones a la ALU que tengan un operando fuente en memoria. Estas nuevas instrucciones de almacenamiento emplean 2 ciclos de reloj. Supongamos que el repertorio extendido de instrucciones incrementa en 1 el número de ciclos de reloj para los saltos, pero sin afectar a la duración del ciclo de reloj. ¿Mejorará este cambio el rendimiento de la CPU?</a:t>
            </a:r>
          </a:p>
        </p:txBody>
      </p:sp>
      <mc:AlternateContent xmlns:mc="http://schemas.openxmlformats.org/markup-compatibility/2006" xmlns:a14="http://schemas.microsoft.com/office/drawing/2010/main">
        <mc:Choice Requires="a14">
          <p:sp>
            <p:nvSpPr>
              <p:cNvPr id="12" name="CuadroTexto 11"/>
              <p:cNvSpPr txBox="1"/>
              <p:nvPr/>
            </p:nvSpPr>
            <p:spPr>
              <a:xfrm>
                <a:off x="1616768" y="3528466"/>
                <a:ext cx="6273833" cy="467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HN" sz="1600" b="1" i="1" smtClean="0">
                              <a:solidFill>
                                <a:srgbClr val="0070C0"/>
                              </a:solidFill>
                              <a:latin typeface="Cambria Math" panose="02040503050406030204" pitchFamily="18" charset="0"/>
                            </a:rPr>
                          </m:ctrlPr>
                        </m:sSubPr>
                        <m:e>
                          <m:r>
                            <a:rPr lang="es-HN" sz="1600" b="1" i="0">
                              <a:solidFill>
                                <a:srgbClr val="0070C0"/>
                              </a:solidFill>
                              <a:latin typeface="Cambria Math" panose="02040503050406030204" pitchFamily="18" charset="0"/>
                            </a:rPr>
                            <m:t>𝐂𝐏𝐈</m:t>
                          </m:r>
                        </m:e>
                        <m:sub>
                          <m:r>
                            <a:rPr lang="es-HN" sz="1600" b="1" i="0">
                              <a:solidFill>
                                <a:srgbClr val="0070C0"/>
                              </a:solidFill>
                              <a:latin typeface="Cambria Math" panose="02040503050406030204" pitchFamily="18" charset="0"/>
                            </a:rPr>
                            <m:t>𝐚𝐧𝐭𝐢𝐠𝐮𝐨</m:t>
                          </m:r>
                        </m:sub>
                      </m:sSub>
                      <m:r>
                        <a:rPr lang="es-HN" sz="1600" b="1" i="0">
                          <a:solidFill>
                            <a:srgbClr val="0070C0"/>
                          </a:solidFill>
                          <a:latin typeface="Cambria Math" panose="02040503050406030204" pitchFamily="18" charset="0"/>
                          <a:ea typeface="Cambria Math" panose="02040503050406030204" pitchFamily="18" charset="0"/>
                        </a:rPr>
                        <m:t>=</m:t>
                      </m:r>
                      <m:f>
                        <m:fPr>
                          <m:ctrlPr>
                            <a:rPr lang="es-HN" sz="1600" b="1" i="1" smtClean="0">
                              <a:solidFill>
                                <a:srgbClr val="0070C0"/>
                              </a:solidFill>
                              <a:latin typeface="Cambria Math" panose="02040503050406030204" pitchFamily="18" charset="0"/>
                              <a:ea typeface="Cambria Math" panose="02040503050406030204" pitchFamily="18" charset="0"/>
                            </a:rPr>
                          </m:ctrlPr>
                        </m:fPr>
                        <m:num>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𝟎</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𝟒𝟑</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𝟏</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𝟎</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𝟐𝟏</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𝟐</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𝟎</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𝟏𝟐</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𝟐</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𝟎</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𝟐𝟒</m:t>
                          </m:r>
                          <m:r>
                            <a:rPr lang="es-HN" sz="1600" b="1" i="1">
                              <a:solidFill>
                                <a:srgbClr val="0070C0"/>
                              </a:solidFill>
                              <a:latin typeface="Cambria Math" panose="02040503050406030204" pitchFamily="18" charset="0"/>
                              <a:ea typeface="Cambria Math" panose="02040503050406030204" pitchFamily="18" charset="0"/>
                            </a:rPr>
                            <m:t>)(</m:t>
                          </m:r>
                          <m:r>
                            <a:rPr lang="es-HN" sz="1600" b="1" i="1">
                              <a:solidFill>
                                <a:srgbClr val="0070C0"/>
                              </a:solidFill>
                              <a:latin typeface="Cambria Math" panose="02040503050406030204" pitchFamily="18" charset="0"/>
                              <a:ea typeface="Cambria Math" panose="02040503050406030204" pitchFamily="18" charset="0"/>
                            </a:rPr>
                            <m:t>𝟐</m:t>
                          </m:r>
                          <m:r>
                            <a:rPr lang="es-HN" sz="1600" b="1" i="1">
                              <a:solidFill>
                                <a:srgbClr val="0070C0"/>
                              </a:solidFill>
                              <a:latin typeface="Cambria Math" panose="02040503050406030204" pitchFamily="18" charset="0"/>
                              <a:ea typeface="Cambria Math" panose="02040503050406030204" pitchFamily="18" charset="0"/>
                            </a:rPr>
                            <m:t>)</m:t>
                          </m:r>
                        </m:num>
                        <m:den>
                          <m:r>
                            <a:rPr lang="es-ES" sz="1600" b="1" i="1" smtClean="0">
                              <a:solidFill>
                                <a:srgbClr val="0070C0"/>
                              </a:solidFill>
                              <a:latin typeface="Cambria Math" panose="02040503050406030204" pitchFamily="18" charset="0"/>
                              <a:ea typeface="Cambria Math" panose="02040503050406030204" pitchFamily="18" charset="0"/>
                            </a:rPr>
                            <m:t>𝟏</m:t>
                          </m:r>
                        </m:den>
                      </m:f>
                      <m:r>
                        <a:rPr lang="es-HN" sz="1600" b="1" i="0">
                          <a:solidFill>
                            <a:srgbClr val="0070C0"/>
                          </a:solidFill>
                          <a:latin typeface="Cambria Math" panose="02040503050406030204" pitchFamily="18" charset="0"/>
                          <a:ea typeface="Cambria Math" panose="02040503050406030204" pitchFamily="18" charset="0"/>
                        </a:rPr>
                        <m:t>=</m:t>
                      </m:r>
                      <m:r>
                        <a:rPr lang="es-HN" sz="1600" b="1" i="0">
                          <a:solidFill>
                            <a:srgbClr val="0070C0"/>
                          </a:solidFill>
                          <a:latin typeface="Cambria Math" panose="02040503050406030204" pitchFamily="18" charset="0"/>
                          <a:ea typeface="Cambria Math" panose="02040503050406030204" pitchFamily="18" charset="0"/>
                        </a:rPr>
                        <m:t>𝟏</m:t>
                      </m:r>
                      <m:r>
                        <a:rPr lang="es-HN" sz="1600" b="1" i="0">
                          <a:solidFill>
                            <a:srgbClr val="0070C0"/>
                          </a:solidFill>
                          <a:latin typeface="Cambria Math" panose="02040503050406030204" pitchFamily="18" charset="0"/>
                          <a:ea typeface="Cambria Math" panose="02040503050406030204" pitchFamily="18" charset="0"/>
                        </a:rPr>
                        <m:t>.</m:t>
                      </m:r>
                      <m:r>
                        <a:rPr lang="es-HN" sz="1600" b="1" i="0">
                          <a:solidFill>
                            <a:srgbClr val="0070C0"/>
                          </a:solidFill>
                          <a:latin typeface="Cambria Math" panose="02040503050406030204" pitchFamily="18" charset="0"/>
                          <a:ea typeface="Cambria Math" panose="02040503050406030204" pitchFamily="18" charset="0"/>
                        </a:rPr>
                        <m:t>𝟓𝟕</m:t>
                      </m:r>
                    </m:oMath>
                  </m:oMathPara>
                </a14:m>
                <a:endParaRPr lang="es-HN" sz="1600" b="1" dirty="0">
                  <a:solidFill>
                    <a:srgbClr val="0070C0"/>
                  </a:solidFill>
                </a:endParaRPr>
              </a:p>
            </p:txBody>
          </p:sp>
        </mc:Choice>
        <mc:Fallback xmlns="">
          <p:sp>
            <p:nvSpPr>
              <p:cNvPr id="12" name="CuadroTexto 11"/>
              <p:cNvSpPr txBox="1">
                <a:spLocks noRot="1" noChangeAspect="1" noMove="1" noResize="1" noEditPoints="1" noAdjustHandles="1" noChangeArrowheads="1" noChangeShapeType="1" noTextEdit="1"/>
              </p:cNvSpPr>
              <p:nvPr/>
            </p:nvSpPr>
            <p:spPr>
              <a:xfrm>
                <a:off x="1616768" y="3528466"/>
                <a:ext cx="6273833" cy="467436"/>
              </a:xfrm>
              <a:prstGeom prst="rect">
                <a:avLst/>
              </a:prstGeom>
              <a:blipFill>
                <a:blip r:embed="rId3"/>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p:cNvSpPr txBox="1"/>
              <p:nvPr/>
            </p:nvSpPr>
            <p:spPr>
              <a:xfrm>
                <a:off x="628650" y="4304825"/>
                <a:ext cx="7753189" cy="344903"/>
              </a:xfrm>
              <a:prstGeom prst="rect">
                <a:avLst/>
              </a:prstGeom>
              <a:noFill/>
            </p:spPr>
            <p:txBody>
              <a:bodyPr wrap="square" rtlCol="0">
                <a:spAutoFit/>
              </a:bodyPr>
              <a:lstStyle/>
              <a:p>
                <a:pPr algn="ctr"/>
                <a14:m>
                  <m:oMath xmlns:m="http://schemas.openxmlformats.org/officeDocument/2006/math">
                    <m:sSub>
                      <m:sSubPr>
                        <m:ctrlPr>
                          <a:rPr lang="es-HN" sz="1500" i="1" smtClean="0">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antigua</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Numero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Instrucciones</m:t>
                        </m:r>
                      </m:e>
                      <m:sub>
                        <m:r>
                          <m:rPr>
                            <m:sty m:val="p"/>
                          </m:rPr>
                          <a:rPr lang="es-HN" sz="1500">
                            <a:solidFill>
                              <a:srgbClr val="0070C0"/>
                            </a:solidFill>
                            <a:latin typeface="Cambria Math" panose="02040503050406030204" pitchFamily="18" charset="0"/>
                          </a:rPr>
                          <m:t>antigua</m:t>
                        </m:r>
                      </m:sub>
                    </m:sSub>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r>
                          <a:rPr lang="es-HN" sz="1500">
                            <a:solidFill>
                              <a:srgbClr val="0070C0"/>
                            </a:solidFill>
                            <a:latin typeface="Cambria Math" panose="02040503050406030204" pitchFamily="18" charset="0"/>
                            <a:ea typeface="Cambria Math" panose="02040503050406030204" pitchFamily="18" charset="0"/>
                          </a:rPr>
                          <m:t>×</m:t>
                        </m:r>
                        <m:r>
                          <a:rPr lang="es-HN" sz="1500">
                            <a:solidFill>
                              <a:srgbClr val="0070C0"/>
                            </a:solidFill>
                            <a:latin typeface="Cambria Math" panose="02040503050406030204" pitchFamily="18" charset="0"/>
                          </a:rPr>
                          <m:t> 1.57</m:t>
                        </m:r>
                      </m:e>
                      <m:sub>
                        <m:r>
                          <a:rPr lang="es-HN" sz="1500">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Ciclo</m:t>
                        </m:r>
                      </m:e>
                      <m:sub>
                        <m:r>
                          <m:rPr>
                            <m:sty m:val="p"/>
                          </m:rPr>
                          <a:rPr lang="es-HN" sz="1500">
                            <a:solidFill>
                              <a:srgbClr val="0070C0"/>
                            </a:solidFill>
                            <a:latin typeface="Cambria Math" panose="02040503050406030204" pitchFamily="18" charset="0"/>
                          </a:rPr>
                          <m:t>antiguo</m:t>
                        </m:r>
                      </m:sub>
                    </m:sSub>
                  </m:oMath>
                </a14:m>
                <a:endParaRPr lang="es-HN" sz="1500" dirty="0">
                  <a:solidFill>
                    <a:srgbClr val="0070C0"/>
                  </a:solidFill>
                </a:endParaRPr>
              </a:p>
            </p:txBody>
          </p:sp>
        </mc:Choice>
        <mc:Fallback xmlns="">
          <p:sp>
            <p:nvSpPr>
              <p:cNvPr id="13" name="CuadroTexto 12"/>
              <p:cNvSpPr txBox="1">
                <a:spLocks noRot="1" noChangeAspect="1" noMove="1" noResize="1" noEditPoints="1" noAdjustHandles="1" noChangeArrowheads="1" noChangeShapeType="1" noTextEdit="1"/>
              </p:cNvSpPr>
              <p:nvPr/>
            </p:nvSpPr>
            <p:spPr>
              <a:xfrm>
                <a:off x="628650" y="4304825"/>
                <a:ext cx="7753189" cy="344903"/>
              </a:xfrm>
              <a:prstGeom prst="rect">
                <a:avLst/>
              </a:prstGeom>
              <a:blipFill>
                <a:blip r:embed="rId4"/>
                <a:stretch>
                  <a:fillRect b="-5263"/>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4" name="CuadroTexto 13"/>
              <p:cNvSpPr txBox="1"/>
              <p:nvPr/>
            </p:nvSpPr>
            <p:spPr>
              <a:xfrm>
                <a:off x="626885" y="4803760"/>
                <a:ext cx="7753189" cy="344903"/>
              </a:xfrm>
              <a:prstGeom prst="rect">
                <a:avLst/>
              </a:prstGeom>
              <a:noFill/>
            </p:spPr>
            <p:txBody>
              <a:bodyPr wrap="square" rtlCol="0">
                <a:spAutoFit/>
              </a:bodyPr>
              <a:lstStyle/>
              <a:p>
                <a:pPr algn="ctr"/>
                <a14:m>
                  <m:oMath xmlns:m="http://schemas.openxmlformats.org/officeDocument/2006/math">
                    <m:sSub>
                      <m:sSubPr>
                        <m:ctrlPr>
                          <a:rPr lang="es-HN" sz="1500" i="1" smtClean="0">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antigua</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1.57</m:t>
                        </m:r>
                        <m:r>
                          <a:rPr lang="es-HN" sz="1500" i="1">
                            <a:solidFill>
                              <a:srgbClr val="0070C0"/>
                            </a:solidFill>
                            <a:latin typeface="Cambria Math" panose="02040503050406030204" pitchFamily="18" charset="0"/>
                            <a:ea typeface="Cambria Math" panose="02040503050406030204" pitchFamily="18" charset="0"/>
                          </a:rPr>
                          <m:t>×</m:t>
                        </m:r>
                        <m:r>
                          <m:rPr>
                            <m:sty m:val="p"/>
                          </m:rPr>
                          <a:rPr lang="es-HN" sz="1500">
                            <a:solidFill>
                              <a:srgbClr val="0070C0"/>
                            </a:solidFill>
                            <a:latin typeface="Cambria Math" panose="02040503050406030204" pitchFamily="18" charset="0"/>
                          </a:rPr>
                          <m:t>Numero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Instrucciones</m:t>
                        </m:r>
                      </m:e>
                      <m:sub>
                        <m:r>
                          <m:rPr>
                            <m:sty m:val="p"/>
                          </m:rPr>
                          <a:rPr lang="es-HN" sz="1500">
                            <a:solidFill>
                              <a:srgbClr val="0070C0"/>
                            </a:solidFill>
                            <a:latin typeface="Cambria Math" panose="02040503050406030204" pitchFamily="18" charset="0"/>
                          </a:rPr>
                          <m:t>antigua</m:t>
                        </m:r>
                      </m:sub>
                    </m:sSub>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e>
                      <m:sub>
                        <m:r>
                          <a:rPr lang="es-HN" sz="1500">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Ciclo</m:t>
                        </m:r>
                      </m:e>
                      <m:sub>
                        <m:r>
                          <m:rPr>
                            <m:sty m:val="p"/>
                          </m:rPr>
                          <a:rPr lang="es-HN" sz="1500">
                            <a:solidFill>
                              <a:srgbClr val="0070C0"/>
                            </a:solidFill>
                            <a:latin typeface="Cambria Math" panose="02040503050406030204" pitchFamily="18" charset="0"/>
                          </a:rPr>
                          <m:t>antiguo</m:t>
                        </m:r>
                      </m:sub>
                    </m:sSub>
                  </m:oMath>
                </a14:m>
                <a:endParaRPr lang="es-HN" sz="1500" dirty="0">
                  <a:solidFill>
                    <a:srgbClr val="0070C0"/>
                  </a:solidFill>
                </a:endParaRPr>
              </a:p>
            </p:txBody>
          </p:sp>
        </mc:Choice>
        <mc:Fallback xmlns="">
          <p:sp>
            <p:nvSpPr>
              <p:cNvPr id="14" name="CuadroTexto 13"/>
              <p:cNvSpPr txBox="1">
                <a:spLocks noRot="1" noChangeAspect="1" noMove="1" noResize="1" noEditPoints="1" noAdjustHandles="1" noChangeArrowheads="1" noChangeShapeType="1" noTextEdit="1"/>
              </p:cNvSpPr>
              <p:nvPr/>
            </p:nvSpPr>
            <p:spPr>
              <a:xfrm>
                <a:off x="626885" y="4803760"/>
                <a:ext cx="7753189" cy="344903"/>
              </a:xfrm>
              <a:prstGeom prst="rect">
                <a:avLst/>
              </a:prstGeom>
              <a:blipFill>
                <a:blip r:embed="rId5"/>
                <a:stretch>
                  <a:fillRect b="-5263"/>
                </a:stretch>
              </a:blipFill>
            </p:spPr>
            <p:txBody>
              <a:bodyPr/>
              <a:lstStyle/>
              <a:p>
                <a:r>
                  <a:rPr lang="es-HN">
                    <a:noFill/>
                  </a:rPr>
                  <a:t> </a:t>
                </a:r>
              </a:p>
            </p:txBody>
          </p:sp>
        </mc:Fallback>
      </mc:AlternateContent>
    </p:spTree>
    <p:extLst>
      <p:ext uri="{BB962C8B-B14F-4D97-AF65-F5344CB8AC3E}">
        <p14:creationId xmlns:p14="http://schemas.microsoft.com/office/powerpoint/2010/main" val="3160256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s-HN"/>
              <a:t>Ing. Miguel Eduardo Aguilar</a:t>
            </a:r>
          </a:p>
        </p:txBody>
      </p:sp>
      <p:sp>
        <p:nvSpPr>
          <p:cNvPr id="3" name="Marcador de pie de página 2"/>
          <p:cNvSpPr>
            <a:spLocks noGrp="1"/>
          </p:cNvSpPr>
          <p:nvPr>
            <p:ph type="ftr" sz="quarter" idx="11"/>
          </p:nvPr>
        </p:nvSpPr>
        <p:spPr/>
        <p:txBody>
          <a:bodyPr/>
          <a:lstStyle/>
          <a:p>
            <a:r>
              <a:rPr lang="es-HN"/>
              <a:t>Arquitectura de Computadoras</a:t>
            </a:r>
          </a:p>
        </p:txBody>
      </p:sp>
      <p:sp>
        <p:nvSpPr>
          <p:cNvPr id="4" name="Marcador de número de diapositiva 3"/>
          <p:cNvSpPr>
            <a:spLocks noGrp="1"/>
          </p:cNvSpPr>
          <p:nvPr>
            <p:ph type="sldNum" sz="quarter" idx="12"/>
          </p:nvPr>
        </p:nvSpPr>
        <p:spPr/>
        <p:txBody>
          <a:bodyPr/>
          <a:lstStyle/>
          <a:p>
            <a:fld id="{DA47F0B0-8093-4D41-A233-0365D54A4F31}" type="slidenum">
              <a:rPr lang="es-HN" smtClean="0"/>
              <a:t>44</a:t>
            </a:fld>
            <a:endParaRPr lang="es-HN"/>
          </a:p>
        </p:txBody>
      </p:sp>
      <mc:AlternateContent xmlns:mc="http://schemas.openxmlformats.org/markup-compatibility/2006" xmlns:a14="http://schemas.microsoft.com/office/drawing/2010/main">
        <mc:Choice Requires="a14">
          <p:sp>
            <p:nvSpPr>
              <p:cNvPr id="8" name="CuadroTexto 7"/>
              <p:cNvSpPr txBox="1"/>
              <p:nvPr/>
            </p:nvSpPr>
            <p:spPr>
              <a:xfrm>
                <a:off x="0" y="1684260"/>
                <a:ext cx="8822993" cy="5504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a:solidFill>
                                <a:srgbClr val="0070C0"/>
                              </a:solidFill>
                              <a:latin typeface="Cambria Math" panose="02040503050406030204" pitchFamily="18" charset="0"/>
                            </a:rPr>
                          </m:ctrlPr>
                        </m:sSubPr>
                        <m:e>
                          <m:r>
                            <m:rPr>
                              <m:sty m:val="p"/>
                            </m:rPr>
                            <a:rPr lang="es-HN" sz="1350">
                              <a:solidFill>
                                <a:srgbClr val="0070C0"/>
                              </a:solidFill>
                              <a:latin typeface="Cambria Math" panose="02040503050406030204" pitchFamily="18" charset="0"/>
                            </a:rPr>
                            <m:t>CPI</m:t>
                          </m:r>
                        </m:e>
                        <m:sub>
                          <m:r>
                            <m:rPr>
                              <m:sty m:val="p"/>
                            </m:rPr>
                            <a:rPr lang="es-HN" sz="1350">
                              <a:solidFill>
                                <a:srgbClr val="0070C0"/>
                              </a:solidFill>
                              <a:latin typeface="Cambria Math" panose="02040503050406030204" pitchFamily="18" charset="0"/>
                            </a:rPr>
                            <m:t>nuevo</m:t>
                          </m:r>
                        </m:sub>
                      </m:sSub>
                      <m:r>
                        <a:rPr lang="es-HN" sz="135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d>
                            <m:dPr>
                              <m:ctrlPr>
                                <a:rPr lang="es-HN" sz="1350" i="1">
                                  <a:solidFill>
                                    <a:srgbClr val="0070C0"/>
                                  </a:solidFill>
                                  <a:latin typeface="Cambria Math" panose="02040503050406030204" pitchFamily="18" charset="0"/>
                                  <a:ea typeface="Cambria Math" panose="02040503050406030204" pitchFamily="18" charset="0"/>
                                </a:rPr>
                              </m:ctrlPr>
                            </m:dPr>
                            <m:e>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0.43</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0.25</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0.43</m:t>
                                  </m:r>
                                </m:e>
                              </m:d>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1</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i="1">
                                  <a:solidFill>
                                    <a:srgbClr val="0070C0"/>
                                  </a:solidFill>
                                  <a:latin typeface="Cambria Math" panose="02040503050406030204" pitchFamily="18" charset="0"/>
                                  <a:ea typeface="Cambria Math" panose="02040503050406030204" pitchFamily="18" charset="0"/>
                                </a:rPr>
                              </m:ctrlPr>
                            </m:dPr>
                            <m:e>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0.21</m:t>
                                  </m:r>
                                </m:e>
                              </m:d>
                              <m:r>
                                <a:rPr lang="es-HN" sz="1350" i="1">
                                  <a:solidFill>
                                    <a:srgbClr val="0070C0"/>
                                  </a:solidFill>
                                  <a:latin typeface="Cambria Math" panose="02040503050406030204" pitchFamily="18" charset="0"/>
                                  <a:ea typeface="Cambria Math" panose="02040503050406030204" pitchFamily="18" charset="0"/>
                                </a:rPr>
                                <m:t>−</m:t>
                              </m:r>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1">
                                      <a:solidFill>
                                        <a:srgbClr val="0070C0"/>
                                      </a:solidFill>
                                      <a:latin typeface="Cambria Math" panose="02040503050406030204" pitchFamily="18" charset="0"/>
                                      <a:ea typeface="Cambria Math" panose="02040503050406030204" pitchFamily="18" charset="0"/>
                                    </a:rPr>
                                    <m:t>0.25</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i="1">
                                      <a:solidFill>
                                        <a:srgbClr val="0070C0"/>
                                      </a:solidFill>
                                      <a:latin typeface="Cambria Math" panose="02040503050406030204" pitchFamily="18" charset="0"/>
                                      <a:ea typeface="Cambria Math" panose="02040503050406030204" pitchFamily="18" charset="0"/>
                                    </a:rPr>
                                    <m:t>0.43</m:t>
                                  </m:r>
                                </m:e>
                              </m:d>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2</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i="1">
                                  <a:solidFill>
                                    <a:srgbClr val="0070C0"/>
                                  </a:solidFill>
                                  <a:latin typeface="Cambria Math" panose="02040503050406030204" pitchFamily="18" charset="0"/>
                                  <a:ea typeface="Cambria Math" panose="02040503050406030204" pitchFamily="18" charset="0"/>
                                </a:rPr>
                              </m:ctrlPr>
                            </m:dPr>
                            <m:e>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0.25</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0.43</m:t>
                                  </m:r>
                                </m:e>
                              </m:d>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2</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i="1">
                                  <a:solidFill>
                                    <a:srgbClr val="0070C0"/>
                                  </a:solidFill>
                                  <a:latin typeface="Cambria Math" panose="02040503050406030204" pitchFamily="18" charset="0"/>
                                  <a:ea typeface="Cambria Math" panose="02040503050406030204" pitchFamily="18" charset="0"/>
                                </a:rPr>
                              </m:ctrlPr>
                            </m:dPr>
                            <m:e>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0.12</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2</m:t>
                                  </m:r>
                                </m:e>
                              </m:d>
                            </m:e>
                          </m:d>
                          <m:r>
                            <a:rPr lang="es-HN" sz="1350">
                              <a:solidFill>
                                <a:srgbClr val="0070C0"/>
                              </a:solidFill>
                              <a:latin typeface="Cambria Math" panose="02040503050406030204" pitchFamily="18" charset="0"/>
                              <a:ea typeface="Cambria Math" panose="02040503050406030204" pitchFamily="18" charset="0"/>
                            </a:rPr>
                            <m:t>+</m:t>
                          </m:r>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0.24</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3</m:t>
                              </m:r>
                            </m:e>
                          </m:d>
                        </m:num>
                        <m:den>
                          <m:r>
                            <a:rPr lang="es-HN" sz="1350">
                              <a:solidFill>
                                <a:srgbClr val="0070C0"/>
                              </a:solidFill>
                              <a:latin typeface="Cambria Math" panose="02040503050406030204" pitchFamily="18" charset="0"/>
                              <a:ea typeface="Cambria Math" panose="02040503050406030204" pitchFamily="18" charset="0"/>
                            </a:rPr>
                            <m:t>1−</m:t>
                          </m:r>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0.25</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0.43</m:t>
                              </m:r>
                            </m:e>
                          </m:d>
                        </m:den>
                      </m:f>
                    </m:oMath>
                  </m:oMathPara>
                </a14:m>
                <a:endParaRPr lang="es-HN" sz="1350" dirty="0">
                  <a:solidFill>
                    <a:srgbClr val="0070C0"/>
                  </a:solidFill>
                </a:endParaRPr>
              </a:p>
            </p:txBody>
          </p:sp>
        </mc:Choice>
        <mc:Fallback xmlns="">
          <p:sp>
            <p:nvSpPr>
              <p:cNvPr id="8" name="CuadroTexto 7"/>
              <p:cNvSpPr txBox="1">
                <a:spLocks noRot="1" noChangeAspect="1" noMove="1" noResize="1" noEditPoints="1" noAdjustHandles="1" noChangeArrowheads="1" noChangeShapeType="1" noTextEdit="1"/>
              </p:cNvSpPr>
              <p:nvPr/>
            </p:nvSpPr>
            <p:spPr>
              <a:xfrm>
                <a:off x="0" y="1684260"/>
                <a:ext cx="8822993" cy="550472"/>
              </a:xfrm>
              <a:prstGeom prst="rect">
                <a:avLst/>
              </a:prstGeom>
              <a:blipFill>
                <a:blip r:embed="rId2"/>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8878" y="2724509"/>
                <a:ext cx="1958357" cy="48263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smtClean="0">
                              <a:solidFill>
                                <a:srgbClr val="0070C0"/>
                              </a:solidFill>
                              <a:latin typeface="Cambria Math" panose="02040503050406030204" pitchFamily="18" charset="0"/>
                            </a:rPr>
                          </m:ctrlPr>
                        </m:sSubPr>
                        <m:e>
                          <m:r>
                            <m:rPr>
                              <m:sty m:val="p"/>
                            </m:rPr>
                            <a:rPr lang="es-HN" sz="1350">
                              <a:solidFill>
                                <a:srgbClr val="0070C0"/>
                              </a:solidFill>
                              <a:latin typeface="Cambria Math" panose="02040503050406030204" pitchFamily="18" charset="0"/>
                            </a:rPr>
                            <m:t>CPI</m:t>
                          </m:r>
                        </m:e>
                        <m:sub>
                          <m:r>
                            <m:rPr>
                              <m:sty m:val="p"/>
                            </m:rPr>
                            <a:rPr lang="es-HN" sz="1350">
                              <a:solidFill>
                                <a:srgbClr val="0070C0"/>
                              </a:solidFill>
                              <a:latin typeface="Cambria Math" panose="02040503050406030204" pitchFamily="18" charset="0"/>
                            </a:rPr>
                            <m:t>nuevo</m:t>
                          </m:r>
                        </m:sub>
                      </m:sSub>
                      <m:r>
                        <a:rPr lang="es-HN" sz="135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r>
                            <a:rPr lang="es-HN" sz="1350">
                              <a:solidFill>
                                <a:srgbClr val="0070C0"/>
                              </a:solidFill>
                              <a:latin typeface="Cambria Math" panose="02040503050406030204" pitchFamily="18" charset="0"/>
                              <a:ea typeface="Cambria Math" panose="02040503050406030204" pitchFamily="18" charset="0"/>
                            </a:rPr>
                            <m:t>1.</m:t>
                          </m:r>
                          <m:r>
                            <a:rPr lang="es-ES" sz="1350" b="0" i="0" smtClean="0">
                              <a:solidFill>
                                <a:srgbClr val="0070C0"/>
                              </a:solidFill>
                              <a:latin typeface="Cambria Math" panose="02040503050406030204" pitchFamily="18" charset="0"/>
                              <a:ea typeface="Cambria Math" panose="02040503050406030204" pitchFamily="18" charset="0"/>
                            </a:rPr>
                            <m:t>68</m:t>
                          </m:r>
                        </m:num>
                        <m:den>
                          <m:r>
                            <a:rPr lang="es-HN" sz="1350">
                              <a:solidFill>
                                <a:srgbClr val="0070C0"/>
                              </a:solidFill>
                              <a:latin typeface="Cambria Math" panose="02040503050406030204" pitchFamily="18" charset="0"/>
                              <a:ea typeface="Cambria Math" panose="02040503050406030204" pitchFamily="18" charset="0"/>
                            </a:rPr>
                            <m:t>0.89</m:t>
                          </m:r>
                        </m:den>
                      </m:f>
                      <m:r>
                        <a:rPr lang="es-HN" sz="1350" i="1">
                          <a:solidFill>
                            <a:srgbClr val="0070C0"/>
                          </a:solidFill>
                          <a:latin typeface="Cambria Math" panose="02040503050406030204" pitchFamily="18" charset="0"/>
                          <a:ea typeface="Cambria Math" panose="02040503050406030204" pitchFamily="18" charset="0"/>
                        </a:rPr>
                        <m:t>=1.</m:t>
                      </m:r>
                      <m:r>
                        <a:rPr lang="es-ES" sz="1350" b="0" i="1" smtClean="0">
                          <a:solidFill>
                            <a:srgbClr val="0070C0"/>
                          </a:solidFill>
                          <a:latin typeface="Cambria Math" panose="02040503050406030204" pitchFamily="18" charset="0"/>
                          <a:ea typeface="Cambria Math" panose="02040503050406030204" pitchFamily="18" charset="0"/>
                        </a:rPr>
                        <m:t>88</m:t>
                      </m:r>
                    </m:oMath>
                  </m:oMathPara>
                </a14:m>
                <a:endParaRPr lang="es-HN" sz="1350" dirty="0">
                  <a:solidFill>
                    <a:srgbClr val="0070C0"/>
                  </a:solidFill>
                </a:endParaRPr>
              </a:p>
            </p:txBody>
          </p:sp>
        </mc:Choice>
        <mc:Fallback xmlns="">
          <p:sp>
            <p:nvSpPr>
              <p:cNvPr id="11" name="CuadroTexto 10"/>
              <p:cNvSpPr txBox="1">
                <a:spLocks noRot="1" noChangeAspect="1" noMove="1" noResize="1" noEditPoints="1" noAdjustHandles="1" noChangeArrowheads="1" noChangeShapeType="1" noTextEdit="1"/>
              </p:cNvSpPr>
              <p:nvPr/>
            </p:nvSpPr>
            <p:spPr>
              <a:xfrm>
                <a:off x="8878" y="2724509"/>
                <a:ext cx="1958357" cy="482633"/>
              </a:xfrm>
              <a:prstGeom prst="rect">
                <a:avLst/>
              </a:prstGeom>
              <a:blipFill>
                <a:blip r:embed="rId3"/>
                <a:stretch>
                  <a:fillRect b="-1266"/>
                </a:stretch>
              </a:blipFill>
            </p:spPr>
            <p:txBody>
              <a:bodyPr/>
              <a:lstStyle/>
              <a:p>
                <a:r>
                  <a:rPr lang="es-HN">
                    <a:noFill/>
                  </a:rPr>
                  <a:t> </a:t>
                </a:r>
              </a:p>
            </p:txBody>
          </p:sp>
        </mc:Fallback>
      </mc:AlternateContent>
      <p:sp>
        <p:nvSpPr>
          <p:cNvPr id="12" name="Rectángulo 11"/>
          <p:cNvSpPr/>
          <p:nvPr/>
        </p:nvSpPr>
        <p:spPr>
          <a:xfrm>
            <a:off x="79899" y="80406"/>
            <a:ext cx="8939813" cy="1323890"/>
          </a:xfrm>
          <a:prstGeom prst="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600" dirty="0">
                <a:solidFill>
                  <a:srgbClr val="0070C0"/>
                </a:solidFill>
              </a:rPr>
              <a:t>El 25% de las instrucciones de la ALU (que son el 43% de todas las instrucciones ejecutadas) pasan a ser instrucciones de registro-memoria, lo que afecta a los 3 primeros componentes (operaciones de la ALU, cargas y almacenamientos). Hay (0.25)(0.43) menos operaciones de la ALU, (0.21 – (025)(0.43) menos cargas, y (0.25)(0.43) nuevas instrucciones registro-memoria de la ALU.</a:t>
            </a:r>
          </a:p>
        </p:txBody>
      </p:sp>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D798729A-E4A8-4861-AF93-C6CC77DA8667}"/>
                  </a:ext>
                </a:extLst>
              </p:cNvPr>
              <p:cNvSpPr txBox="1"/>
              <p:nvPr/>
            </p:nvSpPr>
            <p:spPr>
              <a:xfrm>
                <a:off x="0" y="2257779"/>
                <a:ext cx="5941498" cy="4955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350" i="1" smtClean="0">
                              <a:solidFill>
                                <a:srgbClr val="0070C0"/>
                              </a:solidFill>
                              <a:latin typeface="Cambria Math" panose="02040503050406030204" pitchFamily="18" charset="0"/>
                            </a:rPr>
                          </m:ctrlPr>
                        </m:sSubPr>
                        <m:e>
                          <m:r>
                            <m:rPr>
                              <m:sty m:val="p"/>
                            </m:rPr>
                            <a:rPr lang="es-HN" sz="1350">
                              <a:solidFill>
                                <a:srgbClr val="0070C0"/>
                              </a:solidFill>
                              <a:latin typeface="Cambria Math" panose="02040503050406030204" pitchFamily="18" charset="0"/>
                            </a:rPr>
                            <m:t>CPI</m:t>
                          </m:r>
                        </m:e>
                        <m:sub>
                          <m:r>
                            <m:rPr>
                              <m:sty m:val="p"/>
                            </m:rPr>
                            <a:rPr lang="es-HN" sz="1350">
                              <a:solidFill>
                                <a:srgbClr val="0070C0"/>
                              </a:solidFill>
                              <a:latin typeface="Cambria Math" panose="02040503050406030204" pitchFamily="18" charset="0"/>
                            </a:rPr>
                            <m:t>nuevo</m:t>
                          </m:r>
                        </m:sub>
                      </m:sSub>
                      <m:r>
                        <a:rPr lang="es-HN" sz="1350">
                          <a:solidFill>
                            <a:srgbClr val="0070C0"/>
                          </a:solidFill>
                          <a:latin typeface="Cambria Math" panose="02040503050406030204" pitchFamily="18" charset="0"/>
                          <a:ea typeface="Cambria Math" panose="02040503050406030204" pitchFamily="18" charset="0"/>
                        </a:rPr>
                        <m:t>=</m:t>
                      </m:r>
                      <m:f>
                        <m:fPr>
                          <m:ctrlPr>
                            <a:rPr lang="es-HN" sz="1350" i="1">
                              <a:solidFill>
                                <a:srgbClr val="0070C0"/>
                              </a:solidFill>
                              <a:latin typeface="Cambria Math" panose="02040503050406030204" pitchFamily="18" charset="0"/>
                              <a:ea typeface="Cambria Math" panose="02040503050406030204" pitchFamily="18" charset="0"/>
                            </a:rPr>
                          </m:ctrlPr>
                        </m:fPr>
                        <m:num>
                          <m:d>
                            <m:dPr>
                              <m:ctrlPr>
                                <a:rPr lang="es-HN" sz="1350" b="1" i="1">
                                  <a:solidFill>
                                    <a:srgbClr val="0070C0"/>
                                  </a:solidFill>
                                  <a:latin typeface="Cambria Math" panose="02040503050406030204" pitchFamily="18" charset="0"/>
                                  <a:ea typeface="Cambria Math" panose="02040503050406030204" pitchFamily="18" charset="0"/>
                                </a:rPr>
                              </m:ctrlPr>
                            </m:dPr>
                            <m:e>
                              <m:r>
                                <a:rPr lang="es-ES" sz="1350" b="1" i="1" smtClean="0">
                                  <a:solidFill>
                                    <a:srgbClr val="0070C0"/>
                                  </a:solidFill>
                                  <a:latin typeface="Cambria Math" panose="02040503050406030204" pitchFamily="18" charset="0"/>
                                  <a:ea typeface="Cambria Math" panose="02040503050406030204" pitchFamily="18" charset="0"/>
                                </a:rPr>
                                <m:t>𝟎</m:t>
                              </m:r>
                              <m:r>
                                <a:rPr lang="es-ES" sz="1350" b="1" i="1" smtClean="0">
                                  <a:solidFill>
                                    <a:srgbClr val="0070C0"/>
                                  </a:solidFill>
                                  <a:latin typeface="Cambria Math" panose="02040503050406030204" pitchFamily="18" charset="0"/>
                                  <a:ea typeface="Cambria Math" panose="02040503050406030204" pitchFamily="18" charset="0"/>
                                </a:rPr>
                                <m:t>.</m:t>
                              </m:r>
                              <m:r>
                                <a:rPr lang="es-ES" sz="1350" b="1" i="1" smtClean="0">
                                  <a:solidFill>
                                    <a:srgbClr val="0070C0"/>
                                  </a:solidFill>
                                  <a:latin typeface="Cambria Math" panose="02040503050406030204" pitchFamily="18" charset="0"/>
                                  <a:ea typeface="Cambria Math" panose="02040503050406030204" pitchFamily="18" charset="0"/>
                                </a:rPr>
                                <m:t>𝟑𝟐</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1</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b="1" i="1">
                                  <a:solidFill>
                                    <a:srgbClr val="0070C0"/>
                                  </a:solidFill>
                                  <a:latin typeface="Cambria Math" panose="02040503050406030204" pitchFamily="18" charset="0"/>
                                  <a:ea typeface="Cambria Math" panose="02040503050406030204" pitchFamily="18" charset="0"/>
                                </a:rPr>
                              </m:ctrlPr>
                            </m:dPr>
                            <m:e>
                              <m:r>
                                <a:rPr lang="es-ES" sz="1350" b="1" i="1" smtClean="0">
                                  <a:solidFill>
                                    <a:srgbClr val="0070C0"/>
                                  </a:solidFill>
                                  <a:latin typeface="Cambria Math" panose="02040503050406030204" pitchFamily="18" charset="0"/>
                                  <a:ea typeface="Cambria Math" panose="02040503050406030204" pitchFamily="18" charset="0"/>
                                </a:rPr>
                                <m:t>𝟎</m:t>
                              </m:r>
                              <m:r>
                                <a:rPr lang="es-ES" sz="1350" b="1" i="1" smtClean="0">
                                  <a:solidFill>
                                    <a:srgbClr val="0070C0"/>
                                  </a:solidFill>
                                  <a:latin typeface="Cambria Math" panose="02040503050406030204" pitchFamily="18" charset="0"/>
                                  <a:ea typeface="Cambria Math" panose="02040503050406030204" pitchFamily="18" charset="0"/>
                                </a:rPr>
                                <m:t>.</m:t>
                              </m:r>
                              <m:r>
                                <a:rPr lang="es-ES" sz="1350" b="1" i="1" smtClean="0">
                                  <a:solidFill>
                                    <a:srgbClr val="0070C0"/>
                                  </a:solidFill>
                                  <a:latin typeface="Cambria Math" panose="02040503050406030204" pitchFamily="18" charset="0"/>
                                  <a:ea typeface="Cambria Math" panose="02040503050406030204" pitchFamily="18" charset="0"/>
                                </a:rPr>
                                <m:t>𝟏𝟎</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2</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b="1" i="1" smtClean="0">
                                  <a:solidFill>
                                    <a:srgbClr val="0070C0"/>
                                  </a:solidFill>
                                  <a:latin typeface="Cambria Math" panose="02040503050406030204" pitchFamily="18" charset="0"/>
                                  <a:ea typeface="Cambria Math" panose="02040503050406030204" pitchFamily="18" charset="0"/>
                                </a:rPr>
                              </m:ctrlPr>
                            </m:dPr>
                            <m:e>
                              <m:r>
                                <a:rPr lang="es-ES" sz="1350" b="1" i="1" smtClean="0">
                                  <a:solidFill>
                                    <a:srgbClr val="0070C0"/>
                                  </a:solidFill>
                                  <a:latin typeface="Cambria Math" panose="02040503050406030204" pitchFamily="18" charset="0"/>
                                  <a:ea typeface="Cambria Math" panose="02040503050406030204" pitchFamily="18" charset="0"/>
                                </a:rPr>
                                <m:t>𝟎</m:t>
                              </m:r>
                              <m:r>
                                <a:rPr lang="es-ES" sz="1350" b="1" i="1" smtClean="0">
                                  <a:solidFill>
                                    <a:srgbClr val="0070C0"/>
                                  </a:solidFill>
                                  <a:latin typeface="Cambria Math" panose="02040503050406030204" pitchFamily="18" charset="0"/>
                                  <a:ea typeface="Cambria Math" panose="02040503050406030204" pitchFamily="18" charset="0"/>
                                </a:rPr>
                                <m:t>.</m:t>
                              </m:r>
                              <m:r>
                                <a:rPr lang="es-ES" sz="1350" b="1" i="1" smtClean="0">
                                  <a:solidFill>
                                    <a:srgbClr val="0070C0"/>
                                  </a:solidFill>
                                  <a:latin typeface="Cambria Math" panose="02040503050406030204" pitchFamily="18" charset="0"/>
                                  <a:ea typeface="Cambria Math" panose="02040503050406030204" pitchFamily="18" charset="0"/>
                                </a:rPr>
                                <m:t>𝟏𝟎</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2</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b="1" i="1" smtClean="0">
                                  <a:solidFill>
                                    <a:srgbClr val="0070C0"/>
                                  </a:solidFill>
                                  <a:latin typeface="Cambria Math" panose="02040503050406030204" pitchFamily="18" charset="0"/>
                                  <a:ea typeface="Cambria Math" panose="02040503050406030204" pitchFamily="18" charset="0"/>
                                </a:rPr>
                              </m:ctrlPr>
                            </m:dPr>
                            <m:e>
                              <m:r>
                                <a:rPr lang="es-ES" sz="1350" b="1" i="1" smtClean="0">
                                  <a:solidFill>
                                    <a:srgbClr val="0070C0"/>
                                  </a:solidFill>
                                  <a:latin typeface="Cambria Math" panose="02040503050406030204" pitchFamily="18" charset="0"/>
                                  <a:ea typeface="Cambria Math" panose="02040503050406030204" pitchFamily="18" charset="0"/>
                                </a:rPr>
                                <m:t>𝟎</m:t>
                              </m:r>
                              <m:r>
                                <a:rPr lang="es-ES" sz="1350" b="1" i="1" smtClean="0">
                                  <a:solidFill>
                                    <a:srgbClr val="0070C0"/>
                                  </a:solidFill>
                                  <a:latin typeface="Cambria Math" panose="02040503050406030204" pitchFamily="18" charset="0"/>
                                  <a:ea typeface="Cambria Math" panose="02040503050406030204" pitchFamily="18" charset="0"/>
                                </a:rPr>
                                <m:t>.</m:t>
                              </m:r>
                              <m:r>
                                <a:rPr lang="es-ES" sz="1350" b="1" i="1" smtClean="0">
                                  <a:solidFill>
                                    <a:srgbClr val="0070C0"/>
                                  </a:solidFill>
                                  <a:latin typeface="Cambria Math" panose="02040503050406030204" pitchFamily="18" charset="0"/>
                                  <a:ea typeface="Cambria Math" panose="02040503050406030204" pitchFamily="18" charset="0"/>
                                </a:rPr>
                                <m:t>𝟏𝟐</m:t>
                              </m:r>
                            </m:e>
                          </m:d>
                          <m:d>
                            <m:dPr>
                              <m:ctrlPr>
                                <a:rPr lang="es-HN" sz="1350" i="1" smtClean="0">
                                  <a:solidFill>
                                    <a:srgbClr val="0070C0"/>
                                  </a:solidFill>
                                  <a:latin typeface="Cambria Math" panose="02040503050406030204" pitchFamily="18" charset="0"/>
                                  <a:ea typeface="Cambria Math" panose="02040503050406030204" pitchFamily="18" charset="0"/>
                                </a:rPr>
                              </m:ctrlPr>
                            </m:dPr>
                            <m:e>
                              <m:r>
                                <a:rPr lang="es-ES" sz="1350" b="0" i="1" smtClean="0">
                                  <a:solidFill>
                                    <a:srgbClr val="0070C0"/>
                                  </a:solidFill>
                                  <a:latin typeface="Cambria Math" panose="02040503050406030204" pitchFamily="18" charset="0"/>
                                  <a:ea typeface="Cambria Math" panose="02040503050406030204" pitchFamily="18" charset="0"/>
                                </a:rPr>
                                <m:t>2</m:t>
                              </m:r>
                            </m:e>
                          </m:d>
                          <m:r>
                            <a:rPr lang="es-HN" sz="1350">
                              <a:solidFill>
                                <a:srgbClr val="0070C0"/>
                              </a:solidFill>
                              <a:latin typeface="Cambria Math" panose="02040503050406030204" pitchFamily="18" charset="0"/>
                              <a:ea typeface="Cambria Math" panose="02040503050406030204" pitchFamily="18" charset="0"/>
                            </a:rPr>
                            <m:t>+</m:t>
                          </m:r>
                          <m:d>
                            <m:dPr>
                              <m:ctrlPr>
                                <a:rPr lang="es-HN" sz="1350" b="1" i="1">
                                  <a:solidFill>
                                    <a:srgbClr val="0070C0"/>
                                  </a:solidFill>
                                  <a:latin typeface="Cambria Math" panose="02040503050406030204" pitchFamily="18" charset="0"/>
                                  <a:ea typeface="Cambria Math" panose="02040503050406030204" pitchFamily="18" charset="0"/>
                                </a:rPr>
                              </m:ctrlPr>
                            </m:dPr>
                            <m:e>
                              <m:r>
                                <a:rPr lang="es-HN" sz="1350" b="1" i="1">
                                  <a:solidFill>
                                    <a:srgbClr val="0070C0"/>
                                  </a:solidFill>
                                  <a:latin typeface="Cambria Math" panose="02040503050406030204" pitchFamily="18" charset="0"/>
                                  <a:ea typeface="Cambria Math" panose="02040503050406030204" pitchFamily="18" charset="0"/>
                                </a:rPr>
                                <m:t>𝟎</m:t>
                              </m:r>
                              <m:r>
                                <a:rPr lang="es-HN" sz="1350" b="1">
                                  <a:solidFill>
                                    <a:srgbClr val="0070C0"/>
                                  </a:solidFill>
                                  <a:latin typeface="Cambria Math" panose="02040503050406030204" pitchFamily="18" charset="0"/>
                                  <a:ea typeface="Cambria Math" panose="02040503050406030204" pitchFamily="18" charset="0"/>
                                </a:rPr>
                                <m:t>.</m:t>
                              </m:r>
                              <m:r>
                                <a:rPr lang="es-HN" sz="1350" b="1" i="1">
                                  <a:solidFill>
                                    <a:srgbClr val="0070C0"/>
                                  </a:solidFill>
                                  <a:latin typeface="Cambria Math" panose="02040503050406030204" pitchFamily="18" charset="0"/>
                                  <a:ea typeface="Cambria Math" panose="02040503050406030204" pitchFamily="18" charset="0"/>
                                </a:rPr>
                                <m:t>𝟐𝟒</m:t>
                              </m:r>
                            </m:e>
                          </m:d>
                          <m:d>
                            <m:dPr>
                              <m:ctrlPr>
                                <a:rPr lang="es-HN" sz="1350" i="1">
                                  <a:solidFill>
                                    <a:srgbClr val="0070C0"/>
                                  </a:solidFill>
                                  <a:latin typeface="Cambria Math" panose="02040503050406030204" pitchFamily="18" charset="0"/>
                                  <a:ea typeface="Cambria Math" panose="02040503050406030204" pitchFamily="18" charset="0"/>
                                </a:rPr>
                              </m:ctrlPr>
                            </m:dPr>
                            <m:e>
                              <m:r>
                                <a:rPr lang="es-HN" sz="1350">
                                  <a:solidFill>
                                    <a:srgbClr val="0070C0"/>
                                  </a:solidFill>
                                  <a:latin typeface="Cambria Math" panose="02040503050406030204" pitchFamily="18" charset="0"/>
                                  <a:ea typeface="Cambria Math" panose="02040503050406030204" pitchFamily="18" charset="0"/>
                                </a:rPr>
                                <m:t>3</m:t>
                              </m:r>
                            </m:e>
                          </m:d>
                        </m:num>
                        <m:den>
                          <m:r>
                            <a:rPr lang="es-ES" sz="1350" b="1" i="1" smtClean="0">
                              <a:solidFill>
                                <a:srgbClr val="0070C0"/>
                              </a:solidFill>
                              <a:latin typeface="Cambria Math" panose="02040503050406030204" pitchFamily="18" charset="0"/>
                              <a:ea typeface="Cambria Math" panose="02040503050406030204" pitchFamily="18" charset="0"/>
                            </a:rPr>
                            <m:t>𝟎</m:t>
                          </m:r>
                          <m:r>
                            <a:rPr lang="es-ES" sz="1350" b="1" i="1" smtClean="0">
                              <a:solidFill>
                                <a:srgbClr val="0070C0"/>
                              </a:solidFill>
                              <a:latin typeface="Cambria Math" panose="02040503050406030204" pitchFamily="18" charset="0"/>
                              <a:ea typeface="Cambria Math" panose="02040503050406030204" pitchFamily="18" charset="0"/>
                            </a:rPr>
                            <m:t>.</m:t>
                          </m:r>
                          <m:r>
                            <a:rPr lang="es-ES" sz="1350" b="1" i="1" smtClean="0">
                              <a:solidFill>
                                <a:srgbClr val="0070C0"/>
                              </a:solidFill>
                              <a:latin typeface="Cambria Math" panose="02040503050406030204" pitchFamily="18" charset="0"/>
                              <a:ea typeface="Cambria Math" panose="02040503050406030204" pitchFamily="18" charset="0"/>
                            </a:rPr>
                            <m:t>𝟖𝟗</m:t>
                          </m:r>
                        </m:den>
                      </m:f>
                    </m:oMath>
                  </m:oMathPara>
                </a14:m>
                <a:endParaRPr lang="es-HN" sz="1350" dirty="0">
                  <a:solidFill>
                    <a:srgbClr val="0070C0"/>
                  </a:solidFill>
                </a:endParaRPr>
              </a:p>
            </p:txBody>
          </p:sp>
        </mc:Choice>
        <mc:Fallback xmlns="">
          <p:sp>
            <p:nvSpPr>
              <p:cNvPr id="14" name="CuadroTexto 13">
                <a:extLst>
                  <a:ext uri="{FF2B5EF4-FFF2-40B4-BE49-F238E27FC236}">
                    <a16:creationId xmlns:a16="http://schemas.microsoft.com/office/drawing/2014/main" id="{D798729A-E4A8-4861-AF93-C6CC77DA8667}"/>
                  </a:ext>
                </a:extLst>
              </p:cNvPr>
              <p:cNvSpPr txBox="1">
                <a:spLocks noRot="1" noChangeAspect="1" noMove="1" noResize="1" noEditPoints="1" noAdjustHandles="1" noChangeArrowheads="1" noChangeShapeType="1" noTextEdit="1"/>
              </p:cNvSpPr>
              <p:nvPr/>
            </p:nvSpPr>
            <p:spPr>
              <a:xfrm>
                <a:off x="0" y="2257779"/>
                <a:ext cx="5941498" cy="495520"/>
              </a:xfrm>
              <a:prstGeom prst="rect">
                <a:avLst/>
              </a:prstGeom>
              <a:blipFill>
                <a:blip r:embed="rId4"/>
                <a:stretch>
                  <a:fillRect b="-122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6B86BEFB-FF9F-4A30-8358-3DAF3ACAF252}"/>
                  </a:ext>
                </a:extLst>
              </p:cNvPr>
              <p:cNvSpPr txBox="1"/>
              <p:nvPr/>
            </p:nvSpPr>
            <p:spPr>
              <a:xfrm>
                <a:off x="153821" y="3555401"/>
                <a:ext cx="8515350" cy="344903"/>
              </a:xfrm>
              <a:prstGeom prst="rect">
                <a:avLst/>
              </a:prstGeom>
              <a:noFill/>
            </p:spPr>
            <p:txBody>
              <a:bodyPr wrap="square" rtlCol="0">
                <a:spAutoFit/>
              </a:bodyPr>
              <a:lstStyle/>
              <a:p>
                <a:pPr algn="ctr"/>
                <a14:m>
                  <m:oMath xmlns:m="http://schemas.openxmlformats.org/officeDocument/2006/math">
                    <m:sSub>
                      <m:sSubPr>
                        <m:ctrlPr>
                          <a:rPr lang="es-HN" sz="1500" i="1" smtClean="0">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nueva</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0.89</m:t>
                        </m:r>
                        <m:r>
                          <a:rPr lang="es-HN" sz="1500" i="1">
                            <a:solidFill>
                              <a:srgbClr val="0070C0"/>
                            </a:solidFill>
                            <a:latin typeface="Cambria Math" panose="02040503050406030204" pitchFamily="18" charset="0"/>
                            <a:ea typeface="Cambria Math" panose="02040503050406030204" pitchFamily="18" charset="0"/>
                          </a:rPr>
                          <m:t>×</m:t>
                        </m:r>
                        <m:r>
                          <m:rPr>
                            <m:sty m:val="p"/>
                          </m:rPr>
                          <a:rPr lang="es-HN" sz="1500">
                            <a:solidFill>
                              <a:srgbClr val="0070C0"/>
                            </a:solidFill>
                            <a:latin typeface="Cambria Math" panose="02040503050406030204" pitchFamily="18" charset="0"/>
                          </a:rPr>
                          <m:t>Numero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Instrucciones</m:t>
                        </m:r>
                      </m:e>
                      <m:sub>
                        <m:r>
                          <m:rPr>
                            <m:sty m:val="p"/>
                          </m:rPr>
                          <a:rPr lang="es-HN" sz="1500">
                            <a:solidFill>
                              <a:srgbClr val="0070C0"/>
                            </a:solidFill>
                            <a:latin typeface="Cambria Math" panose="02040503050406030204" pitchFamily="18" charset="0"/>
                          </a:rPr>
                          <m:t>antigu</m:t>
                        </m:r>
                        <m:r>
                          <m:rPr>
                            <m:sty m:val="p"/>
                          </m:rPr>
                          <a:rPr lang="es-ES" sz="1500" b="0" i="0" smtClean="0">
                            <a:solidFill>
                              <a:srgbClr val="0070C0"/>
                            </a:solidFill>
                            <a:latin typeface="Cambria Math" panose="02040503050406030204" pitchFamily="18" charset="0"/>
                          </a:rPr>
                          <m:t>o</m:t>
                        </m:r>
                      </m:sub>
                    </m:sSub>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r>
                          <a:rPr lang="es-HN" sz="1500">
                            <a:solidFill>
                              <a:srgbClr val="0070C0"/>
                            </a:solidFill>
                            <a:latin typeface="Cambria Math" panose="02040503050406030204" pitchFamily="18" charset="0"/>
                            <a:ea typeface="Cambria Math" panose="02040503050406030204" pitchFamily="18" charset="0"/>
                          </a:rPr>
                          <m:t>×</m:t>
                        </m:r>
                        <m:r>
                          <a:rPr lang="es-HN" sz="1500">
                            <a:solidFill>
                              <a:srgbClr val="0070C0"/>
                            </a:solidFill>
                            <a:latin typeface="Cambria Math" panose="02040503050406030204" pitchFamily="18" charset="0"/>
                          </a:rPr>
                          <m:t> 1.</m:t>
                        </m:r>
                        <m:r>
                          <a:rPr lang="es-ES" sz="1500" b="0" i="0" smtClean="0">
                            <a:solidFill>
                              <a:srgbClr val="0070C0"/>
                            </a:solidFill>
                            <a:latin typeface="Cambria Math" panose="02040503050406030204" pitchFamily="18" charset="0"/>
                          </a:rPr>
                          <m:t>88</m:t>
                        </m:r>
                      </m:e>
                      <m:sub>
                        <m:r>
                          <a:rPr lang="es-HN" sz="1500">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C00000"/>
                            </a:solidFill>
                            <a:latin typeface="Cambria Math" panose="02040503050406030204" pitchFamily="18" charset="0"/>
                          </a:rPr>
                        </m:ctrlPr>
                      </m:sSubPr>
                      <m:e>
                        <m:r>
                          <a:rPr lang="es-HN" sz="1500">
                            <a:solidFill>
                              <a:srgbClr val="C00000"/>
                            </a:solidFill>
                            <a:latin typeface="Cambria Math" panose="02040503050406030204" pitchFamily="18" charset="0"/>
                          </a:rPr>
                          <m:t> </m:t>
                        </m:r>
                        <m:r>
                          <m:rPr>
                            <m:sty m:val="p"/>
                          </m:rPr>
                          <a:rPr lang="es-HN" sz="1500">
                            <a:solidFill>
                              <a:srgbClr val="C00000"/>
                            </a:solidFill>
                            <a:latin typeface="Cambria Math" panose="02040503050406030204" pitchFamily="18" charset="0"/>
                          </a:rPr>
                          <m:t>Tiempo</m:t>
                        </m:r>
                        <m:r>
                          <a:rPr lang="es-HN" sz="1500">
                            <a:solidFill>
                              <a:srgbClr val="C00000"/>
                            </a:solidFill>
                            <a:latin typeface="Cambria Math" panose="02040503050406030204" pitchFamily="18" charset="0"/>
                          </a:rPr>
                          <m:t> </m:t>
                        </m:r>
                        <m:r>
                          <m:rPr>
                            <m:sty m:val="p"/>
                          </m:rPr>
                          <a:rPr lang="es-HN" sz="1500">
                            <a:solidFill>
                              <a:srgbClr val="C00000"/>
                            </a:solidFill>
                            <a:latin typeface="Cambria Math" panose="02040503050406030204" pitchFamily="18" charset="0"/>
                          </a:rPr>
                          <m:t>de</m:t>
                        </m:r>
                        <m:r>
                          <a:rPr lang="es-HN" sz="1500">
                            <a:solidFill>
                              <a:srgbClr val="C00000"/>
                            </a:solidFill>
                            <a:latin typeface="Cambria Math" panose="02040503050406030204" pitchFamily="18" charset="0"/>
                          </a:rPr>
                          <m:t> </m:t>
                        </m:r>
                        <m:r>
                          <m:rPr>
                            <m:sty m:val="p"/>
                          </m:rPr>
                          <a:rPr lang="es-HN" sz="1500">
                            <a:solidFill>
                              <a:srgbClr val="C00000"/>
                            </a:solidFill>
                            <a:latin typeface="Cambria Math" panose="02040503050406030204" pitchFamily="18" charset="0"/>
                          </a:rPr>
                          <m:t>Ciclo</m:t>
                        </m:r>
                      </m:e>
                      <m:sub>
                        <m:r>
                          <m:rPr>
                            <m:sty m:val="p"/>
                          </m:rPr>
                          <a:rPr lang="es-HN" sz="1500">
                            <a:solidFill>
                              <a:srgbClr val="C00000"/>
                            </a:solidFill>
                            <a:latin typeface="Cambria Math" panose="02040503050406030204" pitchFamily="18" charset="0"/>
                          </a:rPr>
                          <m:t>antiguo</m:t>
                        </m:r>
                      </m:sub>
                    </m:sSub>
                  </m:oMath>
                </a14:m>
                <a:endParaRPr lang="es-HN" sz="1500" dirty="0">
                  <a:solidFill>
                    <a:srgbClr val="0070C0"/>
                  </a:solidFill>
                </a:endParaRPr>
              </a:p>
            </p:txBody>
          </p:sp>
        </mc:Choice>
        <mc:Fallback xmlns="">
          <p:sp>
            <p:nvSpPr>
              <p:cNvPr id="17" name="CuadroTexto 16">
                <a:extLst>
                  <a:ext uri="{FF2B5EF4-FFF2-40B4-BE49-F238E27FC236}">
                    <a16:creationId xmlns:a16="http://schemas.microsoft.com/office/drawing/2014/main" id="{6B86BEFB-FF9F-4A30-8358-3DAF3ACAF252}"/>
                  </a:ext>
                </a:extLst>
              </p:cNvPr>
              <p:cNvSpPr txBox="1">
                <a:spLocks noRot="1" noChangeAspect="1" noMove="1" noResize="1" noEditPoints="1" noAdjustHandles="1" noChangeArrowheads="1" noChangeShapeType="1" noTextEdit="1"/>
              </p:cNvSpPr>
              <p:nvPr/>
            </p:nvSpPr>
            <p:spPr>
              <a:xfrm>
                <a:off x="153821" y="3555401"/>
                <a:ext cx="8515350" cy="344903"/>
              </a:xfrm>
              <a:prstGeom prst="rect">
                <a:avLst/>
              </a:prstGeom>
              <a:blipFill>
                <a:blip r:embed="rId5"/>
                <a:stretch>
                  <a:fillRect b="-5263"/>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13DA9894-A3FA-4B2A-8E2E-16DD3EE96B0F}"/>
                  </a:ext>
                </a:extLst>
              </p:cNvPr>
              <p:cNvSpPr txBox="1"/>
              <p:nvPr/>
            </p:nvSpPr>
            <p:spPr>
              <a:xfrm>
                <a:off x="-213512" y="3985375"/>
                <a:ext cx="8515350" cy="344903"/>
              </a:xfrm>
              <a:prstGeom prst="rect">
                <a:avLst/>
              </a:prstGeom>
              <a:noFill/>
            </p:spPr>
            <p:txBody>
              <a:bodyPr wrap="square" rtlCol="0">
                <a:spAutoFit/>
              </a:bodyPr>
              <a:lstStyle/>
              <a:p>
                <a:pPr algn="ctr"/>
                <a14:m>
                  <m:oMath xmlns:m="http://schemas.openxmlformats.org/officeDocument/2006/math">
                    <m:sSub>
                      <m:sSubPr>
                        <m:ctrlPr>
                          <a:rPr lang="es-HN" sz="1500" i="1" smtClean="0">
                            <a:solidFill>
                              <a:srgbClr val="0070C0"/>
                            </a:solidFill>
                            <a:latin typeface="Cambria Math" panose="02040503050406030204" pitchFamily="18" charset="0"/>
                          </a:rPr>
                        </m:ctrlPr>
                      </m:sSubPr>
                      <m:e>
                        <m:r>
                          <m:rPr>
                            <m:sty m:val="p"/>
                          </m:rPr>
                          <a:rPr lang="es-HN" sz="1500">
                            <a:solidFill>
                              <a:srgbClr val="0070C0"/>
                            </a:solidFill>
                            <a:latin typeface="Cambria Math" panose="02040503050406030204" pitchFamily="18" charset="0"/>
                          </a:rPr>
                          <m:t>Tiempo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CPU</m:t>
                        </m:r>
                      </m:e>
                      <m:sub>
                        <m:r>
                          <m:rPr>
                            <m:sty m:val="p"/>
                          </m:rPr>
                          <a:rPr lang="es-HN" sz="1500">
                            <a:solidFill>
                              <a:srgbClr val="0070C0"/>
                            </a:solidFill>
                            <a:latin typeface="Cambria Math" panose="02040503050406030204" pitchFamily="18" charset="0"/>
                          </a:rPr>
                          <m:t>nueva</m:t>
                        </m:r>
                      </m:sub>
                    </m:sSub>
                    <m:r>
                      <a:rPr lang="es-HN" sz="1500">
                        <a:solidFill>
                          <a:srgbClr val="0070C0"/>
                        </a:solidFill>
                        <a:latin typeface="Cambria Math" panose="02040503050406030204" pitchFamily="18" charset="0"/>
                      </a:rPr>
                      <m:t>=</m:t>
                    </m:r>
                    <m:sSub>
                      <m:sSubPr>
                        <m:ctrlPr>
                          <a:rPr lang="es-HN" sz="1500" i="1">
                            <a:solidFill>
                              <a:srgbClr val="0070C0"/>
                            </a:solidFill>
                            <a:latin typeface="Cambria Math" panose="02040503050406030204" pitchFamily="18" charset="0"/>
                          </a:rPr>
                        </m:ctrlPr>
                      </m:sSubPr>
                      <m:e>
                        <m:r>
                          <a:rPr lang="es-HN" sz="1500" i="1">
                            <a:solidFill>
                              <a:srgbClr val="0070C0"/>
                            </a:solidFill>
                            <a:latin typeface="Cambria Math" panose="02040503050406030204" pitchFamily="18" charset="0"/>
                          </a:rPr>
                          <m:t>1.</m:t>
                        </m:r>
                        <m:r>
                          <a:rPr lang="es-ES" sz="1500" b="0" i="1" smtClean="0">
                            <a:solidFill>
                              <a:srgbClr val="0070C0"/>
                            </a:solidFill>
                            <a:latin typeface="Cambria Math" panose="02040503050406030204" pitchFamily="18" charset="0"/>
                          </a:rPr>
                          <m:t>67</m:t>
                        </m:r>
                        <m:r>
                          <a:rPr lang="es-HN" sz="1500" i="1">
                            <a:solidFill>
                              <a:srgbClr val="0070C0"/>
                            </a:solidFill>
                            <a:latin typeface="Cambria Math" panose="02040503050406030204" pitchFamily="18" charset="0"/>
                            <a:ea typeface="Cambria Math" panose="02040503050406030204" pitchFamily="18" charset="0"/>
                          </a:rPr>
                          <m:t>×</m:t>
                        </m:r>
                        <m:r>
                          <m:rPr>
                            <m:sty m:val="p"/>
                          </m:rPr>
                          <a:rPr lang="es-HN" sz="1500">
                            <a:solidFill>
                              <a:srgbClr val="0070C0"/>
                            </a:solidFill>
                            <a:latin typeface="Cambria Math" panose="02040503050406030204" pitchFamily="18" charset="0"/>
                          </a:rPr>
                          <m:t>Numero</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de</m:t>
                        </m:r>
                        <m:r>
                          <a:rPr lang="es-HN" sz="1500">
                            <a:solidFill>
                              <a:srgbClr val="0070C0"/>
                            </a:solidFill>
                            <a:latin typeface="Cambria Math" panose="02040503050406030204" pitchFamily="18" charset="0"/>
                          </a:rPr>
                          <m:t> </m:t>
                        </m:r>
                        <m:r>
                          <m:rPr>
                            <m:sty m:val="p"/>
                          </m:rPr>
                          <a:rPr lang="es-HN" sz="1500">
                            <a:solidFill>
                              <a:srgbClr val="0070C0"/>
                            </a:solidFill>
                            <a:latin typeface="Cambria Math" panose="02040503050406030204" pitchFamily="18" charset="0"/>
                          </a:rPr>
                          <m:t>Instrucciones</m:t>
                        </m:r>
                      </m:e>
                      <m:sub>
                        <m:r>
                          <m:rPr>
                            <m:sty m:val="p"/>
                          </m:rPr>
                          <a:rPr lang="es-HN" sz="1500">
                            <a:solidFill>
                              <a:srgbClr val="0070C0"/>
                            </a:solidFill>
                            <a:latin typeface="Cambria Math" panose="02040503050406030204" pitchFamily="18" charset="0"/>
                          </a:rPr>
                          <m:t>antigu</m:t>
                        </m:r>
                        <m:r>
                          <m:rPr>
                            <m:sty m:val="p"/>
                          </m:rPr>
                          <a:rPr lang="es-ES" sz="1500" b="0" i="0" smtClean="0">
                            <a:solidFill>
                              <a:srgbClr val="0070C0"/>
                            </a:solidFill>
                            <a:latin typeface="Cambria Math" panose="02040503050406030204" pitchFamily="18" charset="0"/>
                          </a:rPr>
                          <m:t>o</m:t>
                        </m:r>
                      </m:sub>
                    </m:sSub>
                    <m:sSub>
                      <m:sSubPr>
                        <m:ctrlPr>
                          <a:rPr lang="es-HN" sz="1500" i="1">
                            <a:solidFill>
                              <a:srgbClr val="0070C0"/>
                            </a:solidFill>
                            <a:latin typeface="Cambria Math" panose="02040503050406030204" pitchFamily="18" charset="0"/>
                          </a:rPr>
                        </m:ctrlPr>
                      </m:sSubPr>
                      <m:e>
                        <m:r>
                          <a:rPr lang="es-HN" sz="1500">
                            <a:solidFill>
                              <a:srgbClr val="0070C0"/>
                            </a:solidFill>
                            <a:latin typeface="Cambria Math" panose="02040503050406030204" pitchFamily="18" charset="0"/>
                          </a:rPr>
                          <m:t> </m:t>
                        </m:r>
                      </m:e>
                      <m:sub>
                        <m:r>
                          <a:rPr lang="es-HN" sz="1500">
                            <a:solidFill>
                              <a:srgbClr val="0070C0"/>
                            </a:solidFill>
                            <a:latin typeface="Cambria Math" panose="02040503050406030204" pitchFamily="18" charset="0"/>
                          </a:rPr>
                          <m:t> </m:t>
                        </m:r>
                      </m:sub>
                    </m:sSub>
                  </m:oMath>
                </a14:m>
                <a:r>
                  <a:rPr lang="es-HN" sz="1500" dirty="0">
                    <a:solidFill>
                      <a:srgbClr val="0070C0"/>
                    </a:solidFill>
                  </a:rPr>
                  <a:t> </a:t>
                </a:r>
                <a14:m>
                  <m:oMath xmlns:m="http://schemas.openxmlformats.org/officeDocument/2006/math">
                    <m:r>
                      <a:rPr lang="es-HN" sz="1500" dirty="0">
                        <a:solidFill>
                          <a:srgbClr val="0070C0"/>
                        </a:solidFill>
                        <a:latin typeface="Cambria Math" panose="02040503050406030204" pitchFamily="18" charset="0"/>
                        <a:ea typeface="Cambria Math" panose="02040503050406030204" pitchFamily="18" charset="0"/>
                      </a:rPr>
                      <m:t>×</m:t>
                    </m:r>
                  </m:oMath>
                </a14:m>
                <a:r>
                  <a:rPr lang="es-HN" sz="1500" dirty="0">
                    <a:solidFill>
                      <a:srgbClr val="0070C0"/>
                    </a:solidFill>
                  </a:rPr>
                  <a:t> </a:t>
                </a:r>
                <a14:m>
                  <m:oMath xmlns:m="http://schemas.openxmlformats.org/officeDocument/2006/math">
                    <m:sSub>
                      <m:sSubPr>
                        <m:ctrlPr>
                          <a:rPr lang="es-HN" sz="1500" i="1">
                            <a:solidFill>
                              <a:srgbClr val="C00000"/>
                            </a:solidFill>
                            <a:latin typeface="Cambria Math" panose="02040503050406030204" pitchFamily="18" charset="0"/>
                          </a:rPr>
                        </m:ctrlPr>
                      </m:sSubPr>
                      <m:e>
                        <m:r>
                          <a:rPr lang="es-HN" sz="1500">
                            <a:solidFill>
                              <a:srgbClr val="C00000"/>
                            </a:solidFill>
                            <a:latin typeface="Cambria Math" panose="02040503050406030204" pitchFamily="18" charset="0"/>
                          </a:rPr>
                          <m:t> </m:t>
                        </m:r>
                        <m:r>
                          <m:rPr>
                            <m:sty m:val="p"/>
                          </m:rPr>
                          <a:rPr lang="es-HN" sz="1500">
                            <a:solidFill>
                              <a:srgbClr val="C00000"/>
                            </a:solidFill>
                            <a:latin typeface="Cambria Math" panose="02040503050406030204" pitchFamily="18" charset="0"/>
                          </a:rPr>
                          <m:t>Tiempo</m:t>
                        </m:r>
                        <m:r>
                          <a:rPr lang="es-HN" sz="1500">
                            <a:solidFill>
                              <a:srgbClr val="C00000"/>
                            </a:solidFill>
                            <a:latin typeface="Cambria Math" panose="02040503050406030204" pitchFamily="18" charset="0"/>
                          </a:rPr>
                          <m:t> </m:t>
                        </m:r>
                        <m:r>
                          <m:rPr>
                            <m:sty m:val="p"/>
                          </m:rPr>
                          <a:rPr lang="es-HN" sz="1500">
                            <a:solidFill>
                              <a:srgbClr val="C00000"/>
                            </a:solidFill>
                            <a:latin typeface="Cambria Math" panose="02040503050406030204" pitchFamily="18" charset="0"/>
                          </a:rPr>
                          <m:t>de</m:t>
                        </m:r>
                        <m:r>
                          <a:rPr lang="es-HN" sz="1500">
                            <a:solidFill>
                              <a:srgbClr val="C00000"/>
                            </a:solidFill>
                            <a:latin typeface="Cambria Math" panose="02040503050406030204" pitchFamily="18" charset="0"/>
                          </a:rPr>
                          <m:t> </m:t>
                        </m:r>
                        <m:r>
                          <m:rPr>
                            <m:sty m:val="p"/>
                          </m:rPr>
                          <a:rPr lang="es-HN" sz="1500">
                            <a:solidFill>
                              <a:srgbClr val="C00000"/>
                            </a:solidFill>
                            <a:latin typeface="Cambria Math" panose="02040503050406030204" pitchFamily="18" charset="0"/>
                          </a:rPr>
                          <m:t>Ciclo</m:t>
                        </m:r>
                      </m:e>
                      <m:sub>
                        <m:r>
                          <m:rPr>
                            <m:sty m:val="p"/>
                          </m:rPr>
                          <a:rPr lang="es-HN" sz="1500">
                            <a:solidFill>
                              <a:srgbClr val="C00000"/>
                            </a:solidFill>
                            <a:latin typeface="Cambria Math" panose="02040503050406030204" pitchFamily="18" charset="0"/>
                          </a:rPr>
                          <m:t>antiguo</m:t>
                        </m:r>
                      </m:sub>
                    </m:sSub>
                  </m:oMath>
                </a14:m>
                <a:endParaRPr lang="es-HN" sz="1500" dirty="0">
                  <a:solidFill>
                    <a:srgbClr val="C00000"/>
                  </a:solidFill>
                </a:endParaRPr>
              </a:p>
            </p:txBody>
          </p:sp>
        </mc:Choice>
        <mc:Fallback xmlns="">
          <p:sp>
            <p:nvSpPr>
              <p:cNvPr id="20" name="CuadroTexto 19">
                <a:extLst>
                  <a:ext uri="{FF2B5EF4-FFF2-40B4-BE49-F238E27FC236}">
                    <a16:creationId xmlns:a16="http://schemas.microsoft.com/office/drawing/2014/main" id="{13DA9894-A3FA-4B2A-8E2E-16DD3EE96B0F}"/>
                  </a:ext>
                </a:extLst>
              </p:cNvPr>
              <p:cNvSpPr txBox="1">
                <a:spLocks noRot="1" noChangeAspect="1" noMove="1" noResize="1" noEditPoints="1" noAdjustHandles="1" noChangeArrowheads="1" noChangeShapeType="1" noTextEdit="1"/>
              </p:cNvSpPr>
              <p:nvPr/>
            </p:nvSpPr>
            <p:spPr>
              <a:xfrm>
                <a:off x="-213512" y="3985375"/>
                <a:ext cx="8515350" cy="344903"/>
              </a:xfrm>
              <a:prstGeom prst="rect">
                <a:avLst/>
              </a:prstGeom>
              <a:blipFill>
                <a:blip r:embed="rId6"/>
                <a:stretch>
                  <a:fillRect b="-535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BE105776-9C81-49F3-A365-0B2610EC5BA3}"/>
                  </a:ext>
                </a:extLst>
              </p:cNvPr>
              <p:cNvSpPr txBox="1"/>
              <p:nvPr/>
            </p:nvSpPr>
            <p:spPr>
              <a:xfrm>
                <a:off x="285348" y="4358199"/>
                <a:ext cx="5801460" cy="5743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400" i="1" smtClean="0">
                              <a:solidFill>
                                <a:srgbClr val="0070C0"/>
                              </a:solidFill>
                              <a:latin typeface="Cambria Math" panose="02040503050406030204" pitchFamily="18" charset="0"/>
                            </a:rPr>
                          </m:ctrlPr>
                        </m:fPr>
                        <m:num>
                          <m:sSub>
                            <m:sSubPr>
                              <m:ctrlPr>
                                <a:rPr lang="es-HN" sz="1400" i="1">
                                  <a:solidFill>
                                    <a:srgbClr val="0070C0"/>
                                  </a:solidFill>
                                  <a:latin typeface="Cambria Math" panose="02040503050406030204" pitchFamily="18" charset="0"/>
                                </a:rPr>
                              </m:ctrlPr>
                            </m:sSubPr>
                            <m:e>
                              <m:r>
                                <m:rPr>
                                  <m:sty m:val="p"/>
                                </m:rPr>
                                <a:rPr lang="es-HN" sz="1400">
                                  <a:solidFill>
                                    <a:srgbClr val="0070C0"/>
                                  </a:solidFill>
                                  <a:latin typeface="Cambria Math" panose="02040503050406030204" pitchFamily="18" charset="0"/>
                                </a:rPr>
                                <m:t>Tiempo</m:t>
                              </m:r>
                              <m:r>
                                <a:rPr lang="es-HN" sz="1400">
                                  <a:solidFill>
                                    <a:srgbClr val="0070C0"/>
                                  </a:solidFill>
                                  <a:latin typeface="Cambria Math" panose="02040503050406030204" pitchFamily="18" charset="0"/>
                                </a:rPr>
                                <m:t> </m:t>
                              </m:r>
                              <m:r>
                                <m:rPr>
                                  <m:sty m:val="p"/>
                                </m:rPr>
                                <a:rPr lang="es-HN" sz="1400">
                                  <a:solidFill>
                                    <a:srgbClr val="0070C0"/>
                                  </a:solidFill>
                                  <a:latin typeface="Cambria Math" panose="02040503050406030204" pitchFamily="18" charset="0"/>
                                </a:rPr>
                                <m:t>de</m:t>
                              </m:r>
                              <m:r>
                                <a:rPr lang="es-HN" sz="1400">
                                  <a:solidFill>
                                    <a:srgbClr val="0070C0"/>
                                  </a:solidFill>
                                  <a:latin typeface="Cambria Math" panose="02040503050406030204" pitchFamily="18" charset="0"/>
                                </a:rPr>
                                <m:t> </m:t>
                              </m:r>
                              <m:r>
                                <m:rPr>
                                  <m:sty m:val="p"/>
                                </m:rPr>
                                <a:rPr lang="es-HN" sz="1400">
                                  <a:solidFill>
                                    <a:srgbClr val="0070C0"/>
                                  </a:solidFill>
                                  <a:latin typeface="Cambria Math" panose="02040503050406030204" pitchFamily="18" charset="0"/>
                                </a:rPr>
                                <m:t>CPU</m:t>
                              </m:r>
                            </m:e>
                            <m:sub>
                              <m:r>
                                <m:rPr>
                                  <m:sty m:val="p"/>
                                </m:rPr>
                                <a:rPr lang="es-HN" sz="1400">
                                  <a:solidFill>
                                    <a:srgbClr val="0070C0"/>
                                  </a:solidFill>
                                  <a:latin typeface="Cambria Math" panose="02040503050406030204" pitchFamily="18" charset="0"/>
                                </a:rPr>
                                <m:t>antigu</m:t>
                              </m:r>
                              <m:r>
                                <m:rPr>
                                  <m:sty m:val="p"/>
                                </m:rPr>
                                <a:rPr lang="es-ES" sz="1400" b="0" i="0" smtClean="0">
                                  <a:solidFill>
                                    <a:srgbClr val="0070C0"/>
                                  </a:solidFill>
                                  <a:latin typeface="Cambria Math" panose="02040503050406030204" pitchFamily="18" charset="0"/>
                                </a:rPr>
                                <m:t>o</m:t>
                              </m:r>
                            </m:sub>
                          </m:sSub>
                        </m:num>
                        <m:den>
                          <m:sSub>
                            <m:sSubPr>
                              <m:ctrlPr>
                                <a:rPr lang="es-HN" sz="1400" i="1">
                                  <a:solidFill>
                                    <a:srgbClr val="0070C0"/>
                                  </a:solidFill>
                                  <a:latin typeface="Cambria Math" panose="02040503050406030204" pitchFamily="18" charset="0"/>
                                </a:rPr>
                              </m:ctrlPr>
                            </m:sSubPr>
                            <m:e>
                              <m:r>
                                <m:rPr>
                                  <m:sty m:val="p"/>
                                </m:rPr>
                                <a:rPr lang="es-HN" sz="1400">
                                  <a:solidFill>
                                    <a:srgbClr val="0070C0"/>
                                  </a:solidFill>
                                  <a:latin typeface="Cambria Math" panose="02040503050406030204" pitchFamily="18" charset="0"/>
                                </a:rPr>
                                <m:t>Tiempo</m:t>
                              </m:r>
                              <m:r>
                                <a:rPr lang="es-HN" sz="1400">
                                  <a:solidFill>
                                    <a:srgbClr val="0070C0"/>
                                  </a:solidFill>
                                  <a:latin typeface="Cambria Math" panose="02040503050406030204" pitchFamily="18" charset="0"/>
                                </a:rPr>
                                <m:t> </m:t>
                              </m:r>
                              <m:r>
                                <m:rPr>
                                  <m:sty m:val="p"/>
                                </m:rPr>
                                <a:rPr lang="es-HN" sz="1400">
                                  <a:solidFill>
                                    <a:srgbClr val="0070C0"/>
                                  </a:solidFill>
                                  <a:latin typeface="Cambria Math" panose="02040503050406030204" pitchFamily="18" charset="0"/>
                                </a:rPr>
                                <m:t>de</m:t>
                              </m:r>
                              <m:r>
                                <a:rPr lang="es-HN" sz="1400">
                                  <a:solidFill>
                                    <a:srgbClr val="0070C0"/>
                                  </a:solidFill>
                                  <a:latin typeface="Cambria Math" panose="02040503050406030204" pitchFamily="18" charset="0"/>
                                </a:rPr>
                                <m:t> </m:t>
                              </m:r>
                              <m:r>
                                <m:rPr>
                                  <m:sty m:val="p"/>
                                </m:rPr>
                                <a:rPr lang="es-HN" sz="1400">
                                  <a:solidFill>
                                    <a:srgbClr val="0070C0"/>
                                  </a:solidFill>
                                  <a:latin typeface="Cambria Math" panose="02040503050406030204" pitchFamily="18" charset="0"/>
                                </a:rPr>
                                <m:t>CPU</m:t>
                              </m:r>
                            </m:e>
                            <m:sub>
                              <m:r>
                                <m:rPr>
                                  <m:sty m:val="p"/>
                                </m:rPr>
                                <a:rPr lang="es-HN" sz="1400">
                                  <a:solidFill>
                                    <a:srgbClr val="0070C0"/>
                                  </a:solidFill>
                                  <a:latin typeface="Cambria Math" panose="02040503050406030204" pitchFamily="18" charset="0"/>
                                </a:rPr>
                                <m:t>nueva</m:t>
                              </m:r>
                            </m:sub>
                          </m:sSub>
                        </m:den>
                      </m:f>
                      <m:r>
                        <a:rPr lang="es-HN" sz="1400">
                          <a:solidFill>
                            <a:srgbClr val="0070C0"/>
                          </a:solidFill>
                          <a:latin typeface="Cambria Math" panose="02040503050406030204" pitchFamily="18" charset="0"/>
                          <a:ea typeface="Cambria Math" panose="02040503050406030204" pitchFamily="18" charset="0"/>
                        </a:rPr>
                        <m:t>=</m:t>
                      </m:r>
                      <m:f>
                        <m:fPr>
                          <m:ctrlPr>
                            <a:rPr lang="es-HN" sz="1400" i="1">
                              <a:solidFill>
                                <a:srgbClr val="0070C0"/>
                              </a:solidFill>
                              <a:latin typeface="Cambria Math" panose="02040503050406030204" pitchFamily="18" charset="0"/>
                              <a:ea typeface="Cambria Math" panose="02040503050406030204" pitchFamily="18" charset="0"/>
                            </a:rPr>
                          </m:ctrlPr>
                        </m:fPr>
                        <m:num>
                          <m:r>
                            <a:rPr lang="es-HN" sz="1400" i="0">
                              <a:solidFill>
                                <a:srgbClr val="0070C0"/>
                              </a:solidFill>
                              <a:latin typeface="Cambria Math" panose="02040503050406030204" pitchFamily="18" charset="0"/>
                              <a:ea typeface="Cambria Math" panose="02040503050406030204" pitchFamily="18" charset="0"/>
                            </a:rPr>
                            <m:t>1.</m:t>
                          </m:r>
                          <m:r>
                            <a:rPr lang="es-ES" sz="1400" b="0" i="0" smtClean="0">
                              <a:solidFill>
                                <a:srgbClr val="0070C0"/>
                              </a:solidFill>
                              <a:latin typeface="Cambria Math" panose="02040503050406030204" pitchFamily="18" charset="0"/>
                              <a:ea typeface="Cambria Math" panose="02040503050406030204" pitchFamily="18" charset="0"/>
                            </a:rPr>
                            <m:t>57×</m:t>
                          </m:r>
                          <m:sSub>
                            <m:sSubPr>
                              <m:ctrlPr>
                                <a:rPr lang="es-ES" sz="1400" b="0" i="1" smtClean="0">
                                  <a:solidFill>
                                    <a:srgbClr val="0070C0"/>
                                  </a:solidFill>
                                  <a:latin typeface="Cambria Math" panose="02040503050406030204" pitchFamily="18" charset="0"/>
                                  <a:ea typeface="Cambria Math" panose="02040503050406030204" pitchFamily="18" charset="0"/>
                                </a:rPr>
                              </m:ctrlPr>
                            </m:sSubPr>
                            <m:e>
                              <m:r>
                                <m:rPr>
                                  <m:sty m:val="p"/>
                                </m:rPr>
                                <a:rPr lang="es-ES" sz="1400" b="0" i="0" smtClean="0">
                                  <a:solidFill>
                                    <a:srgbClr val="0070C0"/>
                                  </a:solidFill>
                                  <a:latin typeface="Cambria Math" panose="02040503050406030204" pitchFamily="18" charset="0"/>
                                  <a:ea typeface="Cambria Math" panose="02040503050406030204" pitchFamily="18" charset="0"/>
                                </a:rPr>
                                <m:t>NI</m:t>
                              </m:r>
                            </m:e>
                            <m:sub>
                              <m:r>
                                <m:rPr>
                                  <m:sty m:val="p"/>
                                </m:rPr>
                                <a:rPr lang="es-ES" sz="1400" b="0" i="0" smtClean="0">
                                  <a:solidFill>
                                    <a:srgbClr val="0070C0"/>
                                  </a:solidFill>
                                  <a:latin typeface="Cambria Math" panose="02040503050406030204" pitchFamily="18" charset="0"/>
                                  <a:ea typeface="Cambria Math" panose="02040503050406030204" pitchFamily="18" charset="0"/>
                                </a:rPr>
                                <m:t>antiguo</m:t>
                              </m:r>
                            </m:sub>
                          </m:sSub>
                          <m:r>
                            <a:rPr lang="es-ES" sz="1400" b="0" i="0" smtClean="0">
                              <a:solidFill>
                                <a:srgbClr val="0070C0"/>
                              </a:solidFill>
                              <a:latin typeface="Cambria Math" panose="02040503050406030204" pitchFamily="18" charset="0"/>
                              <a:ea typeface="Cambria Math" panose="02040503050406030204" pitchFamily="18" charset="0"/>
                            </a:rPr>
                            <m:t>×</m:t>
                          </m:r>
                          <m:sSub>
                            <m:sSubPr>
                              <m:ctrlPr>
                                <a:rPr lang="es-ES" sz="1400" b="0" i="1" smtClean="0">
                                  <a:solidFill>
                                    <a:srgbClr val="0070C0"/>
                                  </a:solidFill>
                                  <a:latin typeface="Cambria Math" panose="02040503050406030204" pitchFamily="18" charset="0"/>
                                  <a:ea typeface="Cambria Math" panose="02040503050406030204" pitchFamily="18" charset="0"/>
                                </a:rPr>
                              </m:ctrlPr>
                            </m:sSubPr>
                            <m:e>
                              <m:r>
                                <m:rPr>
                                  <m:sty m:val="p"/>
                                </m:rPr>
                                <a:rPr lang="es-ES" sz="1400" b="0" i="0" smtClean="0">
                                  <a:solidFill>
                                    <a:srgbClr val="0070C0"/>
                                  </a:solidFill>
                                  <a:latin typeface="Cambria Math" panose="02040503050406030204" pitchFamily="18" charset="0"/>
                                  <a:ea typeface="Cambria Math" panose="02040503050406030204" pitchFamily="18" charset="0"/>
                                </a:rPr>
                                <m:t>Tiempo</m:t>
                              </m:r>
                              <m:r>
                                <a:rPr lang="es-ES" sz="1400" b="0" i="0" smtClean="0">
                                  <a:solidFill>
                                    <a:srgbClr val="0070C0"/>
                                  </a:solidFill>
                                  <a:latin typeface="Cambria Math" panose="02040503050406030204" pitchFamily="18" charset="0"/>
                                  <a:ea typeface="Cambria Math" panose="02040503050406030204" pitchFamily="18" charset="0"/>
                                </a:rPr>
                                <m:t> </m:t>
                              </m:r>
                              <m:r>
                                <m:rPr>
                                  <m:sty m:val="p"/>
                                </m:rPr>
                                <a:rPr lang="es-ES" sz="1400" b="0" i="0" smtClean="0">
                                  <a:solidFill>
                                    <a:srgbClr val="0070C0"/>
                                  </a:solidFill>
                                  <a:latin typeface="Cambria Math" panose="02040503050406030204" pitchFamily="18" charset="0"/>
                                  <a:ea typeface="Cambria Math" panose="02040503050406030204" pitchFamily="18" charset="0"/>
                                </a:rPr>
                                <m:t>Ciclo</m:t>
                              </m:r>
                            </m:e>
                            <m:sub>
                              <m:r>
                                <m:rPr>
                                  <m:sty m:val="p"/>
                                </m:rPr>
                                <a:rPr lang="es-ES" sz="1400" b="0" i="0" smtClean="0">
                                  <a:solidFill>
                                    <a:srgbClr val="0070C0"/>
                                  </a:solidFill>
                                  <a:latin typeface="Cambria Math" panose="02040503050406030204" pitchFamily="18" charset="0"/>
                                  <a:ea typeface="Cambria Math" panose="02040503050406030204" pitchFamily="18" charset="0"/>
                                </a:rPr>
                                <m:t>antiguo</m:t>
                              </m:r>
                            </m:sub>
                          </m:sSub>
                        </m:num>
                        <m:den>
                          <m:r>
                            <a:rPr lang="es-HN" sz="1400" i="0">
                              <a:solidFill>
                                <a:srgbClr val="0070C0"/>
                              </a:solidFill>
                              <a:latin typeface="Cambria Math" panose="02040503050406030204" pitchFamily="18" charset="0"/>
                              <a:ea typeface="Cambria Math" panose="02040503050406030204" pitchFamily="18" charset="0"/>
                            </a:rPr>
                            <m:t>1.</m:t>
                          </m:r>
                          <m:r>
                            <a:rPr lang="es-ES" sz="1400" b="0" i="0" smtClean="0">
                              <a:solidFill>
                                <a:srgbClr val="0070C0"/>
                              </a:solidFill>
                              <a:latin typeface="Cambria Math" panose="02040503050406030204" pitchFamily="18" charset="0"/>
                              <a:ea typeface="Cambria Math" panose="02040503050406030204" pitchFamily="18" charset="0"/>
                            </a:rPr>
                            <m:t>67×</m:t>
                          </m:r>
                          <m:sSub>
                            <m:sSubPr>
                              <m:ctrlPr>
                                <a:rPr lang="es-ES" sz="1400" b="0" i="1" smtClean="0">
                                  <a:solidFill>
                                    <a:srgbClr val="0070C0"/>
                                  </a:solidFill>
                                  <a:latin typeface="Cambria Math" panose="02040503050406030204" pitchFamily="18" charset="0"/>
                                  <a:ea typeface="Cambria Math" panose="02040503050406030204" pitchFamily="18" charset="0"/>
                                </a:rPr>
                              </m:ctrlPr>
                            </m:sSubPr>
                            <m:e>
                              <m:r>
                                <m:rPr>
                                  <m:sty m:val="p"/>
                                </m:rPr>
                                <a:rPr lang="es-ES" sz="1400" b="0" i="0" smtClean="0">
                                  <a:solidFill>
                                    <a:srgbClr val="0070C0"/>
                                  </a:solidFill>
                                  <a:latin typeface="Cambria Math" panose="02040503050406030204" pitchFamily="18" charset="0"/>
                                  <a:ea typeface="Cambria Math" panose="02040503050406030204" pitchFamily="18" charset="0"/>
                                </a:rPr>
                                <m:t>NI</m:t>
                              </m:r>
                            </m:e>
                            <m:sub>
                              <m:r>
                                <m:rPr>
                                  <m:sty m:val="p"/>
                                </m:rPr>
                                <a:rPr lang="es-ES" sz="1400" b="0" i="0" smtClean="0">
                                  <a:solidFill>
                                    <a:srgbClr val="0070C0"/>
                                  </a:solidFill>
                                  <a:latin typeface="Cambria Math" panose="02040503050406030204" pitchFamily="18" charset="0"/>
                                  <a:ea typeface="Cambria Math" panose="02040503050406030204" pitchFamily="18" charset="0"/>
                                </a:rPr>
                                <m:t>antiguo</m:t>
                              </m:r>
                            </m:sub>
                          </m:sSub>
                          <m:r>
                            <a:rPr lang="es-ES" sz="1400" b="0" i="0" smtClean="0">
                              <a:solidFill>
                                <a:srgbClr val="0070C0"/>
                              </a:solidFill>
                              <a:latin typeface="Cambria Math" panose="02040503050406030204" pitchFamily="18" charset="0"/>
                              <a:ea typeface="Cambria Math" panose="02040503050406030204" pitchFamily="18" charset="0"/>
                            </a:rPr>
                            <m:t>×</m:t>
                          </m:r>
                          <m:sSub>
                            <m:sSubPr>
                              <m:ctrlPr>
                                <a:rPr lang="es-ES" sz="1400" b="0" i="1" smtClean="0">
                                  <a:solidFill>
                                    <a:srgbClr val="0070C0"/>
                                  </a:solidFill>
                                  <a:latin typeface="Cambria Math" panose="02040503050406030204" pitchFamily="18" charset="0"/>
                                  <a:ea typeface="Cambria Math" panose="02040503050406030204" pitchFamily="18" charset="0"/>
                                </a:rPr>
                              </m:ctrlPr>
                            </m:sSubPr>
                            <m:e>
                              <m:r>
                                <m:rPr>
                                  <m:sty m:val="p"/>
                                </m:rPr>
                                <a:rPr lang="es-ES" sz="1400" b="0" i="0" smtClean="0">
                                  <a:solidFill>
                                    <a:srgbClr val="0070C0"/>
                                  </a:solidFill>
                                  <a:latin typeface="Cambria Math" panose="02040503050406030204" pitchFamily="18" charset="0"/>
                                  <a:ea typeface="Cambria Math" panose="02040503050406030204" pitchFamily="18" charset="0"/>
                                </a:rPr>
                                <m:t>Tiempo</m:t>
                              </m:r>
                              <m:r>
                                <a:rPr lang="es-ES" sz="1400" b="0" i="0" smtClean="0">
                                  <a:solidFill>
                                    <a:srgbClr val="0070C0"/>
                                  </a:solidFill>
                                  <a:latin typeface="Cambria Math" panose="02040503050406030204" pitchFamily="18" charset="0"/>
                                  <a:ea typeface="Cambria Math" panose="02040503050406030204" pitchFamily="18" charset="0"/>
                                </a:rPr>
                                <m:t> </m:t>
                              </m:r>
                              <m:r>
                                <m:rPr>
                                  <m:sty m:val="p"/>
                                </m:rPr>
                                <a:rPr lang="es-ES" sz="1400" b="0" i="0" smtClean="0">
                                  <a:solidFill>
                                    <a:srgbClr val="0070C0"/>
                                  </a:solidFill>
                                  <a:latin typeface="Cambria Math" panose="02040503050406030204" pitchFamily="18" charset="0"/>
                                  <a:ea typeface="Cambria Math" panose="02040503050406030204" pitchFamily="18" charset="0"/>
                                </a:rPr>
                                <m:t>Ciclo</m:t>
                              </m:r>
                            </m:e>
                            <m:sub>
                              <m:r>
                                <m:rPr>
                                  <m:sty m:val="p"/>
                                </m:rPr>
                                <a:rPr lang="es-ES" sz="1400" b="0" i="0" smtClean="0">
                                  <a:solidFill>
                                    <a:srgbClr val="0070C0"/>
                                  </a:solidFill>
                                  <a:latin typeface="Cambria Math" panose="02040503050406030204" pitchFamily="18" charset="0"/>
                                  <a:ea typeface="Cambria Math" panose="02040503050406030204" pitchFamily="18" charset="0"/>
                                </a:rPr>
                                <m:t>antiguo</m:t>
                              </m:r>
                            </m:sub>
                          </m:sSub>
                        </m:den>
                      </m:f>
                      <m:r>
                        <a:rPr lang="es-HN" sz="1400" i="0" smtClean="0">
                          <a:solidFill>
                            <a:srgbClr val="0070C0"/>
                          </a:solidFill>
                          <a:latin typeface="Cambria Math" panose="02040503050406030204" pitchFamily="18" charset="0"/>
                          <a:ea typeface="Cambria Math" panose="02040503050406030204" pitchFamily="18" charset="0"/>
                        </a:rPr>
                        <m:t>=</m:t>
                      </m:r>
                      <m:r>
                        <a:rPr lang="es-ES" sz="1400" b="0" i="0" smtClean="0">
                          <a:solidFill>
                            <a:srgbClr val="0070C0"/>
                          </a:solidFill>
                          <a:latin typeface="Cambria Math" panose="02040503050406030204" pitchFamily="18" charset="0"/>
                          <a:ea typeface="Cambria Math" panose="02040503050406030204" pitchFamily="18" charset="0"/>
                        </a:rPr>
                        <m:t>0.94</m:t>
                      </m:r>
                    </m:oMath>
                  </m:oMathPara>
                </a14:m>
                <a:endParaRPr lang="es-HN" sz="1400" dirty="0">
                  <a:solidFill>
                    <a:srgbClr val="0070C0"/>
                  </a:solidFill>
                </a:endParaRPr>
              </a:p>
            </p:txBody>
          </p:sp>
        </mc:Choice>
        <mc:Fallback xmlns="">
          <p:sp>
            <p:nvSpPr>
              <p:cNvPr id="21" name="CuadroTexto 20">
                <a:extLst>
                  <a:ext uri="{FF2B5EF4-FFF2-40B4-BE49-F238E27FC236}">
                    <a16:creationId xmlns:a16="http://schemas.microsoft.com/office/drawing/2014/main" id="{BE105776-9C81-49F3-A365-0B2610EC5BA3}"/>
                  </a:ext>
                </a:extLst>
              </p:cNvPr>
              <p:cNvSpPr txBox="1">
                <a:spLocks noRot="1" noChangeAspect="1" noMove="1" noResize="1" noEditPoints="1" noAdjustHandles="1" noChangeArrowheads="1" noChangeShapeType="1" noTextEdit="1"/>
              </p:cNvSpPr>
              <p:nvPr/>
            </p:nvSpPr>
            <p:spPr>
              <a:xfrm>
                <a:off x="285348" y="4358199"/>
                <a:ext cx="5801460" cy="574324"/>
              </a:xfrm>
              <a:prstGeom prst="rect">
                <a:avLst/>
              </a:prstGeom>
              <a:blipFill>
                <a:blip r:embed="rId7"/>
                <a:stretch>
                  <a:fillRect b="-1064"/>
                </a:stretch>
              </a:blipFill>
            </p:spPr>
            <p:txBody>
              <a:bodyPr/>
              <a:lstStyle/>
              <a:p>
                <a:r>
                  <a:rPr lang="es-HN">
                    <a:noFill/>
                  </a:rPr>
                  <a:t> </a:t>
                </a:r>
              </a:p>
            </p:txBody>
          </p:sp>
        </mc:Fallback>
      </mc:AlternateContent>
      <p:sp>
        <p:nvSpPr>
          <p:cNvPr id="22" name="Rectángulo 21">
            <a:extLst>
              <a:ext uri="{FF2B5EF4-FFF2-40B4-BE49-F238E27FC236}">
                <a16:creationId xmlns:a16="http://schemas.microsoft.com/office/drawing/2014/main" id="{00E252A8-10A9-4638-9125-0956608688F6}"/>
              </a:ext>
            </a:extLst>
          </p:cNvPr>
          <p:cNvSpPr/>
          <p:nvPr/>
        </p:nvSpPr>
        <p:spPr>
          <a:xfrm>
            <a:off x="1601320" y="3128619"/>
            <a:ext cx="6229350" cy="300082"/>
          </a:xfrm>
          <a:prstGeom prst="rect">
            <a:avLst/>
          </a:prstGeom>
        </p:spPr>
        <p:txBody>
          <a:bodyPr wrap="square">
            <a:spAutoFit/>
          </a:bodyPr>
          <a:lstStyle/>
          <a:p>
            <a:r>
              <a:rPr lang="es-HN" sz="1350" b="1" dirty="0">
                <a:solidFill>
                  <a:srgbClr val="C00000"/>
                </a:solidFill>
              </a:rPr>
              <a:t>Como la duración del ciclo de reloj es inalterable</a:t>
            </a:r>
            <a:r>
              <a:rPr lang="es-HN" sz="1350" dirty="0">
                <a:solidFill>
                  <a:srgbClr val="0070C0"/>
                </a:solidFill>
              </a:rPr>
              <a:t>, el tiempo de CPU nuevo es:</a:t>
            </a:r>
          </a:p>
        </p:txBody>
      </p:sp>
      <p:sp>
        <p:nvSpPr>
          <p:cNvPr id="23" name="Rectángulo 22">
            <a:extLst>
              <a:ext uri="{FF2B5EF4-FFF2-40B4-BE49-F238E27FC236}">
                <a16:creationId xmlns:a16="http://schemas.microsoft.com/office/drawing/2014/main" id="{02755DF4-20CF-48D8-B218-EA76036B53EB}"/>
              </a:ext>
            </a:extLst>
          </p:cNvPr>
          <p:cNvSpPr/>
          <p:nvPr/>
        </p:nvSpPr>
        <p:spPr>
          <a:xfrm>
            <a:off x="942860" y="5842508"/>
            <a:ext cx="7213889" cy="476826"/>
          </a:xfrm>
          <a:prstGeom prst="rect">
            <a:avLst/>
          </a:prstGeom>
          <a:solidFill>
            <a:schemeClr val="bg1"/>
          </a:solidFill>
          <a:ln>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400" b="1" dirty="0">
                <a:solidFill>
                  <a:srgbClr val="C00000"/>
                </a:solidFill>
              </a:rPr>
              <a:t>Por lo tanto, es una mala idea añadir instrucciones registro-memoria, porque no contrarrestan el aumento del tiempo de ejecución debido a saltos más lentos.</a:t>
            </a:r>
          </a:p>
        </p:txBody>
      </p:sp>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FDF13EB3-2041-489F-9B56-55C8AE86817C}"/>
                  </a:ext>
                </a:extLst>
              </p:cNvPr>
              <p:cNvSpPr txBox="1"/>
              <p:nvPr/>
            </p:nvSpPr>
            <p:spPr>
              <a:xfrm>
                <a:off x="2106759" y="4964212"/>
                <a:ext cx="4458593" cy="3282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400" b="1" i="0" smtClean="0">
                          <a:solidFill>
                            <a:srgbClr val="0070C0"/>
                          </a:solidFill>
                          <a:latin typeface="Cambria Math" panose="02040503050406030204" pitchFamily="18" charset="0"/>
                        </a:rPr>
                        <m:t>𝐓𝐢𝐞𝐦𝐩𝐨</m:t>
                      </m:r>
                      <m:r>
                        <a:rPr lang="es-ES" sz="1400" b="1" i="0" smtClean="0">
                          <a:solidFill>
                            <a:srgbClr val="0070C0"/>
                          </a:solidFill>
                          <a:latin typeface="Cambria Math" panose="02040503050406030204" pitchFamily="18" charset="0"/>
                        </a:rPr>
                        <m:t> </m:t>
                      </m:r>
                      <m:r>
                        <a:rPr lang="es-ES" sz="1400" b="1" i="0" smtClean="0">
                          <a:solidFill>
                            <a:srgbClr val="0070C0"/>
                          </a:solidFill>
                          <a:latin typeface="Cambria Math" panose="02040503050406030204" pitchFamily="18" charset="0"/>
                        </a:rPr>
                        <m:t>𝐝𝐞</m:t>
                      </m:r>
                      <m:r>
                        <a:rPr lang="es-ES" sz="1400" b="1" i="0" smtClean="0">
                          <a:solidFill>
                            <a:srgbClr val="0070C0"/>
                          </a:solidFill>
                          <a:latin typeface="Cambria Math" panose="02040503050406030204" pitchFamily="18" charset="0"/>
                        </a:rPr>
                        <m:t> </m:t>
                      </m:r>
                      <m:sSub>
                        <m:sSubPr>
                          <m:ctrlPr>
                            <a:rPr lang="es-ES" sz="1400" b="1" i="1" smtClean="0">
                              <a:solidFill>
                                <a:srgbClr val="0070C0"/>
                              </a:solidFill>
                              <a:latin typeface="Cambria Math" panose="02040503050406030204" pitchFamily="18" charset="0"/>
                            </a:rPr>
                          </m:ctrlPr>
                        </m:sSubPr>
                        <m:e>
                          <m:r>
                            <a:rPr lang="es-ES" sz="1400" b="1" i="0" smtClean="0">
                              <a:solidFill>
                                <a:srgbClr val="0070C0"/>
                              </a:solidFill>
                              <a:latin typeface="Cambria Math" panose="02040503050406030204" pitchFamily="18" charset="0"/>
                            </a:rPr>
                            <m:t>𝐂𝐏𝐔</m:t>
                          </m:r>
                        </m:e>
                        <m:sub>
                          <m:r>
                            <a:rPr lang="es-ES" sz="1400" b="1" i="0" smtClean="0">
                              <a:solidFill>
                                <a:srgbClr val="0070C0"/>
                              </a:solidFill>
                              <a:latin typeface="Cambria Math" panose="02040503050406030204" pitchFamily="18" charset="0"/>
                            </a:rPr>
                            <m:t>𝐚𝐧𝐭𝐢𝐠𝐮𝐚</m:t>
                          </m:r>
                        </m:sub>
                      </m:sSub>
                      <m:r>
                        <a:rPr lang="es-ES" sz="1400" b="1" i="0" smtClean="0">
                          <a:solidFill>
                            <a:srgbClr val="0070C0"/>
                          </a:solidFill>
                          <a:latin typeface="Cambria Math" panose="02040503050406030204" pitchFamily="18" charset="0"/>
                          <a:ea typeface="Cambria Math" panose="02040503050406030204" pitchFamily="18" charset="0"/>
                        </a:rPr>
                        <m:t>=</m:t>
                      </m:r>
                      <m:r>
                        <a:rPr lang="es-ES" sz="1400" b="1" i="0" smtClean="0">
                          <a:solidFill>
                            <a:srgbClr val="0070C0"/>
                          </a:solidFill>
                          <a:latin typeface="Cambria Math" panose="02040503050406030204" pitchFamily="18" charset="0"/>
                          <a:ea typeface="Cambria Math" panose="02040503050406030204" pitchFamily="18" charset="0"/>
                        </a:rPr>
                        <m:t>𝟎</m:t>
                      </m:r>
                      <m:r>
                        <a:rPr lang="es-ES" sz="1400" b="1" i="0" smtClean="0">
                          <a:solidFill>
                            <a:srgbClr val="0070C0"/>
                          </a:solidFill>
                          <a:latin typeface="Cambria Math" panose="02040503050406030204" pitchFamily="18" charset="0"/>
                          <a:ea typeface="Cambria Math" panose="02040503050406030204" pitchFamily="18" charset="0"/>
                        </a:rPr>
                        <m:t>.</m:t>
                      </m:r>
                      <m:r>
                        <a:rPr lang="es-ES" sz="1400" b="1" i="0" smtClean="0">
                          <a:solidFill>
                            <a:srgbClr val="0070C0"/>
                          </a:solidFill>
                          <a:latin typeface="Cambria Math" panose="02040503050406030204" pitchFamily="18" charset="0"/>
                          <a:ea typeface="Cambria Math" panose="02040503050406030204" pitchFamily="18" charset="0"/>
                        </a:rPr>
                        <m:t>𝟗𝟒</m:t>
                      </m:r>
                      <m:r>
                        <a:rPr lang="es-ES" sz="1400" b="1" i="0" smtClean="0">
                          <a:solidFill>
                            <a:srgbClr val="0070C0"/>
                          </a:solidFill>
                          <a:latin typeface="Cambria Math" panose="02040503050406030204" pitchFamily="18" charset="0"/>
                          <a:ea typeface="Cambria Math" panose="02040503050406030204" pitchFamily="18" charset="0"/>
                        </a:rPr>
                        <m:t> </m:t>
                      </m:r>
                      <m:r>
                        <a:rPr lang="es-ES" sz="1400" b="1" i="0" smtClean="0">
                          <a:solidFill>
                            <a:srgbClr val="0070C0"/>
                          </a:solidFill>
                          <a:latin typeface="Cambria Math" panose="02040503050406030204" pitchFamily="18" charset="0"/>
                          <a:ea typeface="Cambria Math" panose="02040503050406030204" pitchFamily="18" charset="0"/>
                        </a:rPr>
                        <m:t>𝐓𝐢𝐞𝐦𝐩𝐨</m:t>
                      </m:r>
                      <m:r>
                        <a:rPr lang="es-ES" sz="1400" b="1" i="0" smtClean="0">
                          <a:solidFill>
                            <a:srgbClr val="0070C0"/>
                          </a:solidFill>
                          <a:latin typeface="Cambria Math" panose="02040503050406030204" pitchFamily="18" charset="0"/>
                          <a:ea typeface="Cambria Math" panose="02040503050406030204" pitchFamily="18" charset="0"/>
                        </a:rPr>
                        <m:t> </m:t>
                      </m:r>
                      <m:r>
                        <a:rPr lang="es-ES" sz="1400" b="1" i="0" smtClean="0">
                          <a:solidFill>
                            <a:srgbClr val="0070C0"/>
                          </a:solidFill>
                          <a:latin typeface="Cambria Math" panose="02040503050406030204" pitchFamily="18" charset="0"/>
                          <a:ea typeface="Cambria Math" panose="02040503050406030204" pitchFamily="18" charset="0"/>
                        </a:rPr>
                        <m:t>𝐝𝐞</m:t>
                      </m:r>
                      <m:r>
                        <a:rPr lang="es-ES" sz="1400" b="1" i="0" smtClean="0">
                          <a:solidFill>
                            <a:srgbClr val="0070C0"/>
                          </a:solidFill>
                          <a:latin typeface="Cambria Math" panose="02040503050406030204" pitchFamily="18" charset="0"/>
                          <a:ea typeface="Cambria Math" panose="02040503050406030204" pitchFamily="18" charset="0"/>
                        </a:rPr>
                        <m:t> </m:t>
                      </m:r>
                      <m:sSub>
                        <m:sSubPr>
                          <m:ctrlPr>
                            <a:rPr lang="es-ES" sz="1400" b="1" i="1" smtClean="0">
                              <a:solidFill>
                                <a:srgbClr val="0070C0"/>
                              </a:solidFill>
                              <a:latin typeface="Cambria Math" panose="02040503050406030204" pitchFamily="18" charset="0"/>
                              <a:ea typeface="Cambria Math" panose="02040503050406030204" pitchFamily="18" charset="0"/>
                            </a:rPr>
                          </m:ctrlPr>
                        </m:sSubPr>
                        <m:e>
                          <m:r>
                            <a:rPr lang="es-ES" sz="1400" b="1" i="0" smtClean="0">
                              <a:solidFill>
                                <a:srgbClr val="0070C0"/>
                              </a:solidFill>
                              <a:latin typeface="Cambria Math" panose="02040503050406030204" pitchFamily="18" charset="0"/>
                              <a:ea typeface="Cambria Math" panose="02040503050406030204" pitchFamily="18" charset="0"/>
                            </a:rPr>
                            <m:t>𝐂𝐏𝐔</m:t>
                          </m:r>
                        </m:e>
                        <m:sub>
                          <m:r>
                            <a:rPr lang="es-ES" sz="1400" b="1" i="0" smtClean="0">
                              <a:solidFill>
                                <a:srgbClr val="0070C0"/>
                              </a:solidFill>
                              <a:latin typeface="Cambria Math" panose="02040503050406030204" pitchFamily="18" charset="0"/>
                              <a:ea typeface="Cambria Math" panose="02040503050406030204" pitchFamily="18" charset="0"/>
                            </a:rPr>
                            <m:t>𝐧𝐮𝐞𝐯𝐚</m:t>
                          </m:r>
                        </m:sub>
                      </m:sSub>
                      <m:r>
                        <a:rPr lang="es-ES" sz="1400" b="1" i="0" smtClean="0">
                          <a:solidFill>
                            <a:srgbClr val="0070C0"/>
                          </a:solidFill>
                          <a:latin typeface="Cambria Math" panose="02040503050406030204" pitchFamily="18" charset="0"/>
                          <a:ea typeface="Cambria Math" panose="02040503050406030204" pitchFamily="18" charset="0"/>
                        </a:rPr>
                        <m:t> </m:t>
                      </m:r>
                    </m:oMath>
                  </m:oMathPara>
                </a14:m>
                <a:endParaRPr lang="es-HN" sz="1400" b="1" dirty="0">
                  <a:solidFill>
                    <a:srgbClr val="0070C0"/>
                  </a:solidFill>
                </a:endParaRPr>
              </a:p>
            </p:txBody>
          </p:sp>
        </mc:Choice>
        <mc:Fallback xmlns="">
          <p:sp>
            <p:nvSpPr>
              <p:cNvPr id="24" name="CuadroTexto 23">
                <a:extLst>
                  <a:ext uri="{FF2B5EF4-FFF2-40B4-BE49-F238E27FC236}">
                    <a16:creationId xmlns:a16="http://schemas.microsoft.com/office/drawing/2014/main" id="{FDF13EB3-2041-489F-9B56-55C8AE86817C}"/>
                  </a:ext>
                </a:extLst>
              </p:cNvPr>
              <p:cNvSpPr txBox="1">
                <a:spLocks noRot="1" noChangeAspect="1" noMove="1" noResize="1" noEditPoints="1" noAdjustHandles="1" noChangeArrowheads="1" noChangeShapeType="1" noTextEdit="1"/>
              </p:cNvSpPr>
              <p:nvPr/>
            </p:nvSpPr>
            <p:spPr>
              <a:xfrm>
                <a:off x="2106759" y="4964212"/>
                <a:ext cx="4458593" cy="328231"/>
              </a:xfrm>
              <a:prstGeom prst="rect">
                <a:avLst/>
              </a:prstGeom>
              <a:blipFill>
                <a:blip r:embed="rId8"/>
                <a:stretch>
                  <a:fillRect b="-1852"/>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349F384D-46EF-4F37-B17E-D3B511035AED}"/>
                  </a:ext>
                </a:extLst>
              </p:cNvPr>
              <p:cNvSpPr txBox="1"/>
              <p:nvPr/>
            </p:nvSpPr>
            <p:spPr>
              <a:xfrm>
                <a:off x="2288859" y="5407128"/>
                <a:ext cx="3986989" cy="2358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400" b="1" i="0" smtClean="0">
                          <a:solidFill>
                            <a:srgbClr val="C00000"/>
                          </a:solidFill>
                          <a:latin typeface="Cambria Math" panose="02040503050406030204" pitchFamily="18" charset="0"/>
                        </a:rPr>
                        <m:t>𝐄𝐬</m:t>
                      </m:r>
                      <m:r>
                        <a:rPr lang="es-ES" sz="1400" b="1" i="0" smtClean="0">
                          <a:solidFill>
                            <a:srgbClr val="C00000"/>
                          </a:solidFill>
                          <a:latin typeface="Cambria Math" panose="02040503050406030204" pitchFamily="18" charset="0"/>
                        </a:rPr>
                        <m:t> </m:t>
                      </m:r>
                      <m:r>
                        <a:rPr lang="es-ES" sz="1400" b="1" i="0" smtClean="0">
                          <a:solidFill>
                            <a:srgbClr val="C00000"/>
                          </a:solidFill>
                          <a:latin typeface="Cambria Math" panose="02040503050406030204" pitchFamily="18" charset="0"/>
                        </a:rPr>
                        <m:t>𝐝𝐞𝐜𝐢𝐫</m:t>
                      </m:r>
                      <m:r>
                        <a:rPr lang="es-ES" sz="1400" b="1" i="0" smtClean="0">
                          <a:solidFill>
                            <a:srgbClr val="C00000"/>
                          </a:solidFill>
                          <a:latin typeface="Cambria Math" panose="02040503050406030204" pitchFamily="18" charset="0"/>
                        </a:rPr>
                        <m:t>, </m:t>
                      </m:r>
                      <m:sSub>
                        <m:sSubPr>
                          <m:ctrlPr>
                            <a:rPr lang="es-ES" sz="1400" b="1" i="1" smtClean="0">
                              <a:solidFill>
                                <a:srgbClr val="C00000"/>
                              </a:solidFill>
                              <a:latin typeface="Cambria Math" panose="02040503050406030204" pitchFamily="18" charset="0"/>
                            </a:rPr>
                          </m:ctrlPr>
                        </m:sSubPr>
                        <m:e>
                          <m:r>
                            <a:rPr lang="es-ES" sz="1400" b="1" i="0" smtClean="0">
                              <a:solidFill>
                                <a:srgbClr val="C00000"/>
                              </a:solidFill>
                              <a:latin typeface="Cambria Math" panose="02040503050406030204" pitchFamily="18" charset="0"/>
                            </a:rPr>
                            <m:t>𝐓𝐢𝐞𝐦𝐩𝐨</m:t>
                          </m:r>
                          <m:r>
                            <a:rPr lang="es-ES" sz="1400" b="1" i="0" smtClean="0">
                              <a:solidFill>
                                <a:srgbClr val="C00000"/>
                              </a:solidFill>
                              <a:latin typeface="Cambria Math" panose="02040503050406030204" pitchFamily="18" charset="0"/>
                            </a:rPr>
                            <m:t> </m:t>
                          </m:r>
                          <m:r>
                            <a:rPr lang="es-ES" sz="1400" b="1" i="0" smtClean="0">
                              <a:solidFill>
                                <a:srgbClr val="C00000"/>
                              </a:solidFill>
                              <a:latin typeface="Cambria Math" panose="02040503050406030204" pitchFamily="18" charset="0"/>
                            </a:rPr>
                            <m:t>𝐂𝐏𝐔</m:t>
                          </m:r>
                        </m:e>
                        <m:sub>
                          <m:r>
                            <a:rPr lang="es-ES" sz="1400" b="1" i="0" smtClean="0">
                              <a:solidFill>
                                <a:srgbClr val="C00000"/>
                              </a:solidFill>
                              <a:latin typeface="Cambria Math" panose="02040503050406030204" pitchFamily="18" charset="0"/>
                            </a:rPr>
                            <m:t>𝐚𝐧𝐭𝐢𝐠𝐮𝐨</m:t>
                          </m:r>
                        </m:sub>
                      </m:sSub>
                      <m:r>
                        <a:rPr lang="es-ES" sz="1400" b="1" i="0" smtClean="0">
                          <a:solidFill>
                            <a:srgbClr val="C00000"/>
                          </a:solidFill>
                          <a:latin typeface="Cambria Math" panose="02040503050406030204" pitchFamily="18" charset="0"/>
                          <a:ea typeface="Cambria Math" panose="02040503050406030204" pitchFamily="18" charset="0"/>
                        </a:rPr>
                        <m:t>&lt;</m:t>
                      </m:r>
                      <m:sSub>
                        <m:sSubPr>
                          <m:ctrlPr>
                            <a:rPr lang="es-ES" sz="1400" b="1" i="1" smtClean="0">
                              <a:solidFill>
                                <a:srgbClr val="C00000"/>
                              </a:solidFill>
                              <a:latin typeface="Cambria Math" panose="02040503050406030204" pitchFamily="18" charset="0"/>
                              <a:ea typeface="Cambria Math" panose="02040503050406030204" pitchFamily="18" charset="0"/>
                            </a:rPr>
                          </m:ctrlPr>
                        </m:sSubPr>
                        <m:e>
                          <m:r>
                            <a:rPr lang="es-ES" sz="1400" b="1" i="0" smtClean="0">
                              <a:solidFill>
                                <a:srgbClr val="C00000"/>
                              </a:solidFill>
                              <a:latin typeface="Cambria Math" panose="02040503050406030204" pitchFamily="18" charset="0"/>
                              <a:ea typeface="Cambria Math" panose="02040503050406030204" pitchFamily="18" charset="0"/>
                            </a:rPr>
                            <m:t>𝐓𝐢𝐞𝐦𝐩𝐨</m:t>
                          </m:r>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𝐂𝐏𝐔</m:t>
                          </m:r>
                        </m:e>
                        <m:sub>
                          <m:r>
                            <a:rPr lang="es-ES" sz="1400" b="1" i="0" smtClean="0">
                              <a:solidFill>
                                <a:srgbClr val="C00000"/>
                              </a:solidFill>
                              <a:latin typeface="Cambria Math" panose="02040503050406030204" pitchFamily="18" charset="0"/>
                              <a:ea typeface="Cambria Math" panose="02040503050406030204" pitchFamily="18" charset="0"/>
                            </a:rPr>
                            <m:t>𝐧𝐮𝐞𝐯𝐨</m:t>
                          </m:r>
                        </m:sub>
                      </m:sSub>
                      <m:r>
                        <a:rPr lang="es-ES" sz="1400" b="1" i="0" smtClean="0">
                          <a:solidFill>
                            <a:srgbClr val="C00000"/>
                          </a:solidFill>
                          <a:latin typeface="Cambria Math" panose="02040503050406030204" pitchFamily="18" charset="0"/>
                        </a:rPr>
                        <m:t> </m:t>
                      </m:r>
                    </m:oMath>
                  </m:oMathPara>
                </a14:m>
                <a:endParaRPr lang="es-HN" sz="1400" b="1" dirty="0">
                  <a:solidFill>
                    <a:srgbClr val="C00000"/>
                  </a:solidFill>
                </a:endParaRPr>
              </a:p>
            </p:txBody>
          </p:sp>
        </mc:Choice>
        <mc:Fallback xmlns="">
          <p:sp>
            <p:nvSpPr>
              <p:cNvPr id="7" name="CuadroTexto 6">
                <a:extLst>
                  <a:ext uri="{FF2B5EF4-FFF2-40B4-BE49-F238E27FC236}">
                    <a16:creationId xmlns:a16="http://schemas.microsoft.com/office/drawing/2014/main" id="{349F384D-46EF-4F37-B17E-D3B511035AED}"/>
                  </a:ext>
                </a:extLst>
              </p:cNvPr>
              <p:cNvSpPr txBox="1">
                <a:spLocks noRot="1" noChangeAspect="1" noMove="1" noResize="1" noEditPoints="1" noAdjustHandles="1" noChangeArrowheads="1" noChangeShapeType="1" noTextEdit="1"/>
              </p:cNvSpPr>
              <p:nvPr/>
            </p:nvSpPr>
            <p:spPr>
              <a:xfrm>
                <a:off x="2288859" y="5407128"/>
                <a:ext cx="3986989" cy="235898"/>
              </a:xfrm>
              <a:prstGeom prst="rect">
                <a:avLst/>
              </a:prstGeom>
              <a:blipFill>
                <a:blip r:embed="rId9"/>
                <a:stretch>
                  <a:fillRect l="-611" b="-20513"/>
                </a:stretch>
              </a:blipFill>
            </p:spPr>
            <p:txBody>
              <a:bodyPr/>
              <a:lstStyle/>
              <a:p>
                <a:r>
                  <a:rPr lang="es-HN">
                    <a:noFill/>
                  </a:rPr>
                  <a:t> </a:t>
                </a:r>
              </a:p>
            </p:txBody>
          </p:sp>
        </mc:Fallback>
      </mc:AlternateContent>
    </p:spTree>
    <p:extLst>
      <p:ext uri="{BB962C8B-B14F-4D97-AF65-F5344CB8AC3E}">
        <p14:creationId xmlns:p14="http://schemas.microsoft.com/office/powerpoint/2010/main" val="2745082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45</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F31E417C-5EF1-60A6-9F74-3BC03E5B6295}"/>
                  </a:ext>
                </a:extLst>
              </p:cNvPr>
              <p:cNvSpPr txBox="1"/>
              <p:nvPr/>
            </p:nvSpPr>
            <p:spPr>
              <a:xfrm>
                <a:off x="534708" y="282716"/>
                <a:ext cx="8074583" cy="394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b="1" i="1" smtClean="0">
                              <a:solidFill>
                                <a:srgbClr val="0070C0"/>
                              </a:solidFill>
                              <a:latin typeface="Cambria Math" panose="02040503050406030204" pitchFamily="18" charset="0"/>
                            </a:rPr>
                          </m:ctrlPr>
                        </m:sSubPr>
                        <m:e>
                          <m:r>
                            <a:rPr lang="es-ES" b="1" i="0" smtClean="0">
                              <a:solidFill>
                                <a:srgbClr val="0070C0"/>
                              </a:solidFill>
                              <a:latin typeface="Cambria Math" panose="02040503050406030204" pitchFamily="18" charset="0"/>
                            </a:rPr>
                            <m:t>𝐂𝐏𝐔</m:t>
                          </m:r>
                          <m:r>
                            <a:rPr lang="es-ES" b="1" i="0" smtClean="0">
                              <a:solidFill>
                                <a:srgbClr val="0070C0"/>
                              </a:solidFill>
                              <a:latin typeface="Cambria Math" panose="02040503050406030204" pitchFamily="18" charset="0"/>
                            </a:rPr>
                            <m:t> </m:t>
                          </m:r>
                        </m:e>
                        <m:sub>
                          <m:r>
                            <a:rPr lang="es-ES" b="1" i="0" smtClean="0">
                              <a:solidFill>
                                <a:srgbClr val="0070C0"/>
                              </a:solidFill>
                              <a:latin typeface="Cambria Math" panose="02040503050406030204" pitchFamily="18" charset="0"/>
                            </a:rPr>
                            <m:t>𝐓𝐢𝐞𝐦𝐩𝐨</m:t>
                          </m:r>
                        </m:sub>
                      </m:sSub>
                      <m:r>
                        <a:rPr lang="es-HN"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𝐍𝐮𝐦𝐞𝐫𝐨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𝐈𝐧𝐬𝐭𝐫𝐮𝐜𝐜𝐢𝐨𝐧𝐞𝐬</m:t>
                      </m:r>
                      <m:r>
                        <a:rPr lang="es-ES"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𝐂𝐏𝐈</m:t>
                      </m:r>
                      <m:r>
                        <a:rPr lang="es-ES"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𝐓𝐢𝐞𝐦𝐩𝐨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𝐂𝐢𝐜𝐥𝐨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𝐑𝐞𝐥𝐨𝐣</m:t>
                      </m:r>
                    </m:oMath>
                  </m:oMathPara>
                </a14:m>
                <a:endParaRPr lang="es-HN" b="1" dirty="0">
                  <a:solidFill>
                    <a:srgbClr val="0070C0"/>
                  </a:solidFill>
                </a:endParaRPr>
              </a:p>
            </p:txBody>
          </p:sp>
        </mc:Choice>
        <mc:Fallback xmlns="">
          <p:sp>
            <p:nvSpPr>
              <p:cNvPr id="5" name="CuadroTexto 4">
                <a:extLst>
                  <a:ext uri="{FF2B5EF4-FFF2-40B4-BE49-F238E27FC236}">
                    <a16:creationId xmlns:a16="http://schemas.microsoft.com/office/drawing/2014/main" id="{F31E417C-5EF1-60A6-9F74-3BC03E5B6295}"/>
                  </a:ext>
                </a:extLst>
              </p:cNvPr>
              <p:cNvSpPr txBox="1">
                <a:spLocks noRot="1" noChangeAspect="1" noMove="1" noResize="1" noEditPoints="1" noAdjustHandles="1" noChangeArrowheads="1" noChangeShapeType="1" noTextEdit="1"/>
              </p:cNvSpPr>
              <p:nvPr/>
            </p:nvSpPr>
            <p:spPr>
              <a:xfrm>
                <a:off x="534708" y="282716"/>
                <a:ext cx="8074583" cy="394210"/>
              </a:xfrm>
              <a:prstGeom prst="rect">
                <a:avLst/>
              </a:prstGeom>
              <a:blipFill>
                <a:blip r:embed="rId2"/>
                <a:stretch>
                  <a:fillRect b="-9231"/>
                </a:stretch>
              </a:blipFill>
            </p:spPr>
            <p:txBody>
              <a:bodyPr/>
              <a:lstStyle/>
              <a:p>
                <a:r>
                  <a:rPr lang="es-HN">
                    <a:noFill/>
                  </a:rPr>
                  <a:t> </a:t>
                </a:r>
              </a:p>
            </p:txBody>
          </p:sp>
        </mc:Fallback>
      </mc:AlternateContent>
      <p:sp>
        <p:nvSpPr>
          <p:cNvPr id="11" name="CuadroTexto 10">
            <a:extLst>
              <a:ext uri="{FF2B5EF4-FFF2-40B4-BE49-F238E27FC236}">
                <a16:creationId xmlns:a16="http://schemas.microsoft.com/office/drawing/2014/main" id="{A1D723CE-1E0C-7DBF-439E-10010786FC7A}"/>
              </a:ext>
            </a:extLst>
          </p:cNvPr>
          <p:cNvSpPr txBox="1"/>
          <p:nvPr/>
        </p:nvSpPr>
        <p:spPr>
          <a:xfrm>
            <a:off x="382235" y="736543"/>
            <a:ext cx="8395855" cy="1938992"/>
          </a:xfrm>
          <a:prstGeom prst="rect">
            <a:avLst/>
          </a:prstGeom>
          <a:noFill/>
        </p:spPr>
        <p:txBody>
          <a:bodyPr wrap="square">
            <a:spAutoFit/>
          </a:bodyPr>
          <a:lstStyle/>
          <a:p>
            <a:pPr algn="ctr"/>
            <a:r>
              <a:rPr lang="es-ES" sz="2000" dirty="0">
                <a:solidFill>
                  <a:srgbClr val="0070C0"/>
                </a:solidFill>
              </a:rPr>
              <a:t>Podemos refinar esta formulación reconociendo que, durante la ejecución de una instrucción, parte del trabajo lo realiza el procesador, y parte del tiempo una palabra está siendo transferida hacia o desde la memoria. En este último caso, el tiempo de transferencia depende del tiempo del ciclo de memoria, que puede ser mayor que el ciclo del procesador. Podemos reescribir la ecuación anterior como:</a:t>
            </a:r>
            <a:endParaRPr lang="es-HN" sz="2000" dirty="0">
              <a:solidFill>
                <a:srgbClr val="0070C0"/>
              </a:solidFill>
            </a:endParaRPr>
          </a:p>
        </p:txBody>
      </p:sp>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DD0842B1-BB30-583D-5C1A-6DE5C8B8B329}"/>
                  </a:ext>
                </a:extLst>
              </p:cNvPr>
              <p:cNvSpPr txBox="1"/>
              <p:nvPr/>
            </p:nvSpPr>
            <p:spPr>
              <a:xfrm>
                <a:off x="0" y="2827125"/>
                <a:ext cx="9160328" cy="394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b="1" i="1" smtClean="0">
                              <a:solidFill>
                                <a:srgbClr val="0070C0"/>
                              </a:solidFill>
                              <a:latin typeface="Cambria Math" panose="02040503050406030204" pitchFamily="18" charset="0"/>
                            </a:rPr>
                          </m:ctrlPr>
                        </m:sSubPr>
                        <m:e>
                          <m:r>
                            <a:rPr lang="es-ES" b="1" i="0" smtClean="0">
                              <a:solidFill>
                                <a:srgbClr val="0070C0"/>
                              </a:solidFill>
                              <a:latin typeface="Cambria Math" panose="02040503050406030204" pitchFamily="18" charset="0"/>
                            </a:rPr>
                            <m:t>𝐂𝐏𝐔</m:t>
                          </m:r>
                          <m:r>
                            <a:rPr lang="es-ES" b="1" i="0" smtClean="0">
                              <a:solidFill>
                                <a:srgbClr val="0070C0"/>
                              </a:solidFill>
                              <a:latin typeface="Cambria Math" panose="02040503050406030204" pitchFamily="18" charset="0"/>
                            </a:rPr>
                            <m:t> </m:t>
                          </m:r>
                        </m:e>
                        <m:sub>
                          <m:r>
                            <a:rPr lang="es-ES" b="1" i="0" smtClean="0">
                              <a:solidFill>
                                <a:srgbClr val="0070C0"/>
                              </a:solidFill>
                              <a:latin typeface="Cambria Math" panose="02040503050406030204" pitchFamily="18" charset="0"/>
                            </a:rPr>
                            <m:t>𝐓𝐢𝐞𝐦𝐩𝐨</m:t>
                          </m:r>
                        </m:sub>
                      </m:sSub>
                      <m:r>
                        <a:rPr lang="es-HN"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𝐍𝐮𝐦𝐞𝐫𝐨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𝐈𝐧𝐬𝐭𝐫𝐮𝐜𝐜𝐢𝐨𝐧𝐞𝐬</m:t>
                      </m:r>
                      <m:r>
                        <a:rPr lang="es-ES" b="1" i="0" smtClean="0">
                          <a:solidFill>
                            <a:srgbClr val="0070C0"/>
                          </a:solidFill>
                          <a:latin typeface="Cambria Math" panose="02040503050406030204" pitchFamily="18" charset="0"/>
                          <a:ea typeface="Cambria Math" panose="02040503050406030204" pitchFamily="18" charset="0"/>
                        </a:rPr>
                        <m:t>×</m:t>
                      </m:r>
                      <m:d>
                        <m:dPr>
                          <m:begChr m:val="["/>
                          <m:endChr m:val="]"/>
                          <m:ctrlPr>
                            <a:rPr lang="es-ES" b="1" i="1" smtClean="0">
                              <a:solidFill>
                                <a:srgbClr val="0070C0"/>
                              </a:solidFill>
                              <a:latin typeface="Cambria Math" panose="02040503050406030204" pitchFamily="18" charset="0"/>
                              <a:ea typeface="Cambria Math" panose="02040503050406030204" pitchFamily="18" charset="0"/>
                            </a:rPr>
                          </m:ctrlPr>
                        </m:dPr>
                        <m:e>
                          <m:r>
                            <a:rPr lang="es-ES" b="1" i="1" smtClean="0">
                              <a:solidFill>
                                <a:srgbClr val="0070C0"/>
                              </a:solidFill>
                              <a:latin typeface="Cambria Math" panose="02040503050406030204" pitchFamily="18" charset="0"/>
                              <a:ea typeface="Cambria Math" panose="02040503050406030204" pitchFamily="18" charset="0"/>
                            </a:rPr>
                            <m:t>𝒑</m:t>
                          </m:r>
                          <m:r>
                            <a:rPr lang="es-ES" b="1" i="1" smtClean="0">
                              <a:solidFill>
                                <a:srgbClr val="0070C0"/>
                              </a:solidFill>
                              <a:latin typeface="Cambria Math" panose="02040503050406030204" pitchFamily="18" charset="0"/>
                              <a:ea typeface="Cambria Math" panose="02040503050406030204" pitchFamily="18" charset="0"/>
                            </a:rPr>
                            <m:t>+</m:t>
                          </m:r>
                          <m:d>
                            <m:dPr>
                              <m:ctrlPr>
                                <a:rPr lang="es-ES" b="1" i="1" smtClean="0">
                                  <a:solidFill>
                                    <a:srgbClr val="0070C0"/>
                                  </a:solidFill>
                                  <a:latin typeface="Cambria Math" panose="02040503050406030204" pitchFamily="18" charset="0"/>
                                  <a:ea typeface="Cambria Math" panose="02040503050406030204" pitchFamily="18" charset="0"/>
                                </a:rPr>
                              </m:ctrlPr>
                            </m:dPr>
                            <m:e>
                              <m:r>
                                <a:rPr lang="es-ES" b="1" i="1" smtClean="0">
                                  <a:solidFill>
                                    <a:srgbClr val="0070C0"/>
                                  </a:solidFill>
                                  <a:latin typeface="Cambria Math" panose="02040503050406030204" pitchFamily="18" charset="0"/>
                                  <a:ea typeface="Cambria Math" panose="02040503050406030204" pitchFamily="18" charset="0"/>
                                </a:rPr>
                                <m:t>𝒎</m:t>
                              </m:r>
                              <m:r>
                                <a:rPr lang="es-ES" b="1" i="1" smtClean="0">
                                  <a:solidFill>
                                    <a:srgbClr val="0070C0"/>
                                  </a:solidFill>
                                  <a:latin typeface="Cambria Math" panose="02040503050406030204" pitchFamily="18" charset="0"/>
                                  <a:ea typeface="Cambria Math" panose="02040503050406030204" pitchFamily="18" charset="0"/>
                                </a:rPr>
                                <m:t>×</m:t>
                              </m:r>
                              <m:r>
                                <a:rPr lang="es-ES" b="1" i="1" smtClean="0">
                                  <a:solidFill>
                                    <a:srgbClr val="0070C0"/>
                                  </a:solidFill>
                                  <a:latin typeface="Cambria Math" panose="02040503050406030204" pitchFamily="18" charset="0"/>
                                  <a:ea typeface="Cambria Math" panose="02040503050406030204" pitchFamily="18" charset="0"/>
                                </a:rPr>
                                <m:t>𝒌</m:t>
                              </m:r>
                            </m:e>
                          </m:d>
                        </m:e>
                      </m:d>
                      <m:r>
                        <a:rPr lang="es-ES" b="1" i="1"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𝐓𝐢𝐞𝐦𝐩𝐨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𝐂𝐢𝐜𝐥𝐨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𝐑𝐞𝐥𝐨𝐣</m:t>
                      </m:r>
                    </m:oMath>
                  </m:oMathPara>
                </a14:m>
                <a:endParaRPr lang="es-HN" b="1" dirty="0">
                  <a:solidFill>
                    <a:srgbClr val="0070C0"/>
                  </a:solidFill>
                </a:endParaRPr>
              </a:p>
            </p:txBody>
          </p:sp>
        </mc:Choice>
        <mc:Fallback xmlns="">
          <p:sp>
            <p:nvSpPr>
              <p:cNvPr id="15" name="CuadroTexto 14">
                <a:extLst>
                  <a:ext uri="{FF2B5EF4-FFF2-40B4-BE49-F238E27FC236}">
                    <a16:creationId xmlns:a16="http://schemas.microsoft.com/office/drawing/2014/main" id="{DD0842B1-BB30-583D-5C1A-6DE5C8B8B329}"/>
                  </a:ext>
                </a:extLst>
              </p:cNvPr>
              <p:cNvSpPr txBox="1">
                <a:spLocks noRot="1" noChangeAspect="1" noMove="1" noResize="1" noEditPoints="1" noAdjustHandles="1" noChangeArrowheads="1" noChangeShapeType="1" noTextEdit="1"/>
              </p:cNvSpPr>
              <p:nvPr/>
            </p:nvSpPr>
            <p:spPr>
              <a:xfrm>
                <a:off x="0" y="2827125"/>
                <a:ext cx="9160328" cy="394210"/>
              </a:xfrm>
              <a:prstGeom prst="rect">
                <a:avLst/>
              </a:prstGeom>
              <a:blipFill>
                <a:blip r:embed="rId3"/>
                <a:stretch>
                  <a:fillRect b="-9375"/>
                </a:stretch>
              </a:blipFill>
            </p:spPr>
            <p:txBody>
              <a:bodyPr/>
              <a:lstStyle/>
              <a:p>
                <a:r>
                  <a:rPr lang="es-HN">
                    <a:noFill/>
                  </a:rPr>
                  <a:t> </a:t>
                </a:r>
              </a:p>
            </p:txBody>
          </p:sp>
        </mc:Fallback>
      </mc:AlternateContent>
      <p:sp>
        <p:nvSpPr>
          <p:cNvPr id="17" name="CuadroTexto 16">
            <a:extLst>
              <a:ext uri="{FF2B5EF4-FFF2-40B4-BE49-F238E27FC236}">
                <a16:creationId xmlns:a16="http://schemas.microsoft.com/office/drawing/2014/main" id="{3DED97D5-72D7-4295-A788-64F3E42D1868}"/>
              </a:ext>
            </a:extLst>
          </p:cNvPr>
          <p:cNvSpPr txBox="1"/>
          <p:nvPr/>
        </p:nvSpPr>
        <p:spPr>
          <a:xfrm>
            <a:off x="644901" y="3350277"/>
            <a:ext cx="8133189" cy="923330"/>
          </a:xfrm>
          <a:prstGeom prst="rect">
            <a:avLst/>
          </a:prstGeom>
          <a:noFill/>
        </p:spPr>
        <p:txBody>
          <a:bodyPr wrap="none" rtlCol="0">
            <a:spAutoFit/>
          </a:bodyPr>
          <a:lstStyle/>
          <a:p>
            <a:r>
              <a:rPr lang="es-ES" b="1" dirty="0">
                <a:solidFill>
                  <a:srgbClr val="0070C0"/>
                </a:solidFill>
              </a:rPr>
              <a:t>P</a:t>
            </a:r>
            <a:r>
              <a:rPr lang="es-ES" dirty="0">
                <a:solidFill>
                  <a:srgbClr val="0070C0"/>
                </a:solidFill>
              </a:rPr>
              <a:t>: Es el número de ciclos de procesador para decodificar y ejecutar la instrucción. </a:t>
            </a:r>
          </a:p>
          <a:p>
            <a:r>
              <a:rPr lang="es-ES" b="1" dirty="0">
                <a:solidFill>
                  <a:srgbClr val="0070C0"/>
                </a:solidFill>
              </a:rPr>
              <a:t>m</a:t>
            </a:r>
            <a:r>
              <a:rPr lang="es-ES" dirty="0">
                <a:solidFill>
                  <a:srgbClr val="0070C0"/>
                </a:solidFill>
              </a:rPr>
              <a:t>: Es el número de referencias a memoria necesarias.</a:t>
            </a:r>
          </a:p>
          <a:p>
            <a:r>
              <a:rPr lang="es-ES" b="1" dirty="0">
                <a:solidFill>
                  <a:srgbClr val="0070C0"/>
                </a:solidFill>
              </a:rPr>
              <a:t>K</a:t>
            </a:r>
            <a:r>
              <a:rPr lang="es-ES" dirty="0">
                <a:solidFill>
                  <a:srgbClr val="0070C0"/>
                </a:solidFill>
              </a:rPr>
              <a:t>: Es la relación entre tiempo de ciclo de memoria y tiempo de ciclo del procesador.</a:t>
            </a:r>
            <a:endParaRPr lang="es-HN" dirty="0">
              <a:solidFill>
                <a:srgbClr val="0070C0"/>
              </a:solidFill>
            </a:endParaRPr>
          </a:p>
        </p:txBody>
      </p:sp>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2BF9453A-A481-9BB7-17E7-E4F98B71FD4F}"/>
                  </a:ext>
                </a:extLst>
              </p:cNvPr>
              <p:cNvSpPr txBox="1"/>
              <p:nvPr/>
            </p:nvSpPr>
            <p:spPr>
              <a:xfrm>
                <a:off x="3226361" y="4283615"/>
                <a:ext cx="2707601" cy="1188852"/>
              </a:xfrm>
              <a:prstGeom prst="rect">
                <a:avLst/>
              </a:prstGeom>
              <a:noFill/>
            </p:spPr>
            <p:txBody>
              <a:bodyPr wrap="none" rtlCol="0">
                <a:spAutoFit/>
              </a:bodyPr>
              <a:lstStyle/>
              <a:p>
                <a:pPr algn="ctr"/>
                <a:r>
                  <a:rPr lang="es-ES" sz="1400" b="1" dirty="0">
                    <a:solidFill>
                      <a:srgbClr val="C00000"/>
                    </a:solidFill>
                  </a:rPr>
                  <a:t>En el libro de Stallings</a:t>
                </a:r>
              </a:p>
              <a:p>
                <a:r>
                  <a:rPr lang="es-ES" sz="1400" b="1" dirty="0">
                    <a:solidFill>
                      <a:srgbClr val="C00000"/>
                    </a:solidFill>
                  </a:rPr>
                  <a:t> </a:t>
                </a:r>
                <a14:m>
                  <m:oMath xmlns:m="http://schemas.openxmlformats.org/officeDocument/2006/math">
                    <m:sSub>
                      <m:sSubPr>
                        <m:ctrlPr>
                          <a:rPr lang="es-ES" sz="1400" b="1" i="1" smtClean="0">
                            <a:solidFill>
                              <a:srgbClr val="C00000"/>
                            </a:solidFill>
                            <a:latin typeface="Cambria Math" panose="02040503050406030204" pitchFamily="18" charset="0"/>
                          </a:rPr>
                        </m:ctrlPr>
                      </m:sSubPr>
                      <m:e>
                        <m:r>
                          <a:rPr lang="es-ES" sz="1400" b="1" i="0" smtClean="0">
                            <a:solidFill>
                              <a:srgbClr val="C00000"/>
                            </a:solidFill>
                            <a:latin typeface="Cambria Math" panose="02040503050406030204" pitchFamily="18" charset="0"/>
                          </a:rPr>
                          <m:t>𝐈</m:t>
                        </m:r>
                      </m:e>
                      <m:sub>
                        <m:r>
                          <a:rPr lang="es-ES" sz="1400" b="1" i="0" smtClean="0">
                            <a:solidFill>
                              <a:srgbClr val="C00000"/>
                            </a:solidFill>
                            <a:latin typeface="Cambria Math" panose="02040503050406030204" pitchFamily="18" charset="0"/>
                          </a:rPr>
                          <m:t>𝐜</m:t>
                        </m:r>
                      </m:sub>
                    </m:sSub>
                    <m:r>
                      <a:rPr lang="es-ES" sz="1400" b="1" i="0" smtClean="0">
                        <a:solidFill>
                          <a:srgbClr val="C00000"/>
                        </a:solidFill>
                        <a:latin typeface="Cambria Math" panose="02040503050406030204" pitchFamily="18" charset="0"/>
                        <a:ea typeface="Cambria Math" panose="02040503050406030204" pitchFamily="18" charset="0"/>
                      </a:rPr>
                      <m:t>=</m:t>
                    </m:r>
                    <m:r>
                      <a:rPr lang="es-ES" sz="1400" b="1" i="0" smtClean="0">
                        <a:solidFill>
                          <a:srgbClr val="C00000"/>
                        </a:solidFill>
                        <a:latin typeface="Cambria Math" panose="02040503050406030204" pitchFamily="18" charset="0"/>
                        <a:ea typeface="Cambria Math" panose="02040503050406030204" pitchFamily="18" charset="0"/>
                      </a:rPr>
                      <m:t>𝐍</m:t>
                    </m:r>
                    <m:r>
                      <a:rPr lang="es-ES" sz="1400" b="1" i="0" smtClean="0">
                        <a:solidFill>
                          <a:srgbClr val="C00000"/>
                        </a:solidFill>
                        <a:latin typeface="Cambria Math" panose="02040503050406030204" pitchFamily="18" charset="0"/>
                        <a:ea typeface="Cambria Math" panose="02040503050406030204" pitchFamily="18" charset="0"/>
                      </a:rPr>
                      <m:t>ú</m:t>
                    </m:r>
                    <m:r>
                      <a:rPr lang="es-ES" sz="1400" b="1" i="0" smtClean="0">
                        <a:solidFill>
                          <a:srgbClr val="C00000"/>
                        </a:solidFill>
                        <a:latin typeface="Cambria Math" panose="02040503050406030204" pitchFamily="18" charset="0"/>
                        <a:ea typeface="Cambria Math" panose="02040503050406030204" pitchFamily="18" charset="0"/>
                      </a:rPr>
                      <m:t>𝐦𝐞𝐫𝐨</m:t>
                    </m:r>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𝐝𝐞</m:t>
                    </m:r>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𝐢𝐧𝐬𝐭𝐫𝐮𝐜𝐜𝐢𝐨𝐧𝐞𝐬</m:t>
                    </m:r>
                  </m:oMath>
                </a14:m>
                <a:endParaRPr lang="es-ES" sz="1400" b="1" dirty="0">
                  <a:solidFill>
                    <a:srgbClr val="C00000"/>
                  </a:solidFill>
                  <a:ea typeface="Cambria Math" panose="02040503050406030204" pitchFamily="18" charset="0"/>
                </a:endParaRPr>
              </a:p>
              <a:p>
                <a:r>
                  <a:rPr lang="es-HN" sz="1400" b="1" dirty="0">
                    <a:solidFill>
                      <a:srgbClr val="C00000"/>
                    </a:solidFill>
                  </a:rPr>
                  <a:t>  </a:t>
                </a:r>
                <a14:m>
                  <m:oMath xmlns:m="http://schemas.openxmlformats.org/officeDocument/2006/math">
                    <m:r>
                      <a:rPr lang="es-HN" sz="1400" b="1" i="0" smtClean="0">
                        <a:solidFill>
                          <a:srgbClr val="C00000"/>
                        </a:solidFill>
                        <a:latin typeface="Cambria Math" panose="02040503050406030204" pitchFamily="18" charset="0"/>
                        <a:ea typeface="Cambria Math" panose="02040503050406030204" pitchFamily="18" charset="0"/>
                      </a:rPr>
                      <m:t>𝛕</m:t>
                    </m:r>
                    <m:r>
                      <a:rPr lang="es-HN" sz="1400" b="1" i="0" smtClean="0">
                        <a:solidFill>
                          <a:srgbClr val="C00000"/>
                        </a:solidFill>
                        <a:latin typeface="Cambria Math" panose="02040503050406030204" pitchFamily="18" charset="0"/>
                        <a:ea typeface="Cambria Math" panose="02040503050406030204" pitchFamily="18" charset="0"/>
                      </a:rPr>
                      <m:t>=</m:t>
                    </m:r>
                    <m:r>
                      <a:rPr lang="es-ES" sz="1400" b="1" i="0" smtClean="0">
                        <a:solidFill>
                          <a:srgbClr val="C00000"/>
                        </a:solidFill>
                        <a:latin typeface="Cambria Math" panose="02040503050406030204" pitchFamily="18" charset="0"/>
                        <a:ea typeface="Cambria Math" panose="02040503050406030204" pitchFamily="18" charset="0"/>
                      </a:rPr>
                      <m:t>𝐓𝐢𝐞𝐦𝐩𝐨</m:t>
                    </m:r>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𝐝𝐞</m:t>
                    </m:r>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𝐂𝐢𝐜𝐥𝐨</m:t>
                    </m:r>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𝐝𝐞</m:t>
                    </m:r>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𝐑𝐞𝐥𝐨𝐣</m:t>
                    </m:r>
                  </m:oMath>
                </a14:m>
                <a:endParaRPr lang="es-ES" sz="1400" b="1" i="0" dirty="0">
                  <a:solidFill>
                    <a:srgbClr val="C00000"/>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𝐓</m:t>
                      </m:r>
                      <m:r>
                        <a:rPr lang="es-ES" sz="1400" b="1" i="0" smtClean="0">
                          <a:solidFill>
                            <a:srgbClr val="C00000"/>
                          </a:solidFill>
                          <a:latin typeface="Cambria Math" panose="02040503050406030204" pitchFamily="18" charset="0"/>
                          <a:ea typeface="Cambria Math" panose="02040503050406030204" pitchFamily="18" charset="0"/>
                        </a:rPr>
                        <m:t>=</m:t>
                      </m:r>
                      <m:sSub>
                        <m:sSubPr>
                          <m:ctrlPr>
                            <a:rPr lang="es-ES" sz="1400" b="1" i="1" smtClean="0">
                              <a:solidFill>
                                <a:srgbClr val="C00000"/>
                              </a:solidFill>
                              <a:latin typeface="Cambria Math" panose="02040503050406030204" pitchFamily="18" charset="0"/>
                              <a:ea typeface="Cambria Math" panose="02040503050406030204" pitchFamily="18" charset="0"/>
                            </a:rPr>
                          </m:ctrlPr>
                        </m:sSubPr>
                        <m:e>
                          <m:r>
                            <a:rPr lang="es-ES" sz="1400" b="1" i="0" smtClean="0">
                              <a:solidFill>
                                <a:srgbClr val="C00000"/>
                              </a:solidFill>
                              <a:latin typeface="Cambria Math" panose="02040503050406030204" pitchFamily="18" charset="0"/>
                              <a:ea typeface="Cambria Math" panose="02040503050406030204" pitchFamily="18" charset="0"/>
                            </a:rPr>
                            <m:t>𝐂𝐏𝐔</m:t>
                          </m:r>
                        </m:e>
                        <m:sub>
                          <m:r>
                            <a:rPr lang="es-ES" sz="1400" b="1" i="0" smtClean="0">
                              <a:solidFill>
                                <a:srgbClr val="C00000"/>
                              </a:solidFill>
                              <a:latin typeface="Cambria Math" panose="02040503050406030204" pitchFamily="18" charset="0"/>
                              <a:ea typeface="Cambria Math" panose="02040503050406030204" pitchFamily="18" charset="0"/>
                            </a:rPr>
                            <m:t> </m:t>
                          </m:r>
                          <m:r>
                            <a:rPr lang="es-ES" sz="1400" b="1" i="0" smtClean="0">
                              <a:solidFill>
                                <a:srgbClr val="C00000"/>
                              </a:solidFill>
                              <a:latin typeface="Cambria Math" panose="02040503050406030204" pitchFamily="18" charset="0"/>
                              <a:ea typeface="Cambria Math" panose="02040503050406030204" pitchFamily="18" charset="0"/>
                            </a:rPr>
                            <m:t>𝐓𝐢𝐞𝐦𝐩𝐨</m:t>
                          </m:r>
                        </m:sub>
                      </m:sSub>
                    </m:oMath>
                  </m:oMathPara>
                </a14:m>
                <a:endParaRPr lang="es-ES" sz="1400" b="1" dirty="0">
                  <a:solidFill>
                    <a:srgbClr val="C00000"/>
                  </a:solidFill>
                  <a:ea typeface="Cambria Math" panose="02040503050406030204" pitchFamily="18" charset="0"/>
                </a:endParaRPr>
              </a:p>
              <a:p>
                <a:endParaRPr lang="es-HN" sz="1400" b="1" dirty="0">
                  <a:solidFill>
                    <a:srgbClr val="C00000"/>
                  </a:solidFill>
                </a:endParaRPr>
              </a:p>
            </p:txBody>
          </p:sp>
        </mc:Choice>
        <mc:Fallback xmlns="">
          <p:sp>
            <p:nvSpPr>
              <p:cNvPr id="18" name="CuadroTexto 17">
                <a:extLst>
                  <a:ext uri="{FF2B5EF4-FFF2-40B4-BE49-F238E27FC236}">
                    <a16:creationId xmlns:a16="http://schemas.microsoft.com/office/drawing/2014/main" id="{2BF9453A-A481-9BB7-17E7-E4F98B71FD4F}"/>
                  </a:ext>
                </a:extLst>
              </p:cNvPr>
              <p:cNvSpPr txBox="1">
                <a:spLocks noRot="1" noChangeAspect="1" noMove="1" noResize="1" noEditPoints="1" noAdjustHandles="1" noChangeArrowheads="1" noChangeShapeType="1" noTextEdit="1"/>
              </p:cNvSpPr>
              <p:nvPr/>
            </p:nvSpPr>
            <p:spPr>
              <a:xfrm>
                <a:off x="3226361" y="4283615"/>
                <a:ext cx="2707601" cy="1188852"/>
              </a:xfrm>
              <a:prstGeom prst="rect">
                <a:avLst/>
              </a:prstGeom>
              <a:blipFill>
                <a:blip r:embed="rId4"/>
                <a:stretch>
                  <a:fillRect t="-1026"/>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F1C7D047-3ADA-9369-C691-24829BD26005}"/>
                  </a:ext>
                </a:extLst>
              </p:cNvPr>
              <p:cNvSpPr txBox="1"/>
              <p:nvPr/>
            </p:nvSpPr>
            <p:spPr>
              <a:xfrm>
                <a:off x="3762902" y="5272412"/>
                <a:ext cx="1897186" cy="400110"/>
              </a:xfrm>
              <a:prstGeom prst="rect">
                <a:avLst/>
              </a:prstGeom>
              <a:noFill/>
            </p:spPr>
            <p:txBody>
              <a:bodyPr wrap="none" rtlCol="0">
                <a:spAutoFit/>
              </a:bodyPr>
              <a:lstStyle/>
              <a:p>
                <a:r>
                  <a:rPr lang="es-HN" sz="2000" b="1" dirty="0">
                    <a:solidFill>
                      <a:srgbClr val="C00000"/>
                    </a:solidFill>
                  </a:rPr>
                  <a:t>T</a:t>
                </a:r>
                <a14:m>
                  <m:oMath xmlns:m="http://schemas.openxmlformats.org/officeDocument/2006/math">
                    <m:r>
                      <a:rPr lang="es-HN" sz="2000" b="1" i="0" smtClean="0">
                        <a:solidFill>
                          <a:srgbClr val="C00000"/>
                        </a:solidFill>
                        <a:latin typeface="Cambria Math" panose="02040503050406030204" pitchFamily="18" charset="0"/>
                        <a:ea typeface="Cambria Math" panose="02040503050406030204" pitchFamily="18" charset="0"/>
                      </a:rPr>
                      <m:t>=</m:t>
                    </m:r>
                    <m:sSub>
                      <m:sSubPr>
                        <m:ctrlPr>
                          <a:rPr lang="es-HN" sz="2000" b="1" i="1" smtClean="0">
                            <a:solidFill>
                              <a:srgbClr val="C00000"/>
                            </a:solidFill>
                            <a:latin typeface="Cambria Math" panose="02040503050406030204" pitchFamily="18" charset="0"/>
                            <a:ea typeface="Cambria Math" panose="02040503050406030204" pitchFamily="18" charset="0"/>
                          </a:rPr>
                        </m:ctrlPr>
                      </m:sSubPr>
                      <m:e>
                        <m:r>
                          <a:rPr lang="es-ES" sz="2000" b="1" i="0" smtClean="0">
                            <a:solidFill>
                              <a:srgbClr val="C00000"/>
                            </a:solidFill>
                            <a:latin typeface="Cambria Math" panose="02040503050406030204" pitchFamily="18" charset="0"/>
                            <a:ea typeface="Cambria Math" panose="02040503050406030204" pitchFamily="18" charset="0"/>
                          </a:rPr>
                          <m:t>𝐈</m:t>
                        </m:r>
                      </m:e>
                      <m:sub>
                        <m:r>
                          <a:rPr lang="es-ES" sz="2000" b="1" i="0" smtClean="0">
                            <a:solidFill>
                              <a:srgbClr val="C00000"/>
                            </a:solidFill>
                            <a:latin typeface="Cambria Math" panose="02040503050406030204" pitchFamily="18" charset="0"/>
                            <a:ea typeface="Cambria Math" panose="02040503050406030204" pitchFamily="18" charset="0"/>
                          </a:rPr>
                          <m:t>𝐜</m:t>
                        </m:r>
                      </m:sub>
                    </m:sSub>
                    <m:r>
                      <a:rPr lang="es-HN" sz="2000" b="1" i="0" smtClean="0">
                        <a:solidFill>
                          <a:srgbClr val="C00000"/>
                        </a:solidFill>
                        <a:latin typeface="Cambria Math" panose="02040503050406030204" pitchFamily="18" charset="0"/>
                        <a:ea typeface="Cambria Math" panose="02040503050406030204" pitchFamily="18" charset="0"/>
                      </a:rPr>
                      <m:t>×</m:t>
                    </m:r>
                    <m:r>
                      <a:rPr lang="es-ES" sz="2000" b="1" i="0" smtClean="0">
                        <a:solidFill>
                          <a:srgbClr val="C00000"/>
                        </a:solidFill>
                        <a:latin typeface="Cambria Math" panose="02040503050406030204" pitchFamily="18" charset="0"/>
                        <a:ea typeface="Cambria Math" panose="02040503050406030204" pitchFamily="18" charset="0"/>
                      </a:rPr>
                      <m:t>𝐂𝐏𝐈</m:t>
                    </m:r>
                    <m:r>
                      <a:rPr lang="es-ES" sz="2000" b="1" i="0" smtClean="0">
                        <a:solidFill>
                          <a:srgbClr val="C00000"/>
                        </a:solidFill>
                        <a:latin typeface="Cambria Math" panose="02040503050406030204" pitchFamily="18" charset="0"/>
                        <a:ea typeface="Cambria Math" panose="02040503050406030204" pitchFamily="18" charset="0"/>
                      </a:rPr>
                      <m:t>×</m:t>
                    </m:r>
                    <m:r>
                      <a:rPr lang="es-ES" sz="2000" b="1" i="0" smtClean="0">
                        <a:solidFill>
                          <a:srgbClr val="C00000"/>
                        </a:solidFill>
                        <a:latin typeface="Cambria Math" panose="02040503050406030204" pitchFamily="18" charset="0"/>
                        <a:ea typeface="Cambria Math" panose="02040503050406030204" pitchFamily="18" charset="0"/>
                      </a:rPr>
                      <m:t>𝛕</m:t>
                    </m:r>
                  </m:oMath>
                </a14:m>
                <a:endParaRPr lang="es-HN" sz="2000" b="1" dirty="0">
                  <a:solidFill>
                    <a:srgbClr val="C00000"/>
                  </a:solidFill>
                </a:endParaRPr>
              </a:p>
            </p:txBody>
          </p:sp>
        </mc:Choice>
        <mc:Fallback xmlns="">
          <p:sp>
            <p:nvSpPr>
              <p:cNvPr id="19" name="CuadroTexto 18">
                <a:extLst>
                  <a:ext uri="{FF2B5EF4-FFF2-40B4-BE49-F238E27FC236}">
                    <a16:creationId xmlns:a16="http://schemas.microsoft.com/office/drawing/2014/main" id="{F1C7D047-3ADA-9369-C691-24829BD26005}"/>
                  </a:ext>
                </a:extLst>
              </p:cNvPr>
              <p:cNvSpPr txBox="1">
                <a:spLocks noRot="1" noChangeAspect="1" noMove="1" noResize="1" noEditPoints="1" noAdjustHandles="1" noChangeArrowheads="1" noChangeShapeType="1" noTextEdit="1"/>
              </p:cNvSpPr>
              <p:nvPr/>
            </p:nvSpPr>
            <p:spPr>
              <a:xfrm>
                <a:off x="3762902" y="5272412"/>
                <a:ext cx="1897186" cy="400110"/>
              </a:xfrm>
              <a:prstGeom prst="rect">
                <a:avLst/>
              </a:prstGeom>
              <a:blipFill>
                <a:blip r:embed="rId5"/>
                <a:stretch>
                  <a:fillRect l="-3215" t="-9091" b="-25758"/>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276ACEA0-9E23-EBA9-1E04-5BE4835BFC11}"/>
                  </a:ext>
                </a:extLst>
              </p:cNvPr>
              <p:cNvSpPr txBox="1"/>
              <p:nvPr/>
            </p:nvSpPr>
            <p:spPr>
              <a:xfrm>
                <a:off x="2576583" y="5810551"/>
                <a:ext cx="4269823" cy="42761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2000" b="1" i="1" smtClean="0">
                              <a:solidFill>
                                <a:srgbClr val="C00000"/>
                              </a:solidFill>
                              <a:latin typeface="Cambria Math" panose="02040503050406030204" pitchFamily="18" charset="0"/>
                            </a:rPr>
                          </m:ctrlPr>
                        </m:sSubPr>
                        <m:e>
                          <m:r>
                            <a:rPr lang="es-ES" sz="2000" b="1" i="0" smtClean="0">
                              <a:solidFill>
                                <a:srgbClr val="C00000"/>
                              </a:solidFill>
                              <a:latin typeface="Cambria Math" panose="02040503050406030204" pitchFamily="18" charset="0"/>
                            </a:rPr>
                            <m:t>𝐂𝐏𝐔</m:t>
                          </m:r>
                          <m:r>
                            <a:rPr lang="es-ES" sz="2000" b="1" i="0" smtClean="0">
                              <a:solidFill>
                                <a:srgbClr val="C00000"/>
                              </a:solidFill>
                              <a:latin typeface="Cambria Math" panose="02040503050406030204" pitchFamily="18" charset="0"/>
                            </a:rPr>
                            <m:t> </m:t>
                          </m:r>
                        </m:e>
                        <m:sub>
                          <m:r>
                            <a:rPr lang="es-ES" sz="2000" b="1" i="0" smtClean="0">
                              <a:solidFill>
                                <a:srgbClr val="C00000"/>
                              </a:solidFill>
                              <a:latin typeface="Cambria Math" panose="02040503050406030204" pitchFamily="18" charset="0"/>
                            </a:rPr>
                            <m:t>𝐓𝐢𝐞𝐦𝐩𝐨</m:t>
                          </m:r>
                        </m:sub>
                      </m:sSub>
                      <m:r>
                        <a:rPr lang="es-HN" sz="2000" b="1" i="0" smtClean="0">
                          <a:solidFill>
                            <a:srgbClr val="C00000"/>
                          </a:solidFill>
                          <a:latin typeface="Cambria Math" panose="02040503050406030204" pitchFamily="18" charset="0"/>
                          <a:ea typeface="Cambria Math" panose="02040503050406030204" pitchFamily="18" charset="0"/>
                        </a:rPr>
                        <m:t>=</m:t>
                      </m:r>
                      <m:sSub>
                        <m:sSubPr>
                          <m:ctrlPr>
                            <a:rPr lang="es-HN" sz="2000" b="1" i="1" dirty="0" smtClean="0">
                              <a:solidFill>
                                <a:srgbClr val="C00000"/>
                              </a:solidFill>
                              <a:latin typeface="Cambria Math" panose="02040503050406030204" pitchFamily="18" charset="0"/>
                            </a:rPr>
                          </m:ctrlPr>
                        </m:sSubPr>
                        <m:e>
                          <m:r>
                            <a:rPr lang="es-ES" sz="2000" b="1" i="0" dirty="0" smtClean="0">
                              <a:solidFill>
                                <a:srgbClr val="C00000"/>
                              </a:solidFill>
                              <a:latin typeface="Cambria Math" panose="02040503050406030204" pitchFamily="18" charset="0"/>
                            </a:rPr>
                            <m:t>𝐈</m:t>
                          </m:r>
                        </m:e>
                        <m:sub>
                          <m:r>
                            <a:rPr lang="es-ES" sz="2000" b="1" i="0" dirty="0" smtClean="0">
                              <a:solidFill>
                                <a:srgbClr val="C00000"/>
                              </a:solidFill>
                              <a:latin typeface="Cambria Math" panose="02040503050406030204" pitchFamily="18" charset="0"/>
                            </a:rPr>
                            <m:t>𝐜</m:t>
                          </m:r>
                        </m:sub>
                      </m:sSub>
                      <m:r>
                        <a:rPr lang="es-ES" sz="2000" b="1" i="0" smtClean="0">
                          <a:solidFill>
                            <a:srgbClr val="C00000"/>
                          </a:solidFill>
                          <a:latin typeface="Cambria Math" panose="02040503050406030204" pitchFamily="18" charset="0"/>
                          <a:ea typeface="Cambria Math" panose="02040503050406030204" pitchFamily="18" charset="0"/>
                        </a:rPr>
                        <m:t>×</m:t>
                      </m:r>
                      <m:d>
                        <m:dPr>
                          <m:begChr m:val="["/>
                          <m:endChr m:val="]"/>
                          <m:ctrlPr>
                            <a:rPr lang="es-ES" sz="2000" b="1" i="1" smtClean="0">
                              <a:solidFill>
                                <a:srgbClr val="C00000"/>
                              </a:solidFill>
                              <a:latin typeface="Cambria Math" panose="02040503050406030204" pitchFamily="18" charset="0"/>
                              <a:ea typeface="Cambria Math" panose="02040503050406030204" pitchFamily="18" charset="0"/>
                            </a:rPr>
                          </m:ctrlPr>
                        </m:dPr>
                        <m:e>
                          <m:r>
                            <a:rPr lang="es-ES" sz="2000" b="1" i="0" smtClean="0">
                              <a:solidFill>
                                <a:srgbClr val="C00000"/>
                              </a:solidFill>
                              <a:latin typeface="Cambria Math" panose="02040503050406030204" pitchFamily="18" charset="0"/>
                              <a:ea typeface="Cambria Math" panose="02040503050406030204" pitchFamily="18" charset="0"/>
                            </a:rPr>
                            <m:t>𝐩</m:t>
                          </m:r>
                          <m:r>
                            <a:rPr lang="es-ES" sz="2000" b="1" i="0" smtClean="0">
                              <a:solidFill>
                                <a:srgbClr val="C00000"/>
                              </a:solidFill>
                              <a:latin typeface="Cambria Math" panose="02040503050406030204" pitchFamily="18" charset="0"/>
                              <a:ea typeface="Cambria Math" panose="02040503050406030204" pitchFamily="18" charset="0"/>
                            </a:rPr>
                            <m:t>+</m:t>
                          </m:r>
                          <m:d>
                            <m:dPr>
                              <m:ctrlPr>
                                <a:rPr lang="es-ES" sz="2000" b="1" i="1" smtClean="0">
                                  <a:solidFill>
                                    <a:srgbClr val="C00000"/>
                                  </a:solidFill>
                                  <a:latin typeface="Cambria Math" panose="02040503050406030204" pitchFamily="18" charset="0"/>
                                  <a:ea typeface="Cambria Math" panose="02040503050406030204" pitchFamily="18" charset="0"/>
                                </a:rPr>
                              </m:ctrlPr>
                            </m:dPr>
                            <m:e>
                              <m:r>
                                <a:rPr lang="es-ES" sz="2000" b="1" i="0" smtClean="0">
                                  <a:solidFill>
                                    <a:srgbClr val="C00000"/>
                                  </a:solidFill>
                                  <a:latin typeface="Cambria Math" panose="02040503050406030204" pitchFamily="18" charset="0"/>
                                  <a:ea typeface="Cambria Math" panose="02040503050406030204" pitchFamily="18" charset="0"/>
                                </a:rPr>
                                <m:t>𝐦</m:t>
                              </m:r>
                              <m:r>
                                <a:rPr lang="es-ES" sz="2000" b="1" i="0" smtClean="0">
                                  <a:solidFill>
                                    <a:srgbClr val="C00000"/>
                                  </a:solidFill>
                                  <a:latin typeface="Cambria Math" panose="02040503050406030204" pitchFamily="18" charset="0"/>
                                  <a:ea typeface="Cambria Math" panose="02040503050406030204" pitchFamily="18" charset="0"/>
                                </a:rPr>
                                <m:t>×</m:t>
                              </m:r>
                              <m:r>
                                <a:rPr lang="es-ES" sz="2000" b="1" i="0" smtClean="0">
                                  <a:solidFill>
                                    <a:srgbClr val="C00000"/>
                                  </a:solidFill>
                                  <a:latin typeface="Cambria Math" panose="02040503050406030204" pitchFamily="18" charset="0"/>
                                  <a:ea typeface="Cambria Math" panose="02040503050406030204" pitchFamily="18" charset="0"/>
                                </a:rPr>
                                <m:t>𝐤</m:t>
                              </m:r>
                            </m:e>
                          </m:d>
                        </m:e>
                      </m:d>
                      <m:r>
                        <a:rPr lang="es-ES" sz="2000" b="1" i="0" smtClean="0">
                          <a:solidFill>
                            <a:srgbClr val="C00000"/>
                          </a:solidFill>
                          <a:latin typeface="Cambria Math" panose="02040503050406030204" pitchFamily="18" charset="0"/>
                          <a:ea typeface="Cambria Math" panose="02040503050406030204" pitchFamily="18" charset="0"/>
                        </a:rPr>
                        <m:t>×</m:t>
                      </m:r>
                      <m:r>
                        <a:rPr lang="es-ES" sz="2000" b="1" i="0" smtClean="0">
                          <a:solidFill>
                            <a:srgbClr val="C00000"/>
                          </a:solidFill>
                          <a:latin typeface="Cambria Math" panose="02040503050406030204" pitchFamily="18" charset="0"/>
                          <a:ea typeface="Cambria Math" panose="02040503050406030204" pitchFamily="18" charset="0"/>
                        </a:rPr>
                        <m:t>𝛕</m:t>
                      </m:r>
                    </m:oMath>
                  </m:oMathPara>
                </a14:m>
                <a:endParaRPr lang="es-HN" sz="2000" b="1" dirty="0">
                  <a:solidFill>
                    <a:srgbClr val="C00000"/>
                  </a:solidFill>
                </a:endParaRPr>
              </a:p>
            </p:txBody>
          </p:sp>
        </mc:Choice>
        <mc:Fallback xmlns="">
          <p:sp>
            <p:nvSpPr>
              <p:cNvPr id="20" name="CuadroTexto 19">
                <a:extLst>
                  <a:ext uri="{FF2B5EF4-FFF2-40B4-BE49-F238E27FC236}">
                    <a16:creationId xmlns:a16="http://schemas.microsoft.com/office/drawing/2014/main" id="{276ACEA0-9E23-EBA9-1E04-5BE4835BFC11}"/>
                  </a:ext>
                </a:extLst>
              </p:cNvPr>
              <p:cNvSpPr txBox="1">
                <a:spLocks noRot="1" noChangeAspect="1" noMove="1" noResize="1" noEditPoints="1" noAdjustHandles="1" noChangeArrowheads="1" noChangeShapeType="1" noTextEdit="1"/>
              </p:cNvSpPr>
              <p:nvPr/>
            </p:nvSpPr>
            <p:spPr>
              <a:xfrm>
                <a:off x="2576583" y="5810551"/>
                <a:ext cx="4269823" cy="427618"/>
              </a:xfrm>
              <a:prstGeom prst="rect">
                <a:avLst/>
              </a:prstGeom>
              <a:blipFill>
                <a:blip r:embed="rId6"/>
                <a:stretch>
                  <a:fillRect b="-11429"/>
                </a:stretch>
              </a:blipFill>
            </p:spPr>
            <p:txBody>
              <a:bodyPr/>
              <a:lstStyle/>
              <a:p>
                <a:r>
                  <a:rPr lang="es-HN">
                    <a:noFill/>
                  </a:rPr>
                  <a:t> </a:t>
                </a:r>
              </a:p>
            </p:txBody>
          </p:sp>
        </mc:Fallback>
      </mc:AlternateContent>
    </p:spTree>
    <p:extLst>
      <p:ext uri="{BB962C8B-B14F-4D97-AF65-F5344CB8AC3E}">
        <p14:creationId xmlns:p14="http://schemas.microsoft.com/office/powerpoint/2010/main" val="3072702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46</a:t>
            </a:fld>
            <a:endParaRPr lang="es-HN"/>
          </a:p>
        </p:txBody>
      </p:sp>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6CE4856E-C7FD-D0FB-5341-A0E5EA7EF247}"/>
                  </a:ext>
                </a:extLst>
              </p:cNvPr>
              <p:cNvSpPr txBox="1"/>
              <p:nvPr/>
            </p:nvSpPr>
            <p:spPr>
              <a:xfrm>
                <a:off x="381000" y="1039091"/>
                <a:ext cx="8382000" cy="2554545"/>
              </a:xfrm>
              <a:prstGeom prst="rect">
                <a:avLst/>
              </a:prstGeom>
              <a:noFill/>
            </p:spPr>
            <p:txBody>
              <a:bodyPr wrap="square">
                <a:spAutoFit/>
              </a:bodyPr>
              <a:lstStyle/>
              <a:p>
                <a:r>
                  <a:rPr lang="es-ES" sz="2000" dirty="0">
                    <a:solidFill>
                      <a:srgbClr val="0070C0"/>
                    </a:solidFill>
                  </a:rPr>
                  <a:t>Los cinco factores de desempeño en la ecuación anterior (Ic, p, m, k, </a:t>
                </a:r>
                <a14:m>
                  <m:oMath xmlns:m="http://schemas.openxmlformats.org/officeDocument/2006/math">
                    <m:r>
                      <m:rPr>
                        <m:sty m:val="p"/>
                      </m:rPr>
                      <a:rPr lang="es-ES" sz="2000" i="0" smtClean="0">
                        <a:solidFill>
                          <a:srgbClr val="0070C0"/>
                        </a:solidFill>
                        <a:latin typeface="Cambria Math" panose="02040503050406030204" pitchFamily="18" charset="0"/>
                        <a:ea typeface="Cambria Math" panose="02040503050406030204" pitchFamily="18" charset="0"/>
                      </a:rPr>
                      <m:t>τ</m:t>
                    </m:r>
                  </m:oMath>
                </a14:m>
                <a:r>
                  <a:rPr lang="es-ES" sz="2000" dirty="0">
                    <a:solidFill>
                      <a:srgbClr val="0070C0"/>
                    </a:solidFill>
                  </a:rPr>
                  <a:t>) están influenciados por cuatro atributos del sistema: </a:t>
                </a:r>
              </a:p>
              <a:p>
                <a:pPr marL="285750" indent="-285750">
                  <a:buFont typeface="Arial" panose="020B0604020202020204" pitchFamily="34" charset="0"/>
                  <a:buChar char="•"/>
                </a:pPr>
                <a:r>
                  <a:rPr lang="es-ES" sz="2000" dirty="0">
                    <a:solidFill>
                      <a:srgbClr val="0070C0"/>
                    </a:solidFill>
                  </a:rPr>
                  <a:t>El diseño del conjunto de instrucciones (conocido como ISA).</a:t>
                </a:r>
              </a:p>
              <a:p>
                <a:pPr marL="285750" indent="-285750">
                  <a:buFont typeface="Arial" panose="020B0604020202020204" pitchFamily="34" charset="0"/>
                  <a:buChar char="•"/>
                </a:pPr>
                <a:r>
                  <a:rPr lang="es-ES" sz="2000" dirty="0">
                    <a:solidFill>
                      <a:srgbClr val="0070C0"/>
                    </a:solidFill>
                  </a:rPr>
                  <a:t>Tecnología del compilador (qué tan efectivo es el compilador para producir un lenguaje de máquina eficiente desde un programa en lenguaje de alto nivel).</a:t>
                </a:r>
              </a:p>
              <a:p>
                <a:pPr marL="285750" indent="-285750">
                  <a:buFont typeface="Arial" panose="020B0604020202020204" pitchFamily="34" charset="0"/>
                  <a:buChar char="•"/>
                </a:pPr>
                <a:r>
                  <a:rPr lang="es-ES" sz="2000" dirty="0">
                    <a:solidFill>
                      <a:srgbClr val="0070C0"/>
                    </a:solidFill>
                  </a:rPr>
                  <a:t>Implementación del procesador.</a:t>
                </a:r>
              </a:p>
              <a:p>
                <a:pPr marL="285750" indent="-285750">
                  <a:buFont typeface="Arial" panose="020B0604020202020204" pitchFamily="34" charset="0"/>
                  <a:buChar char="•"/>
                </a:pPr>
                <a:r>
                  <a:rPr lang="es-ES" sz="2000" dirty="0">
                    <a:solidFill>
                      <a:srgbClr val="0070C0"/>
                    </a:solidFill>
                  </a:rPr>
                  <a:t>Caché y jerarquía de memoria.</a:t>
                </a:r>
                <a:endParaRPr lang="es-HN" sz="2000" dirty="0">
                  <a:solidFill>
                    <a:srgbClr val="0070C0"/>
                  </a:solidFill>
                </a:endParaRPr>
              </a:p>
            </p:txBody>
          </p:sp>
        </mc:Choice>
        <mc:Fallback xmlns="">
          <p:sp>
            <p:nvSpPr>
              <p:cNvPr id="7" name="CuadroTexto 6">
                <a:extLst>
                  <a:ext uri="{FF2B5EF4-FFF2-40B4-BE49-F238E27FC236}">
                    <a16:creationId xmlns:a16="http://schemas.microsoft.com/office/drawing/2014/main" id="{6CE4856E-C7FD-D0FB-5341-A0E5EA7EF247}"/>
                  </a:ext>
                </a:extLst>
              </p:cNvPr>
              <p:cNvSpPr txBox="1">
                <a:spLocks noRot="1" noChangeAspect="1" noMove="1" noResize="1" noEditPoints="1" noAdjustHandles="1" noChangeArrowheads="1" noChangeShapeType="1" noTextEdit="1"/>
              </p:cNvSpPr>
              <p:nvPr/>
            </p:nvSpPr>
            <p:spPr>
              <a:xfrm>
                <a:off x="381000" y="1039091"/>
                <a:ext cx="8382000" cy="2554545"/>
              </a:xfrm>
              <a:prstGeom prst="rect">
                <a:avLst/>
              </a:prstGeom>
              <a:blipFill>
                <a:blip r:embed="rId2"/>
                <a:stretch>
                  <a:fillRect l="-800" t="-1190" b="-3095"/>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DBEE74A2-5BB8-43E6-1E75-A32260F606FB}"/>
                  </a:ext>
                </a:extLst>
              </p:cNvPr>
              <p:cNvSpPr txBox="1"/>
              <p:nvPr/>
            </p:nvSpPr>
            <p:spPr>
              <a:xfrm>
                <a:off x="-16328" y="375850"/>
                <a:ext cx="9160328" cy="3942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b="1" i="1" smtClean="0">
                              <a:solidFill>
                                <a:srgbClr val="0070C0"/>
                              </a:solidFill>
                              <a:latin typeface="Cambria Math" panose="02040503050406030204" pitchFamily="18" charset="0"/>
                            </a:rPr>
                          </m:ctrlPr>
                        </m:sSubPr>
                        <m:e>
                          <m:r>
                            <a:rPr lang="es-ES" b="1" i="0" smtClean="0">
                              <a:solidFill>
                                <a:srgbClr val="0070C0"/>
                              </a:solidFill>
                              <a:latin typeface="Cambria Math" panose="02040503050406030204" pitchFamily="18" charset="0"/>
                            </a:rPr>
                            <m:t>𝐂𝐏𝐔</m:t>
                          </m:r>
                          <m:r>
                            <a:rPr lang="es-ES" b="1" i="0" smtClean="0">
                              <a:solidFill>
                                <a:srgbClr val="0070C0"/>
                              </a:solidFill>
                              <a:latin typeface="Cambria Math" panose="02040503050406030204" pitchFamily="18" charset="0"/>
                            </a:rPr>
                            <m:t> </m:t>
                          </m:r>
                        </m:e>
                        <m:sub>
                          <m:r>
                            <a:rPr lang="es-ES" b="1" i="0" smtClean="0">
                              <a:solidFill>
                                <a:srgbClr val="0070C0"/>
                              </a:solidFill>
                              <a:latin typeface="Cambria Math" panose="02040503050406030204" pitchFamily="18" charset="0"/>
                            </a:rPr>
                            <m:t>𝐓𝐢𝐞𝐦𝐩𝐨</m:t>
                          </m:r>
                        </m:sub>
                      </m:sSub>
                      <m:r>
                        <a:rPr lang="es-HN" b="1" i="0"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𝐍𝐮𝐦𝐞𝐫𝐨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𝐈𝐧𝐬𝐭𝐫𝐮𝐜𝐜𝐢𝐨𝐧𝐞𝐬</m:t>
                      </m:r>
                      <m:r>
                        <a:rPr lang="es-ES" b="1" i="0" smtClean="0">
                          <a:solidFill>
                            <a:srgbClr val="0070C0"/>
                          </a:solidFill>
                          <a:latin typeface="Cambria Math" panose="02040503050406030204" pitchFamily="18" charset="0"/>
                          <a:ea typeface="Cambria Math" panose="02040503050406030204" pitchFamily="18" charset="0"/>
                        </a:rPr>
                        <m:t>×</m:t>
                      </m:r>
                      <m:d>
                        <m:dPr>
                          <m:begChr m:val="["/>
                          <m:endChr m:val="]"/>
                          <m:ctrlPr>
                            <a:rPr lang="es-ES" b="1" i="1" smtClean="0">
                              <a:solidFill>
                                <a:srgbClr val="0070C0"/>
                              </a:solidFill>
                              <a:latin typeface="Cambria Math" panose="02040503050406030204" pitchFamily="18" charset="0"/>
                              <a:ea typeface="Cambria Math" panose="02040503050406030204" pitchFamily="18" charset="0"/>
                            </a:rPr>
                          </m:ctrlPr>
                        </m:dPr>
                        <m:e>
                          <m:r>
                            <a:rPr lang="es-ES" b="1" i="1" smtClean="0">
                              <a:solidFill>
                                <a:srgbClr val="0070C0"/>
                              </a:solidFill>
                              <a:latin typeface="Cambria Math" panose="02040503050406030204" pitchFamily="18" charset="0"/>
                              <a:ea typeface="Cambria Math" panose="02040503050406030204" pitchFamily="18" charset="0"/>
                            </a:rPr>
                            <m:t>𝒑</m:t>
                          </m:r>
                          <m:r>
                            <a:rPr lang="es-ES" b="1" i="1" smtClean="0">
                              <a:solidFill>
                                <a:srgbClr val="0070C0"/>
                              </a:solidFill>
                              <a:latin typeface="Cambria Math" panose="02040503050406030204" pitchFamily="18" charset="0"/>
                              <a:ea typeface="Cambria Math" panose="02040503050406030204" pitchFamily="18" charset="0"/>
                            </a:rPr>
                            <m:t>+</m:t>
                          </m:r>
                          <m:d>
                            <m:dPr>
                              <m:ctrlPr>
                                <a:rPr lang="es-ES" b="1" i="1" smtClean="0">
                                  <a:solidFill>
                                    <a:srgbClr val="0070C0"/>
                                  </a:solidFill>
                                  <a:latin typeface="Cambria Math" panose="02040503050406030204" pitchFamily="18" charset="0"/>
                                  <a:ea typeface="Cambria Math" panose="02040503050406030204" pitchFamily="18" charset="0"/>
                                </a:rPr>
                              </m:ctrlPr>
                            </m:dPr>
                            <m:e>
                              <m:r>
                                <a:rPr lang="es-ES" b="1" i="1" smtClean="0">
                                  <a:solidFill>
                                    <a:srgbClr val="0070C0"/>
                                  </a:solidFill>
                                  <a:latin typeface="Cambria Math" panose="02040503050406030204" pitchFamily="18" charset="0"/>
                                  <a:ea typeface="Cambria Math" panose="02040503050406030204" pitchFamily="18" charset="0"/>
                                </a:rPr>
                                <m:t>𝒎</m:t>
                              </m:r>
                              <m:r>
                                <a:rPr lang="es-ES" b="1" i="1" smtClean="0">
                                  <a:solidFill>
                                    <a:srgbClr val="0070C0"/>
                                  </a:solidFill>
                                  <a:latin typeface="Cambria Math" panose="02040503050406030204" pitchFamily="18" charset="0"/>
                                  <a:ea typeface="Cambria Math" panose="02040503050406030204" pitchFamily="18" charset="0"/>
                                </a:rPr>
                                <m:t>×</m:t>
                              </m:r>
                              <m:r>
                                <a:rPr lang="es-ES" b="1" i="1" smtClean="0">
                                  <a:solidFill>
                                    <a:srgbClr val="0070C0"/>
                                  </a:solidFill>
                                  <a:latin typeface="Cambria Math" panose="02040503050406030204" pitchFamily="18" charset="0"/>
                                  <a:ea typeface="Cambria Math" panose="02040503050406030204" pitchFamily="18" charset="0"/>
                                </a:rPr>
                                <m:t>𝒌</m:t>
                              </m:r>
                            </m:e>
                          </m:d>
                        </m:e>
                      </m:d>
                      <m:r>
                        <a:rPr lang="es-ES" b="1" i="1" smtClean="0">
                          <a:solidFill>
                            <a:srgbClr val="0070C0"/>
                          </a:solidFill>
                          <a:latin typeface="Cambria Math" panose="02040503050406030204" pitchFamily="18" charset="0"/>
                          <a:ea typeface="Cambria Math" panose="02040503050406030204" pitchFamily="18" charset="0"/>
                        </a:rPr>
                        <m:t>×</m:t>
                      </m:r>
                      <m:r>
                        <a:rPr lang="es-ES" b="1" i="0" smtClean="0">
                          <a:solidFill>
                            <a:srgbClr val="0070C0"/>
                          </a:solidFill>
                          <a:latin typeface="Cambria Math" panose="02040503050406030204" pitchFamily="18" charset="0"/>
                          <a:ea typeface="Cambria Math" panose="02040503050406030204" pitchFamily="18" charset="0"/>
                        </a:rPr>
                        <m:t>𝐓𝐢𝐞𝐦𝐩𝐨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𝐂𝐢𝐜𝐥𝐨</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𝐝𝐞</m:t>
                      </m:r>
                      <m:r>
                        <a:rPr lang="es-ES" b="1" i="0" smtClean="0">
                          <a:solidFill>
                            <a:srgbClr val="0070C0"/>
                          </a:solidFill>
                          <a:latin typeface="Cambria Math" panose="02040503050406030204" pitchFamily="18" charset="0"/>
                          <a:ea typeface="Cambria Math" panose="02040503050406030204" pitchFamily="18" charset="0"/>
                        </a:rPr>
                        <m:t> </m:t>
                      </m:r>
                      <m:r>
                        <a:rPr lang="es-ES" b="1" i="0" smtClean="0">
                          <a:solidFill>
                            <a:srgbClr val="0070C0"/>
                          </a:solidFill>
                          <a:latin typeface="Cambria Math" panose="02040503050406030204" pitchFamily="18" charset="0"/>
                          <a:ea typeface="Cambria Math" panose="02040503050406030204" pitchFamily="18" charset="0"/>
                        </a:rPr>
                        <m:t>𝐑𝐞𝐥𝐨𝐣</m:t>
                      </m:r>
                    </m:oMath>
                  </m:oMathPara>
                </a14:m>
                <a:endParaRPr lang="es-HN" b="1" dirty="0">
                  <a:solidFill>
                    <a:srgbClr val="0070C0"/>
                  </a:solidFill>
                </a:endParaRPr>
              </a:p>
            </p:txBody>
          </p:sp>
        </mc:Choice>
        <mc:Fallback xmlns="">
          <p:sp>
            <p:nvSpPr>
              <p:cNvPr id="8" name="CuadroTexto 7">
                <a:extLst>
                  <a:ext uri="{FF2B5EF4-FFF2-40B4-BE49-F238E27FC236}">
                    <a16:creationId xmlns:a16="http://schemas.microsoft.com/office/drawing/2014/main" id="{DBEE74A2-5BB8-43E6-1E75-A32260F606FB}"/>
                  </a:ext>
                </a:extLst>
              </p:cNvPr>
              <p:cNvSpPr txBox="1">
                <a:spLocks noRot="1" noChangeAspect="1" noMove="1" noResize="1" noEditPoints="1" noAdjustHandles="1" noChangeArrowheads="1" noChangeShapeType="1" noTextEdit="1"/>
              </p:cNvSpPr>
              <p:nvPr/>
            </p:nvSpPr>
            <p:spPr>
              <a:xfrm>
                <a:off x="-16328" y="375850"/>
                <a:ext cx="9160328" cy="394210"/>
              </a:xfrm>
              <a:prstGeom prst="rect">
                <a:avLst/>
              </a:prstGeom>
              <a:blipFill>
                <a:blip r:embed="rId3"/>
                <a:stretch>
                  <a:fillRect b="-9375"/>
                </a:stretch>
              </a:blipFill>
            </p:spPr>
            <p:txBody>
              <a:bodyPr/>
              <a:lstStyle/>
              <a:p>
                <a:r>
                  <a:rPr lang="es-HN">
                    <a:noFill/>
                  </a:rPr>
                  <a:t> </a:t>
                </a:r>
              </a:p>
            </p:txBody>
          </p:sp>
        </mc:Fallback>
      </mc:AlternateContent>
      <p:pic>
        <p:nvPicPr>
          <p:cNvPr id="12" name="Imagen 11">
            <a:extLst>
              <a:ext uri="{FF2B5EF4-FFF2-40B4-BE49-F238E27FC236}">
                <a16:creationId xmlns:a16="http://schemas.microsoft.com/office/drawing/2014/main" id="{1D9F0EB6-A699-4399-B06D-3B80F12D891A}"/>
              </a:ext>
            </a:extLst>
          </p:cNvPr>
          <p:cNvPicPr>
            <a:picLocks noChangeAspect="1"/>
          </p:cNvPicPr>
          <p:nvPr/>
        </p:nvPicPr>
        <p:blipFill>
          <a:blip r:embed="rId4"/>
          <a:stretch>
            <a:fillRect/>
          </a:stretch>
        </p:blipFill>
        <p:spPr>
          <a:xfrm>
            <a:off x="381000" y="4380624"/>
            <a:ext cx="8382000" cy="1856250"/>
          </a:xfrm>
          <a:prstGeom prst="rect">
            <a:avLst/>
          </a:prstGeom>
        </p:spPr>
      </p:pic>
      <p:sp>
        <p:nvSpPr>
          <p:cNvPr id="14" name="CuadroTexto 13">
            <a:extLst>
              <a:ext uri="{FF2B5EF4-FFF2-40B4-BE49-F238E27FC236}">
                <a16:creationId xmlns:a16="http://schemas.microsoft.com/office/drawing/2014/main" id="{AB7CA459-C4C9-D9F1-1486-60D14B6C7546}"/>
              </a:ext>
            </a:extLst>
          </p:cNvPr>
          <p:cNvSpPr txBox="1"/>
          <p:nvPr/>
        </p:nvSpPr>
        <p:spPr>
          <a:xfrm>
            <a:off x="1443965" y="3848907"/>
            <a:ext cx="6239741" cy="369332"/>
          </a:xfrm>
          <a:prstGeom prst="rect">
            <a:avLst/>
          </a:prstGeom>
          <a:noFill/>
        </p:spPr>
        <p:txBody>
          <a:bodyPr wrap="square">
            <a:spAutoFit/>
          </a:bodyPr>
          <a:lstStyle/>
          <a:p>
            <a:pPr algn="ctr"/>
            <a:r>
              <a:rPr lang="es-ES" b="1" dirty="0">
                <a:solidFill>
                  <a:srgbClr val="0070C0"/>
                </a:solidFill>
              </a:rPr>
              <a:t>FACTORES DE RENDIMIENTO Y ATRIBUTOS DEL SISTEMA</a:t>
            </a:r>
            <a:endParaRPr lang="es-HN" b="1" dirty="0">
              <a:solidFill>
                <a:srgbClr val="0070C0"/>
              </a:solidFill>
            </a:endParaRPr>
          </a:p>
        </p:txBody>
      </p:sp>
    </p:spTree>
    <p:extLst>
      <p:ext uri="{BB962C8B-B14F-4D97-AF65-F5344CB8AC3E}">
        <p14:creationId xmlns:p14="http://schemas.microsoft.com/office/powerpoint/2010/main" val="3456699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47</a:t>
            </a:fld>
            <a:endParaRPr lang="es-HN"/>
          </a:p>
        </p:txBody>
      </p:sp>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87D01C1F-5F88-C94C-06CF-D56A3E0D5DED}"/>
                  </a:ext>
                </a:extLst>
              </p:cNvPr>
              <p:cNvSpPr txBox="1"/>
              <p:nvPr/>
            </p:nvSpPr>
            <p:spPr>
              <a:xfrm>
                <a:off x="2111999" y="2688013"/>
                <a:ext cx="5427383" cy="7670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2000" b="1" i="1" smtClean="0">
                              <a:solidFill>
                                <a:srgbClr val="0070C0"/>
                              </a:solidFill>
                              <a:latin typeface="Cambria Math" panose="02040503050406030204" pitchFamily="18" charset="0"/>
                            </a:rPr>
                          </m:ctrlPr>
                        </m:sSubPr>
                        <m:e>
                          <m:r>
                            <a:rPr lang="es-ES" sz="2000" b="1" i="0" smtClean="0">
                              <a:solidFill>
                                <a:srgbClr val="0070C0"/>
                              </a:solidFill>
                              <a:latin typeface="Cambria Math" panose="02040503050406030204" pitchFamily="18" charset="0"/>
                            </a:rPr>
                            <m:t>𝐌𝐈𝐏𝐒</m:t>
                          </m:r>
                        </m:e>
                        <m:sub>
                          <m:r>
                            <a:rPr lang="es-ES" sz="2000" b="1" i="0" smtClean="0">
                              <a:solidFill>
                                <a:srgbClr val="0070C0"/>
                              </a:solidFill>
                              <a:latin typeface="Cambria Math" panose="02040503050406030204" pitchFamily="18" charset="0"/>
                            </a:rPr>
                            <m:t>𝐯𝐞𝐥𝐨𝐜𝐢𝐝𝐚𝐝</m:t>
                          </m:r>
                        </m:sub>
                      </m:sSub>
                      <m:r>
                        <a:rPr lang="es-HN" sz="2000" b="1" i="0" smtClean="0">
                          <a:solidFill>
                            <a:srgbClr val="0070C0"/>
                          </a:solidFill>
                          <a:latin typeface="Cambria Math" panose="02040503050406030204" pitchFamily="18" charset="0"/>
                          <a:ea typeface="Cambria Math" panose="02040503050406030204" pitchFamily="18" charset="0"/>
                        </a:rPr>
                        <m:t>=</m:t>
                      </m:r>
                      <m:f>
                        <m:fPr>
                          <m:ctrlPr>
                            <a:rPr lang="es-HN" sz="2000" b="1" i="1" smtClean="0">
                              <a:solidFill>
                                <a:srgbClr val="0070C0"/>
                              </a:solidFill>
                              <a:latin typeface="Cambria Math" panose="02040503050406030204" pitchFamily="18" charset="0"/>
                              <a:ea typeface="Cambria Math" panose="02040503050406030204" pitchFamily="18" charset="0"/>
                            </a:rPr>
                          </m:ctrlPr>
                        </m:fPr>
                        <m:num>
                          <m:sSub>
                            <m:sSubPr>
                              <m:ctrlPr>
                                <a:rPr lang="es-HN" sz="2000" b="1" i="1" smtClean="0">
                                  <a:solidFill>
                                    <a:srgbClr val="0070C0"/>
                                  </a:solidFill>
                                  <a:latin typeface="Cambria Math" panose="02040503050406030204" pitchFamily="18" charset="0"/>
                                  <a:ea typeface="Cambria Math" panose="02040503050406030204" pitchFamily="18" charset="0"/>
                                </a:rPr>
                              </m:ctrlPr>
                            </m:sSubPr>
                            <m:e>
                              <m:r>
                                <a:rPr lang="es-ES" sz="2000" b="1" i="0" smtClean="0">
                                  <a:solidFill>
                                    <a:srgbClr val="0070C0"/>
                                  </a:solidFill>
                                  <a:latin typeface="Cambria Math" panose="02040503050406030204" pitchFamily="18" charset="0"/>
                                  <a:ea typeface="Cambria Math" panose="02040503050406030204" pitchFamily="18" charset="0"/>
                                </a:rPr>
                                <m:t>𝐈</m:t>
                              </m:r>
                            </m:e>
                            <m:sub>
                              <m:r>
                                <a:rPr lang="es-ES" sz="2000" b="1" i="0" smtClean="0">
                                  <a:solidFill>
                                    <a:srgbClr val="0070C0"/>
                                  </a:solidFill>
                                  <a:latin typeface="Cambria Math" panose="02040503050406030204" pitchFamily="18" charset="0"/>
                                  <a:ea typeface="Cambria Math" panose="02040503050406030204" pitchFamily="18" charset="0"/>
                                </a:rPr>
                                <m:t>𝐜</m:t>
                              </m:r>
                            </m:sub>
                          </m:sSub>
                        </m:num>
                        <m:den>
                          <m:sSub>
                            <m:sSubPr>
                              <m:ctrlPr>
                                <a:rPr lang="es-HN" sz="2000" b="1" i="1" smtClean="0">
                                  <a:solidFill>
                                    <a:srgbClr val="0070C0"/>
                                  </a:solidFill>
                                  <a:latin typeface="Cambria Math" panose="02040503050406030204" pitchFamily="18" charset="0"/>
                                  <a:ea typeface="Cambria Math" panose="02040503050406030204" pitchFamily="18" charset="0"/>
                                </a:rPr>
                              </m:ctrlPr>
                            </m:sSubPr>
                            <m:e>
                              <m:r>
                                <a:rPr lang="es-ES" sz="2000" b="1" i="0" smtClean="0">
                                  <a:solidFill>
                                    <a:srgbClr val="0070C0"/>
                                  </a:solidFill>
                                  <a:latin typeface="Cambria Math" panose="02040503050406030204" pitchFamily="18" charset="0"/>
                                  <a:ea typeface="Cambria Math" panose="02040503050406030204" pitchFamily="18" charset="0"/>
                                </a:rPr>
                                <m:t>𝐂𝐏𝐔</m:t>
                              </m:r>
                            </m:e>
                            <m:sub>
                              <m:r>
                                <a:rPr lang="es-ES" sz="2000" b="1" i="0" smtClean="0">
                                  <a:solidFill>
                                    <a:srgbClr val="0070C0"/>
                                  </a:solidFill>
                                  <a:latin typeface="Cambria Math" panose="02040503050406030204" pitchFamily="18" charset="0"/>
                                  <a:ea typeface="Cambria Math" panose="02040503050406030204" pitchFamily="18" charset="0"/>
                                </a:rPr>
                                <m:t>𝐓𝐢𝐞𝐦𝐩𝐨</m:t>
                              </m:r>
                            </m:sub>
                          </m:sSub>
                          <m:r>
                            <a:rPr lang="es-HN" sz="2000" b="1" i="0" smtClean="0">
                              <a:solidFill>
                                <a:srgbClr val="0070C0"/>
                              </a:solidFill>
                              <a:latin typeface="Cambria Math" panose="02040503050406030204" pitchFamily="18" charset="0"/>
                              <a:ea typeface="Cambria Math" panose="02040503050406030204" pitchFamily="18" charset="0"/>
                            </a:rPr>
                            <m:t>×</m:t>
                          </m:r>
                          <m:sSup>
                            <m:sSupPr>
                              <m:ctrlPr>
                                <a:rPr lang="es-HN" sz="2000" b="1" i="1" smtClean="0">
                                  <a:solidFill>
                                    <a:srgbClr val="0070C0"/>
                                  </a:solidFill>
                                  <a:latin typeface="Cambria Math" panose="02040503050406030204" pitchFamily="18" charset="0"/>
                                  <a:ea typeface="Cambria Math" panose="02040503050406030204" pitchFamily="18" charset="0"/>
                                </a:rPr>
                              </m:ctrlPr>
                            </m:sSupPr>
                            <m:e>
                              <m:r>
                                <a:rPr lang="es-ES" sz="2000" b="1" i="0" smtClean="0">
                                  <a:solidFill>
                                    <a:srgbClr val="0070C0"/>
                                  </a:solidFill>
                                  <a:latin typeface="Cambria Math" panose="02040503050406030204" pitchFamily="18" charset="0"/>
                                  <a:ea typeface="Cambria Math" panose="02040503050406030204" pitchFamily="18" charset="0"/>
                                </a:rPr>
                                <m:t>𝟏𝟎</m:t>
                              </m:r>
                            </m:e>
                            <m:sup>
                              <m:r>
                                <a:rPr lang="es-ES" sz="2000" b="1" i="0" smtClean="0">
                                  <a:solidFill>
                                    <a:srgbClr val="0070C0"/>
                                  </a:solidFill>
                                  <a:latin typeface="Cambria Math" panose="02040503050406030204" pitchFamily="18" charset="0"/>
                                  <a:ea typeface="Cambria Math" panose="02040503050406030204" pitchFamily="18" charset="0"/>
                                </a:rPr>
                                <m:t>𝟔</m:t>
                              </m:r>
                            </m:sup>
                          </m:sSup>
                        </m:den>
                      </m:f>
                      <m:r>
                        <a:rPr lang="es-HN" sz="2000" b="1" i="0" smtClean="0">
                          <a:solidFill>
                            <a:srgbClr val="0070C0"/>
                          </a:solidFill>
                          <a:latin typeface="Cambria Math" panose="02040503050406030204" pitchFamily="18" charset="0"/>
                          <a:ea typeface="Cambria Math" panose="02040503050406030204" pitchFamily="18" charset="0"/>
                        </a:rPr>
                        <m:t>=</m:t>
                      </m:r>
                      <m:f>
                        <m:fPr>
                          <m:ctrlPr>
                            <a:rPr lang="es-HN" sz="2000" b="1" i="1" smtClean="0">
                              <a:solidFill>
                                <a:srgbClr val="0070C0"/>
                              </a:solidFill>
                              <a:latin typeface="Cambria Math" panose="02040503050406030204" pitchFamily="18" charset="0"/>
                              <a:ea typeface="Cambria Math" panose="02040503050406030204" pitchFamily="18" charset="0"/>
                            </a:rPr>
                          </m:ctrlPr>
                        </m:fPr>
                        <m:num>
                          <m:r>
                            <a:rPr lang="es-ES" sz="2000" b="1" i="0" smtClean="0">
                              <a:solidFill>
                                <a:srgbClr val="0070C0"/>
                              </a:solidFill>
                              <a:latin typeface="Cambria Math" panose="02040503050406030204" pitchFamily="18" charset="0"/>
                              <a:ea typeface="Cambria Math" panose="02040503050406030204" pitchFamily="18" charset="0"/>
                            </a:rPr>
                            <m:t>𝐟</m:t>
                          </m:r>
                        </m:num>
                        <m:den>
                          <m:r>
                            <a:rPr lang="es-ES" sz="2000" b="1" i="0" smtClean="0">
                              <a:solidFill>
                                <a:srgbClr val="0070C0"/>
                              </a:solidFill>
                              <a:latin typeface="Cambria Math" panose="02040503050406030204" pitchFamily="18" charset="0"/>
                              <a:ea typeface="Cambria Math" panose="02040503050406030204" pitchFamily="18" charset="0"/>
                            </a:rPr>
                            <m:t>𝐂𝐏𝐈</m:t>
                          </m:r>
                          <m:r>
                            <a:rPr lang="es-ES" sz="2000" b="1" i="0" smtClean="0">
                              <a:solidFill>
                                <a:srgbClr val="0070C0"/>
                              </a:solidFill>
                              <a:latin typeface="Cambria Math" panose="02040503050406030204" pitchFamily="18" charset="0"/>
                              <a:ea typeface="Cambria Math" panose="02040503050406030204" pitchFamily="18" charset="0"/>
                            </a:rPr>
                            <m:t>×</m:t>
                          </m:r>
                          <m:sSup>
                            <m:sSupPr>
                              <m:ctrlPr>
                                <a:rPr lang="es-ES" sz="2000" b="1" i="1" smtClean="0">
                                  <a:solidFill>
                                    <a:srgbClr val="0070C0"/>
                                  </a:solidFill>
                                  <a:latin typeface="Cambria Math" panose="02040503050406030204" pitchFamily="18" charset="0"/>
                                  <a:ea typeface="Cambria Math" panose="02040503050406030204" pitchFamily="18" charset="0"/>
                                </a:rPr>
                              </m:ctrlPr>
                            </m:sSupPr>
                            <m:e>
                              <m:r>
                                <a:rPr lang="es-ES" sz="2000" b="1" i="0" smtClean="0">
                                  <a:solidFill>
                                    <a:srgbClr val="0070C0"/>
                                  </a:solidFill>
                                  <a:latin typeface="Cambria Math" panose="02040503050406030204" pitchFamily="18" charset="0"/>
                                  <a:ea typeface="Cambria Math" panose="02040503050406030204" pitchFamily="18" charset="0"/>
                                </a:rPr>
                                <m:t>𝟏𝟎</m:t>
                              </m:r>
                            </m:e>
                            <m:sup>
                              <m:r>
                                <a:rPr lang="es-ES" sz="2000" b="1" i="0" smtClean="0">
                                  <a:solidFill>
                                    <a:srgbClr val="0070C0"/>
                                  </a:solidFill>
                                  <a:latin typeface="Cambria Math" panose="02040503050406030204" pitchFamily="18" charset="0"/>
                                  <a:ea typeface="Cambria Math" panose="02040503050406030204" pitchFamily="18" charset="0"/>
                                </a:rPr>
                                <m:t>𝟔</m:t>
                              </m:r>
                            </m:sup>
                          </m:sSup>
                        </m:den>
                      </m:f>
                    </m:oMath>
                  </m:oMathPara>
                </a14:m>
                <a:endParaRPr lang="es-HN" sz="2000" b="1" dirty="0">
                  <a:solidFill>
                    <a:srgbClr val="0070C0"/>
                  </a:solidFill>
                </a:endParaRPr>
              </a:p>
            </p:txBody>
          </p:sp>
        </mc:Choice>
        <mc:Fallback xmlns="">
          <p:sp>
            <p:nvSpPr>
              <p:cNvPr id="9" name="CuadroTexto 8">
                <a:extLst>
                  <a:ext uri="{FF2B5EF4-FFF2-40B4-BE49-F238E27FC236}">
                    <a16:creationId xmlns:a16="http://schemas.microsoft.com/office/drawing/2014/main" id="{87D01C1F-5F88-C94C-06CF-D56A3E0D5DED}"/>
                  </a:ext>
                </a:extLst>
              </p:cNvPr>
              <p:cNvSpPr txBox="1">
                <a:spLocks noRot="1" noChangeAspect="1" noMove="1" noResize="1" noEditPoints="1" noAdjustHandles="1" noChangeArrowheads="1" noChangeShapeType="1" noTextEdit="1"/>
              </p:cNvSpPr>
              <p:nvPr/>
            </p:nvSpPr>
            <p:spPr>
              <a:xfrm>
                <a:off x="2111999" y="2688013"/>
                <a:ext cx="5427383" cy="767069"/>
              </a:xfrm>
              <a:prstGeom prst="rect">
                <a:avLst/>
              </a:prstGeom>
              <a:blipFill>
                <a:blip r:embed="rId2"/>
                <a:stretch>
                  <a:fillRect/>
                </a:stretch>
              </a:blipFill>
            </p:spPr>
            <p:txBody>
              <a:bodyPr/>
              <a:lstStyle/>
              <a:p>
                <a:r>
                  <a:rPr lang="es-HN">
                    <a:noFill/>
                  </a:rPr>
                  <a:t> </a:t>
                </a:r>
              </a:p>
            </p:txBody>
          </p:sp>
        </mc:Fallback>
      </mc:AlternateContent>
      <p:sp>
        <p:nvSpPr>
          <p:cNvPr id="11" name="CuadroTexto 10">
            <a:extLst>
              <a:ext uri="{FF2B5EF4-FFF2-40B4-BE49-F238E27FC236}">
                <a16:creationId xmlns:a16="http://schemas.microsoft.com/office/drawing/2014/main" id="{1E9F9162-3EE3-968A-EE0F-5955E53256C9}"/>
              </a:ext>
            </a:extLst>
          </p:cNvPr>
          <p:cNvSpPr txBox="1"/>
          <p:nvPr/>
        </p:nvSpPr>
        <p:spPr>
          <a:xfrm>
            <a:off x="971321" y="749503"/>
            <a:ext cx="7413554" cy="1631216"/>
          </a:xfrm>
          <a:prstGeom prst="rect">
            <a:avLst/>
          </a:prstGeom>
          <a:noFill/>
        </p:spPr>
        <p:txBody>
          <a:bodyPr wrap="square">
            <a:spAutoFit/>
          </a:bodyPr>
          <a:lstStyle/>
          <a:p>
            <a:pPr algn="ctr"/>
            <a:r>
              <a:rPr lang="es-ES" sz="2000" dirty="0">
                <a:solidFill>
                  <a:srgbClr val="0070C0"/>
                </a:solidFill>
              </a:rPr>
              <a:t>Una medida común del rendimiento de un procesador es la velocidad a la que se ejecutan las instrucciones, expresadas en millones de instrucciones por segundo (MIPS), denominada velocidad MIPS. Podemos expresar la velocidad en MIPS en términos de la velocidad de reloj y CPI de la siguiente manera:</a:t>
            </a:r>
            <a:endParaRPr lang="es-HN" sz="2000" dirty="0">
              <a:solidFill>
                <a:srgbClr val="0070C0"/>
              </a:solidFill>
            </a:endParaRPr>
          </a:p>
        </p:txBody>
      </p:sp>
      <p:sp>
        <p:nvSpPr>
          <p:cNvPr id="13" name="CuadroTexto 12">
            <a:extLst>
              <a:ext uri="{FF2B5EF4-FFF2-40B4-BE49-F238E27FC236}">
                <a16:creationId xmlns:a16="http://schemas.microsoft.com/office/drawing/2014/main" id="{DDB4D65D-F08D-1B1E-A6C3-05FAEB0FACF1}"/>
              </a:ext>
            </a:extLst>
          </p:cNvPr>
          <p:cNvSpPr txBox="1"/>
          <p:nvPr/>
        </p:nvSpPr>
        <p:spPr>
          <a:xfrm>
            <a:off x="4145741" y="251747"/>
            <a:ext cx="1064715" cy="584775"/>
          </a:xfrm>
          <a:prstGeom prst="rect">
            <a:avLst/>
          </a:prstGeom>
          <a:noFill/>
        </p:spPr>
        <p:txBody>
          <a:bodyPr wrap="none" rtlCol="0">
            <a:spAutoFit/>
          </a:bodyPr>
          <a:lstStyle/>
          <a:p>
            <a:r>
              <a:rPr lang="es-ES" sz="3200" b="1" dirty="0">
                <a:solidFill>
                  <a:srgbClr val="0070C0"/>
                </a:solidFill>
              </a:rPr>
              <a:t>MIPS</a:t>
            </a:r>
            <a:endParaRPr lang="es-HN" sz="3200" b="1" dirty="0">
              <a:solidFill>
                <a:srgbClr val="0070C0"/>
              </a:solidFill>
            </a:endParaRPr>
          </a:p>
        </p:txBody>
      </p:sp>
      <p:sp>
        <p:nvSpPr>
          <p:cNvPr id="15" name="CuadroTexto 14">
            <a:extLst>
              <a:ext uri="{FF2B5EF4-FFF2-40B4-BE49-F238E27FC236}">
                <a16:creationId xmlns:a16="http://schemas.microsoft.com/office/drawing/2014/main" id="{B78B2736-6155-E731-F5EB-B295C22A7CEE}"/>
              </a:ext>
            </a:extLst>
          </p:cNvPr>
          <p:cNvSpPr txBox="1"/>
          <p:nvPr/>
        </p:nvSpPr>
        <p:spPr>
          <a:xfrm>
            <a:off x="707444" y="3687673"/>
            <a:ext cx="7807906" cy="2246769"/>
          </a:xfrm>
          <a:prstGeom prst="rect">
            <a:avLst/>
          </a:prstGeom>
          <a:noFill/>
        </p:spPr>
        <p:txBody>
          <a:bodyPr wrap="square">
            <a:spAutoFit/>
          </a:bodyPr>
          <a:lstStyle/>
          <a:p>
            <a:r>
              <a:rPr lang="es-ES" sz="2000" b="1" dirty="0">
                <a:solidFill>
                  <a:srgbClr val="0070C0"/>
                </a:solidFill>
              </a:rPr>
              <a:t>Ejemplo</a:t>
            </a:r>
          </a:p>
          <a:p>
            <a:endParaRPr lang="es-ES" sz="2000" b="1" dirty="0">
              <a:solidFill>
                <a:srgbClr val="0070C0"/>
              </a:solidFill>
            </a:endParaRPr>
          </a:p>
          <a:p>
            <a:r>
              <a:rPr lang="es-ES" sz="2000" dirty="0">
                <a:solidFill>
                  <a:srgbClr val="0070C0"/>
                </a:solidFill>
              </a:rPr>
              <a:t>Considere la ejecución de un programa que resulta en la ejecución de 2 millones de instrucciones en un procesador de 400 MHz. El programa consta de cuatro tipos principales de instrucciones. La combinación de instrucciones y el CPI para cada tipo de instrucción se dan a continuación, basado en el resultado de un experimento de rastreo de programa:</a:t>
            </a:r>
            <a:endParaRPr lang="es-HN" sz="2000" dirty="0">
              <a:solidFill>
                <a:srgbClr val="0070C0"/>
              </a:solidFill>
            </a:endParaRPr>
          </a:p>
        </p:txBody>
      </p:sp>
    </p:spTree>
    <p:extLst>
      <p:ext uri="{BB962C8B-B14F-4D97-AF65-F5344CB8AC3E}">
        <p14:creationId xmlns:p14="http://schemas.microsoft.com/office/powerpoint/2010/main" val="2670884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48</a:t>
            </a:fld>
            <a:endParaRPr lang="es-HN"/>
          </a:p>
        </p:txBody>
      </p:sp>
      <p:graphicFrame>
        <p:nvGraphicFramePr>
          <p:cNvPr id="7" name="Tabla 7">
            <a:extLst>
              <a:ext uri="{FF2B5EF4-FFF2-40B4-BE49-F238E27FC236}">
                <a16:creationId xmlns:a16="http://schemas.microsoft.com/office/drawing/2014/main" id="{EDF97E1A-5D9D-4370-B08C-03698D36E0EF}"/>
              </a:ext>
            </a:extLst>
          </p:cNvPr>
          <p:cNvGraphicFramePr>
            <a:graphicFrameLocks noGrp="1"/>
          </p:cNvGraphicFramePr>
          <p:nvPr>
            <p:extLst>
              <p:ext uri="{D42A27DB-BD31-4B8C-83A1-F6EECF244321}">
                <p14:modId xmlns:p14="http://schemas.microsoft.com/office/powerpoint/2010/main" val="4009141628"/>
              </p:ext>
            </p:extLst>
          </p:nvPr>
        </p:nvGraphicFramePr>
        <p:xfrm>
          <a:off x="814550" y="496196"/>
          <a:ext cx="7514900" cy="2231623"/>
        </p:xfrm>
        <a:graphic>
          <a:graphicData uri="http://schemas.openxmlformats.org/drawingml/2006/table">
            <a:tbl>
              <a:tblPr firstRow="1" bandRow="1">
                <a:tableStyleId>{5C22544A-7EE6-4342-B048-85BDC9FD1C3A}</a:tableStyleId>
              </a:tblPr>
              <a:tblGrid>
                <a:gridCol w="4069429">
                  <a:extLst>
                    <a:ext uri="{9D8B030D-6E8A-4147-A177-3AD203B41FA5}">
                      <a16:colId xmlns:a16="http://schemas.microsoft.com/office/drawing/2014/main" val="1633732623"/>
                    </a:ext>
                  </a:extLst>
                </a:gridCol>
                <a:gridCol w="940504">
                  <a:extLst>
                    <a:ext uri="{9D8B030D-6E8A-4147-A177-3AD203B41FA5}">
                      <a16:colId xmlns:a16="http://schemas.microsoft.com/office/drawing/2014/main" val="586696186"/>
                    </a:ext>
                  </a:extLst>
                </a:gridCol>
                <a:gridCol w="2504967">
                  <a:extLst>
                    <a:ext uri="{9D8B030D-6E8A-4147-A177-3AD203B41FA5}">
                      <a16:colId xmlns:a16="http://schemas.microsoft.com/office/drawing/2014/main" val="1637421705"/>
                    </a:ext>
                  </a:extLst>
                </a:gridCol>
              </a:tblGrid>
              <a:tr h="672691">
                <a:tc>
                  <a:txBody>
                    <a:bodyPr/>
                    <a:lstStyle/>
                    <a:p>
                      <a:pPr algn="ctr"/>
                      <a:r>
                        <a:rPr lang="es-ES" sz="1800" dirty="0"/>
                        <a:t>TIPO DE INSTRUCCIÓN</a:t>
                      </a:r>
                      <a:endParaRPr lang="es-HN" sz="1800" dirty="0"/>
                    </a:p>
                  </a:txBody>
                  <a:tcPr anchor="ctr">
                    <a:solidFill>
                      <a:srgbClr val="0070C0"/>
                    </a:solidFill>
                  </a:tcPr>
                </a:tc>
                <a:tc>
                  <a:txBody>
                    <a:bodyPr/>
                    <a:lstStyle/>
                    <a:p>
                      <a:pPr algn="ctr"/>
                      <a:r>
                        <a:rPr lang="es-ES" sz="1800" dirty="0"/>
                        <a:t>CPI</a:t>
                      </a:r>
                      <a:endParaRPr lang="es-HN" sz="1800" dirty="0"/>
                    </a:p>
                  </a:txBody>
                  <a:tcPr anchor="ctr">
                    <a:solidFill>
                      <a:srgbClr val="0070C0"/>
                    </a:solidFill>
                  </a:tcPr>
                </a:tc>
                <a:tc>
                  <a:txBody>
                    <a:bodyPr/>
                    <a:lstStyle/>
                    <a:p>
                      <a:pPr algn="ctr"/>
                      <a:r>
                        <a:rPr lang="es-ES" sz="1800" dirty="0"/>
                        <a:t>MEZCLA DE INSTRUCCIONES (%)</a:t>
                      </a:r>
                      <a:endParaRPr lang="es-HN" sz="1800" dirty="0"/>
                    </a:p>
                  </a:txBody>
                  <a:tcPr anchor="ctr">
                    <a:solidFill>
                      <a:srgbClr val="0070C0"/>
                    </a:solidFill>
                  </a:tcPr>
                </a:tc>
                <a:extLst>
                  <a:ext uri="{0D108BD9-81ED-4DB2-BD59-A6C34878D82A}">
                    <a16:rowId xmlns:a16="http://schemas.microsoft.com/office/drawing/2014/main" val="1001479509"/>
                  </a:ext>
                </a:extLst>
              </a:tr>
              <a:tr h="389733">
                <a:tc>
                  <a:txBody>
                    <a:bodyPr/>
                    <a:lstStyle/>
                    <a:p>
                      <a:r>
                        <a:rPr lang="es-ES" sz="1600" dirty="0">
                          <a:solidFill>
                            <a:srgbClr val="0070C0"/>
                          </a:solidFill>
                        </a:rPr>
                        <a:t>Aritméticas y Lógicas</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1</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60</a:t>
                      </a:r>
                      <a:endParaRPr lang="es-HN" sz="1600" dirty="0">
                        <a:solidFill>
                          <a:srgbClr val="0070C0"/>
                        </a:solidFill>
                      </a:endParaRPr>
                    </a:p>
                  </a:txBody>
                  <a:tcPr>
                    <a:solidFill>
                      <a:schemeClr val="bg1">
                        <a:lumMod val="85000"/>
                      </a:schemeClr>
                    </a:solidFill>
                  </a:tcPr>
                </a:tc>
                <a:extLst>
                  <a:ext uri="{0D108BD9-81ED-4DB2-BD59-A6C34878D82A}">
                    <a16:rowId xmlns:a16="http://schemas.microsoft.com/office/drawing/2014/main" val="2404789358"/>
                  </a:ext>
                </a:extLst>
              </a:tr>
              <a:tr h="389733">
                <a:tc>
                  <a:txBody>
                    <a:bodyPr/>
                    <a:lstStyle/>
                    <a:p>
                      <a:r>
                        <a:rPr lang="es-ES" sz="1600" dirty="0">
                          <a:solidFill>
                            <a:srgbClr val="0070C0"/>
                          </a:solidFill>
                        </a:rPr>
                        <a:t>Load/Store con acierto de caché </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2</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18</a:t>
                      </a:r>
                      <a:endParaRPr lang="es-HN" sz="1600" dirty="0">
                        <a:solidFill>
                          <a:srgbClr val="0070C0"/>
                        </a:solidFill>
                      </a:endParaRPr>
                    </a:p>
                  </a:txBody>
                  <a:tcPr>
                    <a:solidFill>
                      <a:schemeClr val="bg1">
                        <a:lumMod val="85000"/>
                      </a:schemeClr>
                    </a:solidFill>
                  </a:tcPr>
                </a:tc>
                <a:extLst>
                  <a:ext uri="{0D108BD9-81ED-4DB2-BD59-A6C34878D82A}">
                    <a16:rowId xmlns:a16="http://schemas.microsoft.com/office/drawing/2014/main" val="3326820791"/>
                  </a:ext>
                </a:extLst>
              </a:tr>
              <a:tr h="389733">
                <a:tc>
                  <a:txBody>
                    <a:bodyPr/>
                    <a:lstStyle/>
                    <a:p>
                      <a:r>
                        <a:rPr lang="es-ES" sz="1600" dirty="0">
                          <a:solidFill>
                            <a:srgbClr val="0070C0"/>
                          </a:solidFill>
                        </a:rPr>
                        <a:t>Ramificación</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4</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12</a:t>
                      </a:r>
                      <a:endParaRPr lang="es-HN" sz="1600" dirty="0">
                        <a:solidFill>
                          <a:srgbClr val="0070C0"/>
                        </a:solidFill>
                      </a:endParaRPr>
                    </a:p>
                  </a:txBody>
                  <a:tcPr>
                    <a:solidFill>
                      <a:schemeClr val="bg1">
                        <a:lumMod val="85000"/>
                      </a:schemeClr>
                    </a:solidFill>
                  </a:tcPr>
                </a:tc>
                <a:extLst>
                  <a:ext uri="{0D108BD9-81ED-4DB2-BD59-A6C34878D82A}">
                    <a16:rowId xmlns:a16="http://schemas.microsoft.com/office/drawing/2014/main" val="1264368170"/>
                  </a:ext>
                </a:extLst>
              </a:tr>
              <a:tr h="389733">
                <a:tc>
                  <a:txBody>
                    <a:bodyPr/>
                    <a:lstStyle/>
                    <a:p>
                      <a:r>
                        <a:rPr lang="es-ES" sz="1600" dirty="0">
                          <a:solidFill>
                            <a:srgbClr val="0070C0"/>
                          </a:solidFill>
                        </a:rPr>
                        <a:t>Referencia a memoria con fallo de caché</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8</a:t>
                      </a:r>
                      <a:endParaRPr lang="es-HN" sz="1600" dirty="0">
                        <a:solidFill>
                          <a:srgbClr val="0070C0"/>
                        </a:solidFill>
                      </a:endParaRPr>
                    </a:p>
                  </a:txBody>
                  <a:tcPr>
                    <a:solidFill>
                      <a:schemeClr val="bg1">
                        <a:lumMod val="85000"/>
                      </a:schemeClr>
                    </a:solidFill>
                  </a:tcPr>
                </a:tc>
                <a:tc>
                  <a:txBody>
                    <a:bodyPr/>
                    <a:lstStyle/>
                    <a:p>
                      <a:pPr algn="ctr"/>
                      <a:r>
                        <a:rPr lang="es-ES" sz="1600" dirty="0">
                          <a:solidFill>
                            <a:srgbClr val="0070C0"/>
                          </a:solidFill>
                        </a:rPr>
                        <a:t>10</a:t>
                      </a:r>
                      <a:endParaRPr lang="es-HN" sz="1600" dirty="0">
                        <a:solidFill>
                          <a:srgbClr val="0070C0"/>
                        </a:solidFill>
                      </a:endParaRPr>
                    </a:p>
                  </a:txBody>
                  <a:tcPr>
                    <a:solidFill>
                      <a:schemeClr val="bg1">
                        <a:lumMod val="85000"/>
                      </a:schemeClr>
                    </a:solidFill>
                  </a:tcPr>
                </a:tc>
                <a:extLst>
                  <a:ext uri="{0D108BD9-81ED-4DB2-BD59-A6C34878D82A}">
                    <a16:rowId xmlns:a16="http://schemas.microsoft.com/office/drawing/2014/main" val="344682422"/>
                  </a:ext>
                </a:extLst>
              </a:tr>
            </a:tbl>
          </a:graphicData>
        </a:graphic>
      </p:graphicFrame>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C6D96C9D-87D1-48B1-846F-8FC4D372921A}"/>
                  </a:ext>
                </a:extLst>
              </p:cNvPr>
              <p:cNvSpPr txBox="1"/>
              <p:nvPr/>
            </p:nvSpPr>
            <p:spPr>
              <a:xfrm>
                <a:off x="1506449" y="3234905"/>
                <a:ext cx="6131102" cy="61811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CPI</m:t>
                      </m:r>
                      <m:r>
                        <a:rPr lang="es-ES" b="0" i="0" smtClean="0">
                          <a:solidFill>
                            <a:srgbClr val="0070C0"/>
                          </a:solidFill>
                          <a:latin typeface="Cambria Math" panose="02040503050406030204" pitchFamily="18" charset="0"/>
                          <a:ea typeface="Cambria Math" panose="02040503050406030204" pitchFamily="18" charset="0"/>
                        </a:rPr>
                        <m:t>=</m:t>
                      </m:r>
                      <m:f>
                        <m:fPr>
                          <m:ctrlPr>
                            <a:rPr lang="es-ES" b="0" i="1" smtClean="0">
                              <a:solidFill>
                                <a:srgbClr val="0070C0"/>
                              </a:solidFill>
                              <a:latin typeface="Cambria Math" panose="02040503050406030204" pitchFamily="18" charset="0"/>
                              <a:ea typeface="Cambria Math" panose="02040503050406030204" pitchFamily="18" charset="0"/>
                            </a:rPr>
                          </m:ctrlPr>
                        </m:fPr>
                        <m:num>
                          <m:r>
                            <a:rPr lang="es-ES" i="0">
                              <a:solidFill>
                                <a:srgbClr val="0070C0"/>
                              </a:solidFill>
                              <a:latin typeface="Cambria Math" panose="02040503050406030204" pitchFamily="18" charset="0"/>
                              <a:ea typeface="Cambria Math" panose="02040503050406030204" pitchFamily="18" charset="0"/>
                            </a:rPr>
                            <m:t>(1)(0.6)+(2)(0.18)+(4)(0.12)+(8)(0.10)</m:t>
                          </m:r>
                        </m:num>
                        <m:den>
                          <m:r>
                            <a:rPr lang="es-ES" b="0" i="0" smtClean="0">
                              <a:solidFill>
                                <a:srgbClr val="0070C0"/>
                              </a:solidFill>
                              <a:latin typeface="Cambria Math" panose="02040503050406030204" pitchFamily="18" charset="0"/>
                              <a:ea typeface="Cambria Math" panose="02040503050406030204" pitchFamily="18" charset="0"/>
                            </a:rPr>
                            <m:t>1</m:t>
                          </m:r>
                        </m:den>
                      </m:f>
                      <m:r>
                        <a:rPr lang="es-ES" b="0" i="0" smtClean="0">
                          <a:solidFill>
                            <a:srgbClr val="0070C0"/>
                          </a:solidFill>
                          <a:latin typeface="Cambria Math" panose="02040503050406030204" pitchFamily="18" charset="0"/>
                          <a:ea typeface="Cambria Math" panose="02040503050406030204" pitchFamily="18" charset="0"/>
                        </a:rPr>
                        <m:t>=2.24</m:t>
                      </m:r>
                    </m:oMath>
                  </m:oMathPara>
                </a14:m>
                <a:endParaRPr lang="es-HN" dirty="0">
                  <a:solidFill>
                    <a:srgbClr val="0070C0"/>
                  </a:solidFill>
                </a:endParaRPr>
              </a:p>
            </p:txBody>
          </p:sp>
        </mc:Choice>
        <mc:Fallback xmlns="">
          <p:sp>
            <p:nvSpPr>
              <p:cNvPr id="8" name="CuadroTexto 7">
                <a:extLst>
                  <a:ext uri="{FF2B5EF4-FFF2-40B4-BE49-F238E27FC236}">
                    <a16:creationId xmlns:a16="http://schemas.microsoft.com/office/drawing/2014/main" id="{C6D96C9D-87D1-48B1-846F-8FC4D372921A}"/>
                  </a:ext>
                </a:extLst>
              </p:cNvPr>
              <p:cNvSpPr txBox="1">
                <a:spLocks noRot="1" noChangeAspect="1" noMove="1" noResize="1" noEditPoints="1" noAdjustHandles="1" noChangeArrowheads="1" noChangeShapeType="1" noTextEdit="1"/>
              </p:cNvSpPr>
              <p:nvPr/>
            </p:nvSpPr>
            <p:spPr>
              <a:xfrm>
                <a:off x="1506449" y="3234905"/>
                <a:ext cx="6131102" cy="618118"/>
              </a:xfrm>
              <a:prstGeom prst="rect">
                <a:avLst/>
              </a:prstGeom>
              <a:blipFill>
                <a:blip r:embed="rId2"/>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1A1DF8FE-6A14-4292-959F-13DB468EB4B8}"/>
                  </a:ext>
                </a:extLst>
              </p:cNvPr>
              <p:cNvSpPr txBox="1"/>
              <p:nvPr/>
            </p:nvSpPr>
            <p:spPr>
              <a:xfrm>
                <a:off x="423455" y="4488462"/>
                <a:ext cx="8302979" cy="8074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2000" b="1" i="1" smtClean="0">
                              <a:solidFill>
                                <a:srgbClr val="0070C0"/>
                              </a:solidFill>
                              <a:latin typeface="Cambria Math" panose="02040503050406030204" pitchFamily="18" charset="0"/>
                            </a:rPr>
                          </m:ctrlPr>
                        </m:sSubPr>
                        <m:e>
                          <m:r>
                            <a:rPr lang="es-ES" sz="2000" b="1" i="0" smtClean="0">
                              <a:solidFill>
                                <a:srgbClr val="0070C0"/>
                              </a:solidFill>
                              <a:latin typeface="Cambria Math" panose="02040503050406030204" pitchFamily="18" charset="0"/>
                            </a:rPr>
                            <m:t>𝐌𝐈𝐏𝐒</m:t>
                          </m:r>
                        </m:e>
                        <m:sub>
                          <m:r>
                            <a:rPr lang="es-ES" sz="2000" b="1" i="0" smtClean="0">
                              <a:solidFill>
                                <a:srgbClr val="0070C0"/>
                              </a:solidFill>
                              <a:latin typeface="Cambria Math" panose="02040503050406030204" pitchFamily="18" charset="0"/>
                            </a:rPr>
                            <m:t>𝐯𝐞𝐥𝐨𝐜𝐢𝐝𝐚𝐝</m:t>
                          </m:r>
                        </m:sub>
                      </m:sSub>
                      <m:r>
                        <a:rPr lang="es-HN" sz="2000" b="1" i="0" smtClean="0">
                          <a:solidFill>
                            <a:srgbClr val="0070C0"/>
                          </a:solidFill>
                          <a:latin typeface="Cambria Math" panose="02040503050406030204" pitchFamily="18" charset="0"/>
                          <a:ea typeface="Cambria Math" panose="02040503050406030204" pitchFamily="18" charset="0"/>
                        </a:rPr>
                        <m:t>=</m:t>
                      </m:r>
                      <m:f>
                        <m:fPr>
                          <m:ctrlPr>
                            <a:rPr lang="es-HN" sz="2000" b="1" i="1" smtClean="0">
                              <a:solidFill>
                                <a:srgbClr val="0070C0"/>
                              </a:solidFill>
                              <a:latin typeface="Cambria Math" panose="02040503050406030204" pitchFamily="18" charset="0"/>
                              <a:ea typeface="Cambria Math" panose="02040503050406030204" pitchFamily="18" charset="0"/>
                            </a:rPr>
                          </m:ctrlPr>
                        </m:fPr>
                        <m:num>
                          <m:sSub>
                            <m:sSubPr>
                              <m:ctrlPr>
                                <a:rPr lang="es-HN" sz="2000" b="1" i="1" smtClean="0">
                                  <a:solidFill>
                                    <a:srgbClr val="0070C0"/>
                                  </a:solidFill>
                                  <a:latin typeface="Cambria Math" panose="02040503050406030204" pitchFamily="18" charset="0"/>
                                  <a:ea typeface="Cambria Math" panose="02040503050406030204" pitchFamily="18" charset="0"/>
                                </a:rPr>
                              </m:ctrlPr>
                            </m:sSubPr>
                            <m:e>
                              <m:r>
                                <a:rPr lang="es-ES" sz="2000" b="1" i="0" smtClean="0">
                                  <a:solidFill>
                                    <a:srgbClr val="0070C0"/>
                                  </a:solidFill>
                                  <a:latin typeface="Cambria Math" panose="02040503050406030204" pitchFamily="18" charset="0"/>
                                  <a:ea typeface="Cambria Math" panose="02040503050406030204" pitchFamily="18" charset="0"/>
                                </a:rPr>
                                <m:t>𝐈</m:t>
                              </m:r>
                            </m:e>
                            <m:sub>
                              <m:r>
                                <a:rPr lang="es-ES" sz="2000" b="1" i="0" smtClean="0">
                                  <a:solidFill>
                                    <a:srgbClr val="0070C0"/>
                                  </a:solidFill>
                                  <a:latin typeface="Cambria Math" panose="02040503050406030204" pitchFamily="18" charset="0"/>
                                  <a:ea typeface="Cambria Math" panose="02040503050406030204" pitchFamily="18" charset="0"/>
                                </a:rPr>
                                <m:t>𝐜</m:t>
                              </m:r>
                            </m:sub>
                          </m:sSub>
                        </m:num>
                        <m:den>
                          <m:sSub>
                            <m:sSubPr>
                              <m:ctrlPr>
                                <a:rPr lang="es-HN" sz="2000" b="1" i="1" smtClean="0">
                                  <a:solidFill>
                                    <a:srgbClr val="0070C0"/>
                                  </a:solidFill>
                                  <a:latin typeface="Cambria Math" panose="02040503050406030204" pitchFamily="18" charset="0"/>
                                  <a:ea typeface="Cambria Math" panose="02040503050406030204" pitchFamily="18" charset="0"/>
                                </a:rPr>
                              </m:ctrlPr>
                            </m:sSubPr>
                            <m:e>
                              <m:r>
                                <a:rPr lang="es-ES" sz="2000" b="1" i="0" smtClean="0">
                                  <a:solidFill>
                                    <a:srgbClr val="0070C0"/>
                                  </a:solidFill>
                                  <a:latin typeface="Cambria Math" panose="02040503050406030204" pitchFamily="18" charset="0"/>
                                  <a:ea typeface="Cambria Math" panose="02040503050406030204" pitchFamily="18" charset="0"/>
                                </a:rPr>
                                <m:t>𝐂𝐏𝐔</m:t>
                              </m:r>
                            </m:e>
                            <m:sub>
                              <m:r>
                                <a:rPr lang="es-ES" sz="2000" b="1" i="0" smtClean="0">
                                  <a:solidFill>
                                    <a:srgbClr val="0070C0"/>
                                  </a:solidFill>
                                  <a:latin typeface="Cambria Math" panose="02040503050406030204" pitchFamily="18" charset="0"/>
                                  <a:ea typeface="Cambria Math" panose="02040503050406030204" pitchFamily="18" charset="0"/>
                                </a:rPr>
                                <m:t>𝐓𝐢𝐞𝐦𝐩𝐨</m:t>
                              </m:r>
                            </m:sub>
                          </m:sSub>
                          <m:r>
                            <a:rPr lang="es-HN" sz="2000" b="1" i="0" smtClean="0">
                              <a:solidFill>
                                <a:srgbClr val="0070C0"/>
                              </a:solidFill>
                              <a:latin typeface="Cambria Math" panose="02040503050406030204" pitchFamily="18" charset="0"/>
                              <a:ea typeface="Cambria Math" panose="02040503050406030204" pitchFamily="18" charset="0"/>
                            </a:rPr>
                            <m:t>×</m:t>
                          </m:r>
                          <m:sSup>
                            <m:sSupPr>
                              <m:ctrlPr>
                                <a:rPr lang="es-HN" sz="2000" b="1" i="1" smtClean="0">
                                  <a:solidFill>
                                    <a:srgbClr val="0070C0"/>
                                  </a:solidFill>
                                  <a:latin typeface="Cambria Math" panose="02040503050406030204" pitchFamily="18" charset="0"/>
                                  <a:ea typeface="Cambria Math" panose="02040503050406030204" pitchFamily="18" charset="0"/>
                                </a:rPr>
                              </m:ctrlPr>
                            </m:sSupPr>
                            <m:e>
                              <m:r>
                                <a:rPr lang="es-ES" sz="2000" b="1" i="0" smtClean="0">
                                  <a:solidFill>
                                    <a:srgbClr val="0070C0"/>
                                  </a:solidFill>
                                  <a:latin typeface="Cambria Math" panose="02040503050406030204" pitchFamily="18" charset="0"/>
                                  <a:ea typeface="Cambria Math" panose="02040503050406030204" pitchFamily="18" charset="0"/>
                                </a:rPr>
                                <m:t>𝟏𝟎</m:t>
                              </m:r>
                            </m:e>
                            <m:sup>
                              <m:r>
                                <a:rPr lang="es-ES" sz="2000" b="1" i="0" smtClean="0">
                                  <a:solidFill>
                                    <a:srgbClr val="0070C0"/>
                                  </a:solidFill>
                                  <a:latin typeface="Cambria Math" panose="02040503050406030204" pitchFamily="18" charset="0"/>
                                  <a:ea typeface="Cambria Math" panose="02040503050406030204" pitchFamily="18" charset="0"/>
                                </a:rPr>
                                <m:t>𝟔</m:t>
                              </m:r>
                            </m:sup>
                          </m:sSup>
                        </m:den>
                      </m:f>
                      <m:r>
                        <a:rPr lang="es-HN" sz="2000" b="1" i="0" smtClean="0">
                          <a:solidFill>
                            <a:srgbClr val="0070C0"/>
                          </a:solidFill>
                          <a:latin typeface="Cambria Math" panose="02040503050406030204" pitchFamily="18" charset="0"/>
                          <a:ea typeface="Cambria Math" panose="02040503050406030204" pitchFamily="18" charset="0"/>
                        </a:rPr>
                        <m:t>=</m:t>
                      </m:r>
                      <m:f>
                        <m:fPr>
                          <m:ctrlPr>
                            <a:rPr lang="es-HN" sz="2000" b="1" i="1" smtClean="0">
                              <a:solidFill>
                                <a:srgbClr val="0070C0"/>
                              </a:solidFill>
                              <a:latin typeface="Cambria Math" panose="02040503050406030204" pitchFamily="18" charset="0"/>
                              <a:ea typeface="Cambria Math" panose="02040503050406030204" pitchFamily="18" charset="0"/>
                            </a:rPr>
                          </m:ctrlPr>
                        </m:fPr>
                        <m:num>
                          <m:r>
                            <a:rPr lang="es-ES" sz="2000" b="1" i="0" smtClean="0">
                              <a:solidFill>
                                <a:srgbClr val="0070C0"/>
                              </a:solidFill>
                              <a:latin typeface="Cambria Math" panose="02040503050406030204" pitchFamily="18" charset="0"/>
                              <a:ea typeface="Cambria Math" panose="02040503050406030204" pitchFamily="18" charset="0"/>
                            </a:rPr>
                            <m:t>𝐟</m:t>
                          </m:r>
                        </m:num>
                        <m:den>
                          <m:r>
                            <a:rPr lang="es-ES" sz="2000" b="1" i="0" smtClean="0">
                              <a:solidFill>
                                <a:srgbClr val="0070C0"/>
                              </a:solidFill>
                              <a:latin typeface="Cambria Math" panose="02040503050406030204" pitchFamily="18" charset="0"/>
                              <a:ea typeface="Cambria Math" panose="02040503050406030204" pitchFamily="18" charset="0"/>
                            </a:rPr>
                            <m:t>𝐂𝐏𝐈</m:t>
                          </m:r>
                          <m:r>
                            <a:rPr lang="es-ES" sz="2000" b="1" i="0" smtClean="0">
                              <a:solidFill>
                                <a:srgbClr val="0070C0"/>
                              </a:solidFill>
                              <a:latin typeface="Cambria Math" panose="02040503050406030204" pitchFamily="18" charset="0"/>
                              <a:ea typeface="Cambria Math" panose="02040503050406030204" pitchFamily="18" charset="0"/>
                            </a:rPr>
                            <m:t>×</m:t>
                          </m:r>
                          <m:sSup>
                            <m:sSupPr>
                              <m:ctrlPr>
                                <a:rPr lang="es-ES" sz="2000" b="1" i="1" smtClean="0">
                                  <a:solidFill>
                                    <a:srgbClr val="0070C0"/>
                                  </a:solidFill>
                                  <a:latin typeface="Cambria Math" panose="02040503050406030204" pitchFamily="18" charset="0"/>
                                  <a:ea typeface="Cambria Math" panose="02040503050406030204" pitchFamily="18" charset="0"/>
                                </a:rPr>
                              </m:ctrlPr>
                            </m:sSupPr>
                            <m:e>
                              <m:r>
                                <a:rPr lang="es-ES" sz="2000" b="1" i="0" smtClean="0">
                                  <a:solidFill>
                                    <a:srgbClr val="0070C0"/>
                                  </a:solidFill>
                                  <a:latin typeface="Cambria Math" panose="02040503050406030204" pitchFamily="18" charset="0"/>
                                  <a:ea typeface="Cambria Math" panose="02040503050406030204" pitchFamily="18" charset="0"/>
                                </a:rPr>
                                <m:t>𝟏𝟎</m:t>
                              </m:r>
                            </m:e>
                            <m:sup>
                              <m:r>
                                <a:rPr lang="es-ES" sz="2000" b="1" i="0" smtClean="0">
                                  <a:solidFill>
                                    <a:srgbClr val="0070C0"/>
                                  </a:solidFill>
                                  <a:latin typeface="Cambria Math" panose="02040503050406030204" pitchFamily="18" charset="0"/>
                                  <a:ea typeface="Cambria Math" panose="02040503050406030204" pitchFamily="18" charset="0"/>
                                </a:rPr>
                                <m:t>𝟔</m:t>
                              </m:r>
                            </m:sup>
                          </m:sSup>
                        </m:den>
                      </m:f>
                      <m:r>
                        <a:rPr lang="es-HN" sz="2000" b="1" i="1" smtClean="0">
                          <a:solidFill>
                            <a:srgbClr val="0070C0"/>
                          </a:solidFill>
                          <a:latin typeface="Cambria Math" panose="02040503050406030204" pitchFamily="18" charset="0"/>
                          <a:ea typeface="Cambria Math" panose="02040503050406030204" pitchFamily="18" charset="0"/>
                        </a:rPr>
                        <m:t>=</m:t>
                      </m:r>
                      <m:f>
                        <m:fPr>
                          <m:ctrlPr>
                            <a:rPr lang="es-HN" sz="2000" b="1" i="1" smtClean="0">
                              <a:solidFill>
                                <a:srgbClr val="0070C0"/>
                              </a:solidFill>
                              <a:latin typeface="Cambria Math" panose="02040503050406030204" pitchFamily="18" charset="0"/>
                              <a:ea typeface="Cambria Math" panose="02040503050406030204" pitchFamily="18" charset="0"/>
                            </a:rPr>
                          </m:ctrlPr>
                        </m:fPr>
                        <m:num>
                          <m:r>
                            <a:rPr lang="es-ES" sz="2000" b="1" i="1" smtClean="0">
                              <a:solidFill>
                                <a:srgbClr val="0070C0"/>
                              </a:solidFill>
                              <a:latin typeface="Cambria Math" panose="02040503050406030204" pitchFamily="18" charset="0"/>
                              <a:ea typeface="Cambria Math" panose="02040503050406030204" pitchFamily="18" charset="0"/>
                            </a:rPr>
                            <m:t>𝟒𝟎𝟎</m:t>
                          </m:r>
                          <m:r>
                            <a:rPr lang="es-ES" sz="2000" b="1" i="1" smtClean="0">
                              <a:solidFill>
                                <a:srgbClr val="0070C0"/>
                              </a:solidFill>
                              <a:latin typeface="Cambria Math" panose="02040503050406030204" pitchFamily="18" charset="0"/>
                              <a:ea typeface="Cambria Math" panose="02040503050406030204" pitchFamily="18" charset="0"/>
                            </a:rPr>
                            <m:t>×</m:t>
                          </m:r>
                          <m:sSup>
                            <m:sSupPr>
                              <m:ctrlPr>
                                <a:rPr lang="es-ES" sz="2000" b="1" i="1" smtClean="0">
                                  <a:solidFill>
                                    <a:srgbClr val="0070C0"/>
                                  </a:solidFill>
                                  <a:latin typeface="Cambria Math" panose="02040503050406030204" pitchFamily="18" charset="0"/>
                                  <a:ea typeface="Cambria Math" panose="02040503050406030204" pitchFamily="18" charset="0"/>
                                </a:rPr>
                              </m:ctrlPr>
                            </m:sSupPr>
                            <m:e>
                              <m:r>
                                <a:rPr lang="es-ES" sz="2000" b="1" i="1" smtClean="0">
                                  <a:solidFill>
                                    <a:srgbClr val="0070C0"/>
                                  </a:solidFill>
                                  <a:latin typeface="Cambria Math" panose="02040503050406030204" pitchFamily="18" charset="0"/>
                                  <a:ea typeface="Cambria Math" panose="02040503050406030204" pitchFamily="18" charset="0"/>
                                </a:rPr>
                                <m:t>𝟏𝟎</m:t>
                              </m:r>
                            </m:e>
                            <m:sup>
                              <m:r>
                                <a:rPr lang="es-ES" sz="2000" b="1" i="1" smtClean="0">
                                  <a:solidFill>
                                    <a:srgbClr val="0070C0"/>
                                  </a:solidFill>
                                  <a:latin typeface="Cambria Math" panose="02040503050406030204" pitchFamily="18" charset="0"/>
                                  <a:ea typeface="Cambria Math" panose="02040503050406030204" pitchFamily="18" charset="0"/>
                                </a:rPr>
                                <m:t>𝟔</m:t>
                              </m:r>
                            </m:sup>
                          </m:sSup>
                        </m:num>
                        <m:den>
                          <m:r>
                            <a:rPr lang="es-ES" sz="2000" b="1" i="1" smtClean="0">
                              <a:solidFill>
                                <a:srgbClr val="0070C0"/>
                              </a:solidFill>
                              <a:latin typeface="Cambria Math" panose="02040503050406030204" pitchFamily="18" charset="0"/>
                              <a:ea typeface="Cambria Math" panose="02040503050406030204" pitchFamily="18" charset="0"/>
                            </a:rPr>
                            <m:t>𝟐</m:t>
                          </m:r>
                          <m:r>
                            <a:rPr lang="es-ES" sz="2000" b="1" i="1" smtClean="0">
                              <a:solidFill>
                                <a:srgbClr val="0070C0"/>
                              </a:solidFill>
                              <a:latin typeface="Cambria Math" panose="02040503050406030204" pitchFamily="18" charset="0"/>
                              <a:ea typeface="Cambria Math" panose="02040503050406030204" pitchFamily="18" charset="0"/>
                            </a:rPr>
                            <m:t>.</m:t>
                          </m:r>
                          <m:r>
                            <a:rPr lang="es-ES" sz="2000" b="1" i="1" smtClean="0">
                              <a:solidFill>
                                <a:srgbClr val="0070C0"/>
                              </a:solidFill>
                              <a:latin typeface="Cambria Math" panose="02040503050406030204" pitchFamily="18" charset="0"/>
                              <a:ea typeface="Cambria Math" panose="02040503050406030204" pitchFamily="18" charset="0"/>
                            </a:rPr>
                            <m:t>𝟐𝟒</m:t>
                          </m:r>
                          <m:r>
                            <a:rPr lang="es-ES" sz="2000" b="1" i="1" smtClean="0">
                              <a:solidFill>
                                <a:srgbClr val="0070C0"/>
                              </a:solidFill>
                              <a:latin typeface="Cambria Math" panose="02040503050406030204" pitchFamily="18" charset="0"/>
                              <a:ea typeface="Cambria Math" panose="02040503050406030204" pitchFamily="18" charset="0"/>
                            </a:rPr>
                            <m:t>×</m:t>
                          </m:r>
                          <m:sSup>
                            <m:sSupPr>
                              <m:ctrlPr>
                                <a:rPr lang="es-ES" sz="2000" b="1" i="1" smtClean="0">
                                  <a:solidFill>
                                    <a:srgbClr val="0070C0"/>
                                  </a:solidFill>
                                  <a:latin typeface="Cambria Math" panose="02040503050406030204" pitchFamily="18" charset="0"/>
                                  <a:ea typeface="Cambria Math" panose="02040503050406030204" pitchFamily="18" charset="0"/>
                                </a:rPr>
                              </m:ctrlPr>
                            </m:sSupPr>
                            <m:e>
                              <m:r>
                                <a:rPr lang="es-ES" sz="2000" b="1" i="1" smtClean="0">
                                  <a:solidFill>
                                    <a:srgbClr val="0070C0"/>
                                  </a:solidFill>
                                  <a:latin typeface="Cambria Math" panose="02040503050406030204" pitchFamily="18" charset="0"/>
                                  <a:ea typeface="Cambria Math" panose="02040503050406030204" pitchFamily="18" charset="0"/>
                                </a:rPr>
                                <m:t>𝟏𝟎</m:t>
                              </m:r>
                            </m:e>
                            <m:sup>
                              <m:r>
                                <a:rPr lang="es-ES" sz="2000" b="1" i="1" smtClean="0">
                                  <a:solidFill>
                                    <a:srgbClr val="0070C0"/>
                                  </a:solidFill>
                                  <a:latin typeface="Cambria Math" panose="02040503050406030204" pitchFamily="18" charset="0"/>
                                  <a:ea typeface="Cambria Math" panose="02040503050406030204" pitchFamily="18" charset="0"/>
                                </a:rPr>
                                <m:t>𝟔</m:t>
                              </m:r>
                            </m:sup>
                          </m:sSup>
                        </m:den>
                      </m:f>
                      <m:r>
                        <a:rPr lang="es-HN" sz="2000" b="1" i="1" smtClean="0">
                          <a:solidFill>
                            <a:srgbClr val="0070C0"/>
                          </a:solidFill>
                          <a:latin typeface="Cambria Math" panose="02040503050406030204" pitchFamily="18" charset="0"/>
                          <a:ea typeface="Cambria Math" panose="02040503050406030204" pitchFamily="18" charset="0"/>
                        </a:rPr>
                        <m:t>=</m:t>
                      </m:r>
                      <m:r>
                        <a:rPr lang="es-ES" sz="2000" b="1" i="1" smtClean="0">
                          <a:solidFill>
                            <a:srgbClr val="0070C0"/>
                          </a:solidFill>
                          <a:latin typeface="Cambria Math" panose="02040503050406030204" pitchFamily="18" charset="0"/>
                          <a:ea typeface="Cambria Math" panose="02040503050406030204" pitchFamily="18" charset="0"/>
                        </a:rPr>
                        <m:t>𝟏𝟕𝟖</m:t>
                      </m:r>
                      <m:r>
                        <a:rPr lang="es-ES" sz="2000" b="1" i="1" smtClean="0">
                          <a:solidFill>
                            <a:srgbClr val="0070C0"/>
                          </a:solidFill>
                          <a:latin typeface="Cambria Math" panose="02040503050406030204" pitchFamily="18" charset="0"/>
                          <a:ea typeface="Cambria Math" panose="02040503050406030204" pitchFamily="18" charset="0"/>
                        </a:rPr>
                        <m:t>.</m:t>
                      </m:r>
                      <m:r>
                        <a:rPr lang="es-ES" sz="2000" b="1" i="1" smtClean="0">
                          <a:solidFill>
                            <a:srgbClr val="0070C0"/>
                          </a:solidFill>
                          <a:latin typeface="Cambria Math" panose="02040503050406030204" pitchFamily="18" charset="0"/>
                          <a:ea typeface="Cambria Math" panose="02040503050406030204" pitchFamily="18" charset="0"/>
                        </a:rPr>
                        <m:t>𝟓𝟕</m:t>
                      </m:r>
                      <m:r>
                        <a:rPr lang="es-ES" sz="2000" b="1" i="1" smtClean="0">
                          <a:solidFill>
                            <a:srgbClr val="0070C0"/>
                          </a:solidFill>
                          <a:latin typeface="Cambria Math" panose="02040503050406030204" pitchFamily="18" charset="0"/>
                          <a:ea typeface="Cambria Math" panose="02040503050406030204" pitchFamily="18" charset="0"/>
                        </a:rPr>
                        <m:t> </m:t>
                      </m:r>
                    </m:oMath>
                  </m:oMathPara>
                </a14:m>
                <a:endParaRPr lang="es-HN" sz="2000" b="1" dirty="0">
                  <a:solidFill>
                    <a:srgbClr val="0070C0"/>
                  </a:solidFill>
                </a:endParaRPr>
              </a:p>
            </p:txBody>
          </p:sp>
        </mc:Choice>
        <mc:Fallback xmlns="">
          <p:sp>
            <p:nvSpPr>
              <p:cNvPr id="10" name="CuadroTexto 9">
                <a:extLst>
                  <a:ext uri="{FF2B5EF4-FFF2-40B4-BE49-F238E27FC236}">
                    <a16:creationId xmlns:a16="http://schemas.microsoft.com/office/drawing/2014/main" id="{1A1DF8FE-6A14-4292-959F-13DB468EB4B8}"/>
                  </a:ext>
                </a:extLst>
              </p:cNvPr>
              <p:cNvSpPr txBox="1">
                <a:spLocks noRot="1" noChangeAspect="1" noMove="1" noResize="1" noEditPoints="1" noAdjustHandles="1" noChangeArrowheads="1" noChangeShapeType="1" noTextEdit="1"/>
              </p:cNvSpPr>
              <p:nvPr/>
            </p:nvSpPr>
            <p:spPr>
              <a:xfrm>
                <a:off x="423455" y="4488462"/>
                <a:ext cx="8302979" cy="807401"/>
              </a:xfrm>
              <a:prstGeom prst="rect">
                <a:avLst/>
              </a:prstGeom>
              <a:blipFill>
                <a:blip r:embed="rId3"/>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24621809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49</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3681012559"/>
              </p:ext>
            </p:extLst>
          </p:nvPr>
        </p:nvGraphicFramePr>
        <p:xfrm>
          <a:off x="538595" y="180111"/>
          <a:ext cx="8104908" cy="5555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649543" y="415378"/>
            <a:ext cx="3926396" cy="646331"/>
          </a:xfrm>
          <a:prstGeom prst="rect">
            <a:avLst/>
          </a:prstGeom>
          <a:noFill/>
        </p:spPr>
        <p:txBody>
          <a:bodyPr wrap="none" rtlCol="0">
            <a:spAutoFit/>
          </a:bodyPr>
          <a:lstStyle/>
          <a:p>
            <a:r>
              <a:rPr lang="es-ES" sz="3600" b="1" dirty="0">
                <a:solidFill>
                  <a:srgbClr val="0070C0"/>
                </a:solidFill>
              </a:rPr>
              <a:t>DESVENTAJAS MIPS</a:t>
            </a:r>
            <a:endParaRPr lang="es-HN" sz="3600" b="1" dirty="0">
              <a:solidFill>
                <a:srgbClr val="0070C0"/>
              </a:solidFill>
            </a:endParaRPr>
          </a:p>
        </p:txBody>
      </p:sp>
      <p:sp>
        <p:nvSpPr>
          <p:cNvPr id="12" name="CuadroTexto 11">
            <a:extLst>
              <a:ext uri="{FF2B5EF4-FFF2-40B4-BE49-F238E27FC236}">
                <a16:creationId xmlns:a16="http://schemas.microsoft.com/office/drawing/2014/main" id="{560C9E69-C060-A665-E160-8C4481C84DCF}"/>
              </a:ext>
            </a:extLst>
          </p:cNvPr>
          <p:cNvSpPr txBox="1"/>
          <p:nvPr/>
        </p:nvSpPr>
        <p:spPr>
          <a:xfrm>
            <a:off x="1657350" y="5833131"/>
            <a:ext cx="6629402" cy="523220"/>
          </a:xfrm>
          <a:prstGeom prst="rect">
            <a:avLst/>
          </a:prstGeom>
          <a:noFill/>
        </p:spPr>
        <p:txBody>
          <a:bodyPr wrap="square">
            <a:spAutoFit/>
          </a:bodyPr>
          <a:lstStyle/>
          <a:p>
            <a:pPr algn="ctr"/>
            <a:r>
              <a:rPr lang="es-ES" sz="1400" b="1" dirty="0">
                <a:solidFill>
                  <a:srgbClr val="C00000"/>
                </a:solidFill>
              </a:rPr>
              <a:t>En definitiva, los MIPS pueden fallar al dar una medida del rendimiento, </a:t>
            </a:r>
          </a:p>
          <a:p>
            <a:pPr algn="ctr"/>
            <a:r>
              <a:rPr lang="es-ES" sz="1400" b="1" dirty="0">
                <a:solidFill>
                  <a:srgbClr val="C00000"/>
                </a:solidFill>
              </a:rPr>
              <a:t>puesto que no reflejan el tiempo de ejecución. </a:t>
            </a:r>
            <a:endParaRPr lang="es-HN" sz="1400" b="1" dirty="0">
              <a:solidFill>
                <a:srgbClr val="C00000"/>
              </a:solidFill>
            </a:endParaRPr>
          </a:p>
        </p:txBody>
      </p:sp>
    </p:spTree>
    <p:extLst>
      <p:ext uri="{BB962C8B-B14F-4D97-AF65-F5344CB8AC3E}">
        <p14:creationId xmlns:p14="http://schemas.microsoft.com/office/powerpoint/2010/main" val="24983176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50</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1426264149"/>
              </p:ext>
            </p:extLst>
          </p:nvPr>
        </p:nvGraphicFramePr>
        <p:xfrm>
          <a:off x="193530" y="235528"/>
          <a:ext cx="8950470" cy="6207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649543" y="415378"/>
            <a:ext cx="3350341" cy="646331"/>
          </a:xfrm>
          <a:prstGeom prst="rect">
            <a:avLst/>
          </a:prstGeom>
          <a:noFill/>
        </p:spPr>
        <p:txBody>
          <a:bodyPr wrap="none" rtlCol="0">
            <a:spAutoFit/>
          </a:bodyPr>
          <a:lstStyle/>
          <a:p>
            <a:r>
              <a:rPr lang="es-ES" sz="3600" b="1" dirty="0">
                <a:solidFill>
                  <a:srgbClr val="0070C0"/>
                </a:solidFill>
              </a:rPr>
              <a:t>MIPS RELATIVOS</a:t>
            </a:r>
            <a:endParaRPr lang="es-HN" sz="3600" b="1" dirty="0">
              <a:solidFill>
                <a:srgbClr val="0070C0"/>
              </a:solidFill>
            </a:endParaRPr>
          </a:p>
        </p:txBody>
      </p:sp>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7A05EDE2-4E7F-43C4-C13D-C95EDA8F6D21}"/>
                  </a:ext>
                </a:extLst>
              </p:cNvPr>
              <p:cNvSpPr txBox="1"/>
              <p:nvPr/>
            </p:nvSpPr>
            <p:spPr>
              <a:xfrm>
                <a:off x="1279379" y="3960029"/>
                <a:ext cx="7795346" cy="6356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HN" sz="1700" i="1" smtClean="0">
                              <a:solidFill>
                                <a:schemeClr val="bg1"/>
                              </a:solidFill>
                              <a:latin typeface="Cambria Math" panose="02040503050406030204" pitchFamily="18" charset="0"/>
                            </a:rPr>
                          </m:ctrlPr>
                        </m:sSubPr>
                        <m:e>
                          <m:r>
                            <m:rPr>
                              <m:sty m:val="p"/>
                            </m:rPr>
                            <a:rPr lang="es-ES" sz="1700" b="0" i="0" smtClean="0">
                              <a:solidFill>
                                <a:schemeClr val="bg1"/>
                              </a:solidFill>
                              <a:latin typeface="Cambria Math" panose="02040503050406030204" pitchFamily="18" charset="0"/>
                            </a:rPr>
                            <m:t>MIPS</m:t>
                          </m:r>
                        </m:e>
                        <m:sub>
                          <m:r>
                            <m:rPr>
                              <m:sty m:val="p"/>
                            </m:rPr>
                            <a:rPr lang="es-ES" sz="1700" b="0" i="0" smtClean="0">
                              <a:solidFill>
                                <a:schemeClr val="bg1"/>
                              </a:solidFill>
                              <a:latin typeface="Cambria Math" panose="02040503050406030204" pitchFamily="18" charset="0"/>
                            </a:rPr>
                            <m:t>Relativos</m:t>
                          </m:r>
                        </m:sub>
                      </m:sSub>
                      <m:r>
                        <a:rPr lang="es-HN" sz="1700" b="0" i="0" smtClean="0">
                          <a:solidFill>
                            <a:schemeClr val="bg1"/>
                          </a:solidFill>
                          <a:latin typeface="Cambria Math" panose="02040503050406030204" pitchFamily="18" charset="0"/>
                          <a:ea typeface="Cambria Math" panose="02040503050406030204" pitchFamily="18" charset="0"/>
                        </a:rPr>
                        <m:t>=</m:t>
                      </m:r>
                      <m:f>
                        <m:fPr>
                          <m:ctrlPr>
                            <a:rPr lang="es-HN" sz="1700" i="1" smtClean="0">
                              <a:solidFill>
                                <a:schemeClr val="bg1"/>
                              </a:solidFill>
                              <a:latin typeface="Cambria Math" panose="02040503050406030204" pitchFamily="18" charset="0"/>
                              <a:ea typeface="Cambria Math" panose="02040503050406030204" pitchFamily="18" charset="0"/>
                            </a:rPr>
                          </m:ctrlPr>
                        </m:fPr>
                        <m:num>
                          <m:r>
                            <m:rPr>
                              <m:sty m:val="p"/>
                            </m:rPr>
                            <a:rPr lang="es-ES" sz="1700" b="0" i="0" smtClean="0">
                              <a:solidFill>
                                <a:schemeClr val="bg1"/>
                              </a:solidFill>
                              <a:latin typeface="Cambria Math" panose="02040503050406030204" pitchFamily="18" charset="0"/>
                              <a:ea typeface="Cambria Math" panose="02040503050406030204" pitchFamily="18" charset="0"/>
                            </a:rPr>
                            <m:t>Tiempo</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de</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ejecuci</m:t>
                          </m:r>
                          <m:r>
                            <a:rPr lang="es-ES" sz="1700" b="0" i="0" smtClean="0">
                              <a:solidFill>
                                <a:schemeClr val="bg1"/>
                              </a:solidFill>
                              <a:latin typeface="Cambria Math" panose="02040503050406030204" pitchFamily="18" charset="0"/>
                              <a:ea typeface="Cambria Math" panose="02040503050406030204" pitchFamily="18" charset="0"/>
                            </a:rPr>
                            <m:t>ó</m:t>
                          </m:r>
                          <m:r>
                            <m:rPr>
                              <m:sty m:val="p"/>
                            </m:rPr>
                            <a:rPr lang="es-ES" sz="1700" b="0" i="0" smtClean="0">
                              <a:solidFill>
                                <a:schemeClr val="bg1"/>
                              </a:solidFill>
                              <a:latin typeface="Cambria Math" panose="02040503050406030204" pitchFamily="18" charset="0"/>
                              <a:ea typeface="Cambria Math" panose="02040503050406030204" pitchFamily="18" charset="0"/>
                            </a:rPr>
                            <m:t>n</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en</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la</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m</m:t>
                          </m:r>
                          <m:r>
                            <a:rPr lang="es-ES" sz="1700" b="0" i="0" smtClean="0">
                              <a:solidFill>
                                <a:schemeClr val="bg1"/>
                              </a:solidFill>
                              <a:latin typeface="Cambria Math" panose="02040503050406030204" pitchFamily="18" charset="0"/>
                              <a:ea typeface="Cambria Math" panose="02040503050406030204" pitchFamily="18" charset="0"/>
                            </a:rPr>
                            <m:t>á</m:t>
                          </m:r>
                          <m:r>
                            <m:rPr>
                              <m:sty m:val="p"/>
                            </m:rPr>
                            <a:rPr lang="es-ES" sz="1700" b="0" i="0" smtClean="0">
                              <a:solidFill>
                                <a:schemeClr val="bg1"/>
                              </a:solidFill>
                              <a:latin typeface="Cambria Math" panose="02040503050406030204" pitchFamily="18" charset="0"/>
                              <a:ea typeface="Cambria Math" panose="02040503050406030204" pitchFamily="18" charset="0"/>
                            </a:rPr>
                            <m:t>qina</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de</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referencia</m:t>
                          </m:r>
                        </m:num>
                        <m:den>
                          <m:r>
                            <m:rPr>
                              <m:sty m:val="p"/>
                            </m:rPr>
                            <a:rPr lang="es-HN" sz="1700" b="0" i="0">
                              <a:solidFill>
                                <a:schemeClr val="bg1"/>
                              </a:solidFill>
                              <a:latin typeface="Cambria Math" panose="02040503050406030204" pitchFamily="18" charset="0"/>
                              <a:ea typeface="Cambria Math" panose="02040503050406030204" pitchFamily="18" charset="0"/>
                            </a:rPr>
                            <m:t>Tiempo</m:t>
                          </m:r>
                          <m:r>
                            <a:rPr lang="es-HN" sz="1700" b="0" i="0">
                              <a:solidFill>
                                <a:schemeClr val="bg1"/>
                              </a:solidFill>
                              <a:latin typeface="Cambria Math" panose="02040503050406030204" pitchFamily="18" charset="0"/>
                              <a:ea typeface="Cambria Math" panose="02040503050406030204" pitchFamily="18" charset="0"/>
                            </a:rPr>
                            <m:t> </m:t>
                          </m:r>
                          <m:r>
                            <m:rPr>
                              <m:sty m:val="p"/>
                            </m:rPr>
                            <a:rPr lang="es-HN" sz="1700" b="0" i="0">
                              <a:solidFill>
                                <a:schemeClr val="bg1"/>
                              </a:solidFill>
                              <a:latin typeface="Cambria Math" panose="02040503050406030204" pitchFamily="18" charset="0"/>
                              <a:ea typeface="Cambria Math" panose="02040503050406030204" pitchFamily="18" charset="0"/>
                            </a:rPr>
                            <m:t>de</m:t>
                          </m:r>
                          <m:r>
                            <a:rPr lang="es-HN" sz="1700" b="0" i="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e</m:t>
                          </m:r>
                          <m:r>
                            <m:rPr>
                              <m:sty m:val="p"/>
                            </m:rPr>
                            <a:rPr lang="es-HN" sz="1700" b="0" i="0">
                              <a:solidFill>
                                <a:schemeClr val="bg1"/>
                              </a:solidFill>
                              <a:latin typeface="Cambria Math" panose="02040503050406030204" pitchFamily="18" charset="0"/>
                              <a:ea typeface="Cambria Math" panose="02040503050406030204" pitchFamily="18" charset="0"/>
                            </a:rPr>
                            <m:t>jecuci</m:t>
                          </m:r>
                          <m:r>
                            <a:rPr lang="es-HN" sz="1700" b="0" i="0">
                              <a:solidFill>
                                <a:schemeClr val="bg1"/>
                              </a:solidFill>
                              <a:latin typeface="Cambria Math" panose="02040503050406030204" pitchFamily="18" charset="0"/>
                              <a:ea typeface="Cambria Math" panose="02040503050406030204" pitchFamily="18" charset="0"/>
                            </a:rPr>
                            <m:t>ó</m:t>
                          </m:r>
                          <m:r>
                            <m:rPr>
                              <m:sty m:val="p"/>
                            </m:rPr>
                            <a:rPr lang="es-HN" sz="1700" b="0" i="0">
                              <a:solidFill>
                                <a:schemeClr val="bg1"/>
                              </a:solidFill>
                              <a:latin typeface="Cambria Math" panose="02040503050406030204" pitchFamily="18" charset="0"/>
                              <a:ea typeface="Cambria Math" panose="02040503050406030204" pitchFamily="18" charset="0"/>
                            </a:rPr>
                            <m:t>n</m:t>
                          </m:r>
                          <m:r>
                            <a:rPr lang="es-HN" sz="1700" b="0" i="0">
                              <a:solidFill>
                                <a:schemeClr val="bg1"/>
                              </a:solidFill>
                              <a:latin typeface="Cambria Math" panose="02040503050406030204" pitchFamily="18" charset="0"/>
                              <a:ea typeface="Cambria Math" panose="02040503050406030204" pitchFamily="18" charset="0"/>
                            </a:rPr>
                            <m:t> </m:t>
                          </m:r>
                          <m:r>
                            <m:rPr>
                              <m:sty m:val="p"/>
                            </m:rPr>
                            <a:rPr lang="es-HN" sz="1700" b="0" i="0">
                              <a:solidFill>
                                <a:schemeClr val="bg1"/>
                              </a:solidFill>
                              <a:latin typeface="Cambria Math" panose="02040503050406030204" pitchFamily="18" charset="0"/>
                              <a:ea typeface="Cambria Math" panose="02040503050406030204" pitchFamily="18" charset="0"/>
                            </a:rPr>
                            <m:t>en</m:t>
                          </m:r>
                          <m:r>
                            <a:rPr lang="es-HN" sz="1700" b="0" i="0">
                              <a:solidFill>
                                <a:schemeClr val="bg1"/>
                              </a:solidFill>
                              <a:latin typeface="Cambria Math" panose="02040503050406030204" pitchFamily="18" charset="0"/>
                              <a:ea typeface="Cambria Math" panose="02040503050406030204" pitchFamily="18" charset="0"/>
                            </a:rPr>
                            <m:t> </m:t>
                          </m:r>
                          <m:r>
                            <m:rPr>
                              <m:sty m:val="p"/>
                            </m:rPr>
                            <a:rPr lang="es-HN" sz="1700" b="0" i="0">
                              <a:solidFill>
                                <a:schemeClr val="bg1"/>
                              </a:solidFill>
                              <a:latin typeface="Cambria Math" panose="02040503050406030204" pitchFamily="18" charset="0"/>
                              <a:ea typeface="Cambria Math" panose="02040503050406030204" pitchFamily="18" charset="0"/>
                            </a:rPr>
                            <m:t>la</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m</m:t>
                          </m:r>
                          <m:r>
                            <a:rPr lang="es-ES" sz="1700" b="0" i="0" smtClean="0">
                              <a:solidFill>
                                <a:schemeClr val="bg1"/>
                              </a:solidFill>
                              <a:latin typeface="Cambria Math" panose="02040503050406030204" pitchFamily="18" charset="0"/>
                              <a:ea typeface="Cambria Math" panose="02040503050406030204" pitchFamily="18" charset="0"/>
                            </a:rPr>
                            <m:t>á</m:t>
                          </m:r>
                          <m:r>
                            <m:rPr>
                              <m:sty m:val="p"/>
                            </m:rPr>
                            <a:rPr lang="es-ES" sz="1700" b="0" i="0" smtClean="0">
                              <a:solidFill>
                                <a:schemeClr val="bg1"/>
                              </a:solidFill>
                              <a:latin typeface="Cambria Math" panose="02040503050406030204" pitchFamily="18" charset="0"/>
                              <a:ea typeface="Cambria Math" panose="02040503050406030204" pitchFamily="18" charset="0"/>
                            </a:rPr>
                            <m:t>quina</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a</m:t>
                          </m:r>
                          <m:r>
                            <a:rPr lang="es-ES" sz="1700" b="0" i="0" smtClean="0">
                              <a:solidFill>
                                <a:schemeClr val="bg1"/>
                              </a:solidFill>
                              <a:latin typeface="Cambria Math" panose="02040503050406030204" pitchFamily="18" charset="0"/>
                              <a:ea typeface="Cambria Math" panose="02040503050406030204" pitchFamily="18" charset="0"/>
                            </a:rPr>
                            <m:t> </m:t>
                          </m:r>
                          <m:r>
                            <m:rPr>
                              <m:sty m:val="p"/>
                            </m:rPr>
                            <a:rPr lang="es-ES" sz="1700" b="0" i="0" smtClean="0">
                              <a:solidFill>
                                <a:schemeClr val="bg1"/>
                              </a:solidFill>
                              <a:latin typeface="Cambria Math" panose="02040503050406030204" pitchFamily="18" charset="0"/>
                              <a:ea typeface="Cambria Math" panose="02040503050406030204" pitchFamily="18" charset="0"/>
                            </a:rPr>
                            <m:t>medir</m:t>
                          </m:r>
                        </m:den>
                      </m:f>
                      <m:r>
                        <a:rPr lang="es-HN" sz="1700" b="0" i="0" smtClean="0">
                          <a:solidFill>
                            <a:schemeClr val="bg1"/>
                          </a:solidFill>
                          <a:latin typeface="Cambria Math" panose="02040503050406030204" pitchFamily="18" charset="0"/>
                          <a:ea typeface="Cambria Math" panose="02040503050406030204" pitchFamily="18" charset="0"/>
                        </a:rPr>
                        <m:t>×</m:t>
                      </m:r>
                      <m:sSub>
                        <m:sSubPr>
                          <m:ctrlPr>
                            <a:rPr lang="es-HN" sz="1700" i="1" smtClean="0">
                              <a:solidFill>
                                <a:schemeClr val="bg1"/>
                              </a:solidFill>
                              <a:latin typeface="Cambria Math" panose="02040503050406030204" pitchFamily="18" charset="0"/>
                              <a:ea typeface="Cambria Math" panose="02040503050406030204" pitchFamily="18" charset="0"/>
                            </a:rPr>
                          </m:ctrlPr>
                        </m:sSubPr>
                        <m:e>
                          <m:r>
                            <m:rPr>
                              <m:sty m:val="p"/>
                            </m:rPr>
                            <a:rPr lang="es-ES" sz="1700" b="0" i="0" smtClean="0">
                              <a:solidFill>
                                <a:schemeClr val="bg1"/>
                              </a:solidFill>
                              <a:latin typeface="Cambria Math" panose="02040503050406030204" pitchFamily="18" charset="0"/>
                              <a:ea typeface="Cambria Math" panose="02040503050406030204" pitchFamily="18" charset="0"/>
                            </a:rPr>
                            <m:t>MIPS</m:t>
                          </m:r>
                        </m:e>
                        <m:sub>
                          <m:r>
                            <m:rPr>
                              <m:sty m:val="p"/>
                            </m:rPr>
                            <a:rPr lang="es-ES" sz="1700" b="0" i="0" smtClean="0">
                              <a:solidFill>
                                <a:schemeClr val="bg1"/>
                              </a:solidFill>
                              <a:latin typeface="Cambria Math" panose="02040503050406030204" pitchFamily="18" charset="0"/>
                              <a:ea typeface="Cambria Math" panose="02040503050406030204" pitchFamily="18" charset="0"/>
                            </a:rPr>
                            <m:t>Referencia</m:t>
                          </m:r>
                        </m:sub>
                      </m:sSub>
                    </m:oMath>
                  </m:oMathPara>
                </a14:m>
                <a:endParaRPr lang="es-HN" sz="1700" dirty="0">
                  <a:solidFill>
                    <a:schemeClr val="bg1"/>
                  </a:solidFill>
                </a:endParaRPr>
              </a:p>
            </p:txBody>
          </p:sp>
        </mc:Choice>
        <mc:Fallback xmlns="">
          <p:sp>
            <p:nvSpPr>
              <p:cNvPr id="7" name="CuadroTexto 6">
                <a:extLst>
                  <a:ext uri="{FF2B5EF4-FFF2-40B4-BE49-F238E27FC236}">
                    <a16:creationId xmlns:a16="http://schemas.microsoft.com/office/drawing/2014/main" id="{7A05EDE2-4E7F-43C4-C13D-C95EDA8F6D21}"/>
                  </a:ext>
                </a:extLst>
              </p:cNvPr>
              <p:cNvSpPr txBox="1">
                <a:spLocks noRot="1" noChangeAspect="1" noMove="1" noResize="1" noEditPoints="1" noAdjustHandles="1" noChangeArrowheads="1" noChangeShapeType="1" noTextEdit="1"/>
              </p:cNvSpPr>
              <p:nvPr/>
            </p:nvSpPr>
            <p:spPr>
              <a:xfrm>
                <a:off x="1279379" y="3960029"/>
                <a:ext cx="7795346" cy="635687"/>
              </a:xfrm>
              <a:prstGeom prst="rect">
                <a:avLst/>
              </a:prstGeom>
              <a:blipFill>
                <a:blip r:embed="rId7"/>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C7174D46-3317-BCB2-7F76-B1906D3F12CC}"/>
                  </a:ext>
                </a:extLst>
              </p:cNvPr>
              <p:cNvSpPr txBox="1"/>
              <p:nvPr/>
            </p:nvSpPr>
            <p:spPr>
              <a:xfrm>
                <a:off x="2790366" y="4973524"/>
                <a:ext cx="456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i="1" smtClean="0">
                              <a:solidFill>
                                <a:schemeClr val="bg1"/>
                              </a:solidFill>
                              <a:latin typeface="Cambria Math" panose="02040503050406030204" pitchFamily="18" charset="0"/>
                            </a:rPr>
                          </m:ctrlPr>
                        </m:sSubPr>
                        <m:e>
                          <m:r>
                            <m:rPr>
                              <m:sty m:val="p"/>
                            </m:rPr>
                            <a:rPr lang="es-ES" b="0" i="0" smtClean="0">
                              <a:solidFill>
                                <a:schemeClr val="bg1"/>
                              </a:solidFill>
                              <a:latin typeface="Cambria Math" panose="02040503050406030204" pitchFamily="18" charset="0"/>
                            </a:rPr>
                            <m:t>MIPS</m:t>
                          </m:r>
                        </m:e>
                        <m:sub>
                          <m:r>
                            <m:rPr>
                              <m:sty m:val="p"/>
                            </m:rPr>
                            <a:rPr lang="es-ES" b="0" i="0" smtClean="0">
                              <a:solidFill>
                                <a:schemeClr val="bg1"/>
                              </a:solidFill>
                              <a:latin typeface="Cambria Math" panose="02040503050406030204" pitchFamily="18" charset="0"/>
                            </a:rPr>
                            <m:t>Referencia</m:t>
                          </m:r>
                        </m:sub>
                      </m:sSub>
                      <m:r>
                        <a:rPr lang="es-HN" i="0" smtClean="0">
                          <a:solidFill>
                            <a:schemeClr val="bg1"/>
                          </a:solidFill>
                          <a:latin typeface="Cambria Math" panose="02040503050406030204" pitchFamily="18" charset="0"/>
                          <a:ea typeface="Cambria Math" panose="02040503050406030204" pitchFamily="18" charset="0"/>
                        </a:rPr>
                        <m:t>=</m:t>
                      </m:r>
                      <m:r>
                        <a:rPr lang="es-ES" b="0" i="0" smtClean="0">
                          <a:solidFill>
                            <a:schemeClr val="bg1"/>
                          </a:solidFill>
                          <a:latin typeface="Cambria Math" panose="02040503050406030204" pitchFamily="18" charset="0"/>
                          <a:ea typeface="Cambria Math" panose="02040503050406030204" pitchFamily="18" charset="0"/>
                        </a:rPr>
                        <m:t>1</m:t>
                      </m:r>
                      <m:d>
                        <m:dPr>
                          <m:ctrlPr>
                            <a:rPr lang="es-ES" b="0" i="1" smtClean="0">
                              <a:solidFill>
                                <a:schemeClr val="bg1"/>
                              </a:solidFill>
                              <a:latin typeface="Cambria Math" panose="02040503050406030204" pitchFamily="18" charset="0"/>
                              <a:ea typeface="Cambria Math" panose="02040503050406030204" pitchFamily="18" charset="0"/>
                            </a:rPr>
                          </m:ctrlPr>
                        </m:dPr>
                        <m:e>
                          <m:r>
                            <m:rPr>
                              <m:sty m:val="p"/>
                            </m:rPr>
                            <a:rPr lang="es-ES" b="0" i="0" smtClean="0">
                              <a:solidFill>
                                <a:schemeClr val="bg1"/>
                              </a:solidFill>
                              <a:latin typeface="Cambria Math" panose="02040503050406030204" pitchFamily="18" charset="0"/>
                              <a:ea typeface="Cambria Math" panose="02040503050406030204" pitchFamily="18" charset="0"/>
                            </a:rPr>
                            <m:t>MIPS</m:t>
                          </m:r>
                          <m:r>
                            <a:rPr lang="es-ES" b="0" i="0" smtClean="0">
                              <a:solidFill>
                                <a:schemeClr val="bg1"/>
                              </a:solidFill>
                              <a:latin typeface="Cambria Math" panose="02040503050406030204" pitchFamily="18" charset="0"/>
                              <a:ea typeface="Cambria Math" panose="02040503050406030204" pitchFamily="18" charset="0"/>
                            </a:rPr>
                            <m:t> </m:t>
                          </m:r>
                          <m:r>
                            <m:rPr>
                              <m:sty m:val="p"/>
                            </m:rPr>
                            <a:rPr lang="es-ES" b="0" i="0" smtClean="0">
                              <a:solidFill>
                                <a:schemeClr val="bg1"/>
                              </a:solidFill>
                              <a:latin typeface="Cambria Math" panose="02040503050406030204" pitchFamily="18" charset="0"/>
                              <a:ea typeface="Cambria Math" panose="02040503050406030204" pitchFamily="18" charset="0"/>
                            </a:rPr>
                            <m:t>DEL</m:t>
                          </m:r>
                          <m:r>
                            <a:rPr lang="es-ES" b="0" i="0" smtClean="0">
                              <a:solidFill>
                                <a:schemeClr val="bg1"/>
                              </a:solidFill>
                              <a:latin typeface="Cambria Math" panose="02040503050406030204" pitchFamily="18" charset="0"/>
                              <a:ea typeface="Cambria Math" panose="02040503050406030204" pitchFamily="18" charset="0"/>
                            </a:rPr>
                            <m:t> </m:t>
                          </m:r>
                          <m:r>
                            <m:rPr>
                              <m:sty m:val="p"/>
                            </m:rPr>
                            <a:rPr lang="es-ES">
                              <a:solidFill>
                                <a:schemeClr val="bg1"/>
                              </a:solidFill>
                              <a:latin typeface="Cambria Math" panose="02040503050406030204" pitchFamily="18" charset="0"/>
                              <a:ea typeface="Cambria Math" panose="02040503050406030204" pitchFamily="18" charset="0"/>
                            </a:rPr>
                            <m:t>VAX</m:t>
                          </m:r>
                          <m:r>
                            <a:rPr lang="es-ES">
                              <a:solidFill>
                                <a:schemeClr val="bg1"/>
                              </a:solidFill>
                              <a:latin typeface="Cambria Math" panose="02040503050406030204" pitchFamily="18" charset="0"/>
                              <a:ea typeface="Cambria Math" panose="02040503050406030204" pitchFamily="18" charset="0"/>
                            </a:rPr>
                            <m:t>−11/780 </m:t>
                          </m:r>
                        </m:e>
                      </m:d>
                    </m:oMath>
                  </m:oMathPara>
                </a14:m>
                <a:endParaRPr lang="es-HN" dirty="0">
                  <a:solidFill>
                    <a:schemeClr val="bg1"/>
                  </a:solidFill>
                </a:endParaRPr>
              </a:p>
            </p:txBody>
          </p:sp>
        </mc:Choice>
        <mc:Fallback xmlns="">
          <p:sp>
            <p:nvSpPr>
              <p:cNvPr id="8" name="CuadroTexto 7">
                <a:extLst>
                  <a:ext uri="{FF2B5EF4-FFF2-40B4-BE49-F238E27FC236}">
                    <a16:creationId xmlns:a16="http://schemas.microsoft.com/office/drawing/2014/main" id="{C7174D46-3317-BCB2-7F76-B1906D3F12CC}"/>
                  </a:ext>
                </a:extLst>
              </p:cNvPr>
              <p:cNvSpPr txBox="1">
                <a:spLocks noRot="1" noChangeAspect="1" noMove="1" noResize="1" noEditPoints="1" noAdjustHandles="1" noChangeArrowheads="1" noChangeShapeType="1" noTextEdit="1"/>
              </p:cNvSpPr>
              <p:nvPr/>
            </p:nvSpPr>
            <p:spPr>
              <a:xfrm>
                <a:off x="2790366" y="4973524"/>
                <a:ext cx="4566443" cy="369332"/>
              </a:xfrm>
              <a:prstGeom prst="rect">
                <a:avLst/>
              </a:prstGeom>
              <a:blipFill>
                <a:blip r:embed="rId8"/>
                <a:stretch>
                  <a:fillRect b="-13333"/>
                </a:stretch>
              </a:blipFill>
            </p:spPr>
            <p:txBody>
              <a:bodyPr/>
              <a:lstStyle/>
              <a:p>
                <a:r>
                  <a:rPr lang="es-HN">
                    <a:noFill/>
                  </a:rPr>
                  <a:t> </a:t>
                </a:r>
              </a:p>
            </p:txBody>
          </p:sp>
        </mc:Fallback>
      </mc:AlternateContent>
    </p:spTree>
    <p:extLst>
      <p:ext uri="{BB962C8B-B14F-4D97-AF65-F5344CB8AC3E}">
        <p14:creationId xmlns:p14="http://schemas.microsoft.com/office/powerpoint/2010/main" val="16263408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51</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1994360767"/>
              </p:ext>
            </p:extLst>
          </p:nvPr>
        </p:nvGraphicFramePr>
        <p:xfrm>
          <a:off x="193530" y="235528"/>
          <a:ext cx="8950470" cy="6207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4572000" y="415378"/>
            <a:ext cx="1763496" cy="646331"/>
          </a:xfrm>
          <a:prstGeom prst="rect">
            <a:avLst/>
          </a:prstGeom>
          <a:noFill/>
        </p:spPr>
        <p:txBody>
          <a:bodyPr wrap="none" rtlCol="0">
            <a:spAutoFit/>
          </a:bodyPr>
          <a:lstStyle/>
          <a:p>
            <a:r>
              <a:rPr lang="es-ES" sz="3600" b="1" dirty="0">
                <a:solidFill>
                  <a:srgbClr val="0070C0"/>
                </a:solidFill>
              </a:rPr>
              <a:t>MFLOPS</a:t>
            </a:r>
            <a:endParaRPr lang="es-HN" sz="3600" b="1" dirty="0">
              <a:solidFill>
                <a:srgbClr val="0070C0"/>
              </a:solidFill>
            </a:endParaRP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11D65472-62BE-64E1-5B29-E1D994DA3F43}"/>
                  </a:ext>
                </a:extLst>
              </p:cNvPr>
              <p:cNvSpPr txBox="1"/>
              <p:nvPr/>
            </p:nvSpPr>
            <p:spPr>
              <a:xfrm>
                <a:off x="1543528" y="4855660"/>
                <a:ext cx="7176965" cy="66774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b="1" i="0" smtClean="0">
                          <a:solidFill>
                            <a:schemeClr val="bg1"/>
                          </a:solidFill>
                          <a:latin typeface="Cambria Math" panose="02040503050406030204" pitchFamily="18" charset="0"/>
                        </a:rPr>
                        <m:t>𝐌𝐅𝐋𝐎𝐏𝐒</m:t>
                      </m:r>
                      <m:r>
                        <a:rPr lang="es-ES" b="1" i="0" smtClean="0">
                          <a:solidFill>
                            <a:schemeClr val="bg1"/>
                          </a:solidFill>
                          <a:latin typeface="Cambria Math" panose="02040503050406030204" pitchFamily="18" charset="0"/>
                          <a:ea typeface="Cambria Math" panose="02040503050406030204" pitchFamily="18" charset="0"/>
                        </a:rPr>
                        <m:t>=</m:t>
                      </m:r>
                      <m:f>
                        <m:fPr>
                          <m:ctrlPr>
                            <a:rPr lang="es-ES" b="1" i="1" smtClean="0">
                              <a:solidFill>
                                <a:schemeClr val="bg1"/>
                              </a:solidFill>
                              <a:latin typeface="Cambria Math" panose="02040503050406030204" pitchFamily="18" charset="0"/>
                              <a:ea typeface="Cambria Math" panose="02040503050406030204" pitchFamily="18" charset="0"/>
                            </a:rPr>
                          </m:ctrlPr>
                        </m:fPr>
                        <m:num>
                          <m:r>
                            <a:rPr lang="es-ES" b="1" i="0" smtClean="0">
                              <a:solidFill>
                                <a:schemeClr val="bg1"/>
                              </a:solidFill>
                              <a:latin typeface="Cambria Math" panose="02040503050406030204" pitchFamily="18" charset="0"/>
                              <a:ea typeface="Cambria Math" panose="02040503050406030204" pitchFamily="18" charset="0"/>
                            </a:rPr>
                            <m:t>𝐍</m:t>
                          </m:r>
                          <m:r>
                            <a:rPr lang="es-ES" b="1" i="0" smtClean="0">
                              <a:solidFill>
                                <a:schemeClr val="bg1"/>
                              </a:solidFill>
                              <a:latin typeface="Cambria Math" panose="02040503050406030204" pitchFamily="18" charset="0"/>
                              <a:ea typeface="Cambria Math" panose="02040503050406030204" pitchFamily="18" charset="0"/>
                            </a:rPr>
                            <m:t>ú</m:t>
                          </m:r>
                          <m:r>
                            <a:rPr lang="es-ES" b="1" i="0" smtClean="0">
                              <a:solidFill>
                                <a:schemeClr val="bg1"/>
                              </a:solidFill>
                              <a:latin typeface="Cambria Math" panose="02040503050406030204" pitchFamily="18" charset="0"/>
                              <a:ea typeface="Cambria Math" panose="02040503050406030204" pitchFamily="18" charset="0"/>
                            </a:rPr>
                            <m:t>𝐦𝐞𝐫𝐨</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𝐝𝐞</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𝐨𝐩𝐞𝐫𝐚𝐜𝐢𝐨𝐧𝐞𝐬</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𝐞𝐧</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𝐩𝐮𝐧𝐭𝐨</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𝐟𝐥𝐨𝐭𝐚𝐧𝐭𝐞</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𝐞𝐣𝐞𝐜𝐮𝐭𝐚𝐝𝐚𝐬</m:t>
                          </m:r>
                        </m:num>
                        <m:den>
                          <m:r>
                            <a:rPr lang="es-ES" b="1" i="0" smtClean="0">
                              <a:solidFill>
                                <a:schemeClr val="bg1"/>
                              </a:solidFill>
                              <a:latin typeface="Cambria Math" panose="02040503050406030204" pitchFamily="18" charset="0"/>
                              <a:ea typeface="Cambria Math" panose="02040503050406030204" pitchFamily="18" charset="0"/>
                            </a:rPr>
                            <m:t>𝐓𝐢𝐞𝐦𝐩𝐨</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𝐝𝐞</m:t>
                          </m:r>
                          <m:r>
                            <a:rPr lang="es-ES" b="1" i="0" smtClean="0">
                              <a:solidFill>
                                <a:schemeClr val="bg1"/>
                              </a:solidFill>
                              <a:latin typeface="Cambria Math" panose="02040503050406030204" pitchFamily="18" charset="0"/>
                              <a:ea typeface="Cambria Math" panose="02040503050406030204" pitchFamily="18" charset="0"/>
                            </a:rPr>
                            <m:t> </m:t>
                          </m:r>
                          <m:r>
                            <a:rPr lang="es-ES" b="1" i="0" smtClean="0">
                              <a:solidFill>
                                <a:schemeClr val="bg1"/>
                              </a:solidFill>
                              <a:latin typeface="Cambria Math" panose="02040503050406030204" pitchFamily="18" charset="0"/>
                              <a:ea typeface="Cambria Math" panose="02040503050406030204" pitchFamily="18" charset="0"/>
                            </a:rPr>
                            <m:t>𝐄𝐣𝐞𝐜𝐮𝐜𝐢</m:t>
                          </m:r>
                          <m:r>
                            <a:rPr lang="es-ES" b="1" i="0" smtClean="0">
                              <a:solidFill>
                                <a:schemeClr val="bg1"/>
                              </a:solidFill>
                              <a:latin typeface="Cambria Math" panose="02040503050406030204" pitchFamily="18" charset="0"/>
                              <a:ea typeface="Cambria Math" panose="02040503050406030204" pitchFamily="18" charset="0"/>
                            </a:rPr>
                            <m:t>ó</m:t>
                          </m:r>
                          <m:r>
                            <a:rPr lang="es-ES" b="1" i="0" smtClean="0">
                              <a:solidFill>
                                <a:schemeClr val="bg1"/>
                              </a:solidFill>
                              <a:latin typeface="Cambria Math" panose="02040503050406030204" pitchFamily="18" charset="0"/>
                              <a:ea typeface="Cambria Math" panose="02040503050406030204" pitchFamily="18" charset="0"/>
                            </a:rPr>
                            <m:t>𝐧</m:t>
                          </m:r>
                          <m:r>
                            <a:rPr lang="es-ES" b="1" i="0" smtClean="0">
                              <a:solidFill>
                                <a:schemeClr val="bg1"/>
                              </a:solidFill>
                              <a:latin typeface="Cambria Math" panose="02040503050406030204" pitchFamily="18" charset="0"/>
                              <a:ea typeface="Cambria Math" panose="02040503050406030204" pitchFamily="18" charset="0"/>
                            </a:rPr>
                            <m:t>×</m:t>
                          </m:r>
                          <m:sSup>
                            <m:sSupPr>
                              <m:ctrlPr>
                                <a:rPr lang="es-ES" b="1" i="1" smtClean="0">
                                  <a:solidFill>
                                    <a:schemeClr val="bg1"/>
                                  </a:solidFill>
                                  <a:latin typeface="Cambria Math" panose="02040503050406030204" pitchFamily="18" charset="0"/>
                                  <a:ea typeface="Cambria Math" panose="02040503050406030204" pitchFamily="18" charset="0"/>
                                </a:rPr>
                              </m:ctrlPr>
                            </m:sSupPr>
                            <m:e>
                              <m:r>
                                <a:rPr lang="es-ES" b="1" i="0" smtClean="0">
                                  <a:solidFill>
                                    <a:schemeClr val="bg1"/>
                                  </a:solidFill>
                                  <a:latin typeface="Cambria Math" panose="02040503050406030204" pitchFamily="18" charset="0"/>
                                  <a:ea typeface="Cambria Math" panose="02040503050406030204" pitchFamily="18" charset="0"/>
                                </a:rPr>
                                <m:t>𝟏𝟎</m:t>
                              </m:r>
                            </m:e>
                            <m:sup>
                              <m:r>
                                <a:rPr lang="es-ES" b="1" i="0" smtClean="0">
                                  <a:solidFill>
                                    <a:schemeClr val="bg1"/>
                                  </a:solidFill>
                                  <a:latin typeface="Cambria Math" panose="02040503050406030204" pitchFamily="18" charset="0"/>
                                  <a:ea typeface="Cambria Math" panose="02040503050406030204" pitchFamily="18" charset="0"/>
                                </a:rPr>
                                <m:t>𝟔</m:t>
                              </m:r>
                            </m:sup>
                          </m:sSup>
                        </m:den>
                      </m:f>
                    </m:oMath>
                  </m:oMathPara>
                </a14:m>
                <a:endParaRPr lang="es-HN" b="1" dirty="0">
                  <a:solidFill>
                    <a:schemeClr val="bg1"/>
                  </a:solidFill>
                </a:endParaRPr>
              </a:p>
            </p:txBody>
          </p:sp>
        </mc:Choice>
        <mc:Fallback xmlns="">
          <p:sp>
            <p:nvSpPr>
              <p:cNvPr id="12" name="CuadroTexto 11">
                <a:extLst>
                  <a:ext uri="{FF2B5EF4-FFF2-40B4-BE49-F238E27FC236}">
                    <a16:creationId xmlns:a16="http://schemas.microsoft.com/office/drawing/2014/main" id="{11D65472-62BE-64E1-5B29-E1D994DA3F43}"/>
                  </a:ext>
                </a:extLst>
              </p:cNvPr>
              <p:cNvSpPr txBox="1">
                <a:spLocks noRot="1" noChangeAspect="1" noMove="1" noResize="1" noEditPoints="1" noAdjustHandles="1" noChangeArrowheads="1" noChangeShapeType="1" noTextEdit="1"/>
              </p:cNvSpPr>
              <p:nvPr/>
            </p:nvSpPr>
            <p:spPr>
              <a:xfrm>
                <a:off x="1543528" y="4855660"/>
                <a:ext cx="7176965" cy="667747"/>
              </a:xfrm>
              <a:prstGeom prst="rect">
                <a:avLst/>
              </a:prstGeom>
              <a:blipFill>
                <a:blip r:embed="rId7"/>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1437166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52</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268925031"/>
              </p:ext>
            </p:extLst>
          </p:nvPr>
        </p:nvGraphicFramePr>
        <p:xfrm>
          <a:off x="193530" y="235528"/>
          <a:ext cx="8950470" cy="6207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2830882" y="540638"/>
            <a:ext cx="5830442" cy="646331"/>
          </a:xfrm>
          <a:prstGeom prst="rect">
            <a:avLst/>
          </a:prstGeom>
          <a:noFill/>
        </p:spPr>
        <p:txBody>
          <a:bodyPr wrap="none" rtlCol="0">
            <a:spAutoFit/>
          </a:bodyPr>
          <a:lstStyle/>
          <a:p>
            <a:r>
              <a:rPr lang="es-ES" sz="3600" b="1" dirty="0">
                <a:solidFill>
                  <a:srgbClr val="0070C0"/>
                </a:solidFill>
              </a:rPr>
              <a:t>CALCULO DEL VALOR MEDIO </a:t>
            </a:r>
            <a:endParaRPr lang="es-HN" sz="3600" b="1" dirty="0">
              <a:solidFill>
                <a:srgbClr val="0070C0"/>
              </a:solidFill>
            </a:endParaRPr>
          </a:p>
        </p:txBody>
      </p:sp>
    </p:spTree>
    <p:extLst>
      <p:ext uri="{BB962C8B-B14F-4D97-AF65-F5344CB8AC3E}">
        <p14:creationId xmlns:p14="http://schemas.microsoft.com/office/powerpoint/2010/main" val="49601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53</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1134360575"/>
              </p:ext>
            </p:extLst>
          </p:nvPr>
        </p:nvGraphicFramePr>
        <p:xfrm>
          <a:off x="411090" y="235528"/>
          <a:ext cx="8321820" cy="5089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773971" y="672873"/>
            <a:ext cx="3583032" cy="584775"/>
          </a:xfrm>
          <a:prstGeom prst="rect">
            <a:avLst/>
          </a:prstGeom>
          <a:noFill/>
        </p:spPr>
        <p:txBody>
          <a:bodyPr wrap="none" rtlCol="0">
            <a:spAutoFit/>
          </a:bodyPr>
          <a:lstStyle/>
          <a:p>
            <a:r>
              <a:rPr lang="es-ES" sz="3200" b="1" dirty="0">
                <a:solidFill>
                  <a:srgbClr val="0070C0"/>
                </a:solidFill>
              </a:rPr>
              <a:t>MEDIA ARITMÉTICA</a:t>
            </a:r>
            <a:endParaRPr lang="es-HN" sz="3200" b="1" dirty="0">
              <a:solidFill>
                <a:srgbClr val="0070C0"/>
              </a:solidFill>
            </a:endParaRPr>
          </a:p>
        </p:txBody>
      </p:sp>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5FDFF9BF-A812-6910-7F94-01CF59E2BACD}"/>
                  </a:ext>
                </a:extLst>
              </p:cNvPr>
              <p:cNvSpPr txBox="1"/>
              <p:nvPr/>
            </p:nvSpPr>
            <p:spPr>
              <a:xfrm>
                <a:off x="2061665" y="5682116"/>
                <a:ext cx="5071965" cy="84702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Media</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Aritm</m:t>
                      </m:r>
                      <m:r>
                        <a:rPr lang="es-ES" b="0" i="0" smtClean="0">
                          <a:solidFill>
                            <a:srgbClr val="0070C0"/>
                          </a:solidFill>
                          <a:latin typeface="Cambria Math" panose="02040503050406030204" pitchFamily="18" charset="0"/>
                        </a:rPr>
                        <m:t>é</m:t>
                      </m:r>
                      <m:r>
                        <m:rPr>
                          <m:sty m:val="p"/>
                        </m:rPr>
                        <a:rPr lang="es-ES" b="0" i="0" smtClean="0">
                          <a:solidFill>
                            <a:srgbClr val="0070C0"/>
                          </a:solidFill>
                          <a:latin typeface="Cambria Math" panose="02040503050406030204" pitchFamily="18" charset="0"/>
                        </a:rPr>
                        <m:t>tica</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AM</m:t>
                      </m:r>
                      <m:r>
                        <a:rPr lang="es-ES" b="0" i="0" smtClean="0">
                          <a:solidFill>
                            <a:srgbClr val="0070C0"/>
                          </a:solidFill>
                          <a:latin typeface="Cambria Math" panose="02040503050406030204" pitchFamily="18" charset="0"/>
                        </a:rPr>
                        <m:t>)=</m:t>
                      </m:r>
                      <m:f>
                        <m:fPr>
                          <m:ctrlPr>
                            <a:rPr lang="es-ES" i="1" smtClean="0">
                              <a:solidFill>
                                <a:srgbClr val="0070C0"/>
                              </a:solidFill>
                              <a:latin typeface="Cambria Math" panose="02040503050406030204" pitchFamily="18" charset="0"/>
                              <a:ea typeface="Cambria Math" panose="02040503050406030204" pitchFamily="18" charset="0"/>
                            </a:rPr>
                          </m:ctrlPr>
                        </m:fPr>
                        <m:num>
                          <m:sSub>
                            <m:sSubPr>
                              <m:ctrlPr>
                                <a:rPr lang="es-ES"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x</m:t>
                              </m:r>
                            </m:e>
                            <m:sub>
                              <m:r>
                                <a:rPr lang="es-ES" b="0" i="0" smtClean="0">
                                  <a:solidFill>
                                    <a:srgbClr val="0070C0"/>
                                  </a:solidFill>
                                  <a:latin typeface="Cambria Math" panose="02040503050406030204" pitchFamily="18" charset="0"/>
                                  <a:ea typeface="Cambria Math" panose="02040503050406030204" pitchFamily="18" charset="0"/>
                                </a:rPr>
                                <m:t>1</m:t>
                              </m:r>
                            </m:sub>
                          </m:sSub>
                          <m:r>
                            <a:rPr lang="es-ES" b="0" i="0" smtClean="0">
                              <a:solidFill>
                                <a:srgbClr val="0070C0"/>
                              </a:solidFill>
                              <a:latin typeface="Cambria Math" panose="02040503050406030204" pitchFamily="18" charset="0"/>
                              <a:ea typeface="Cambria Math" panose="02040503050406030204" pitchFamily="18" charset="0"/>
                            </a:rPr>
                            <m:t>+ … +</m:t>
                          </m:r>
                          <m:sSub>
                            <m:sSubPr>
                              <m:ctrlPr>
                                <a:rPr lang="es-ES"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x</m:t>
                              </m:r>
                            </m:e>
                            <m:sub>
                              <m:r>
                                <m:rPr>
                                  <m:sty m:val="p"/>
                                </m:rPr>
                                <a:rPr lang="es-ES" b="0" i="0" smtClean="0">
                                  <a:solidFill>
                                    <a:srgbClr val="0070C0"/>
                                  </a:solidFill>
                                  <a:latin typeface="Cambria Math" panose="02040503050406030204" pitchFamily="18" charset="0"/>
                                  <a:ea typeface="Cambria Math" panose="02040503050406030204" pitchFamily="18" charset="0"/>
                                </a:rPr>
                                <m:t>n</m:t>
                              </m:r>
                            </m:sub>
                          </m:sSub>
                        </m:num>
                        <m:den>
                          <m:r>
                            <m:rPr>
                              <m:sty m:val="p"/>
                            </m:rPr>
                            <a:rPr lang="es-ES" b="0" i="0" smtClean="0">
                              <a:solidFill>
                                <a:srgbClr val="0070C0"/>
                              </a:solidFill>
                              <a:latin typeface="Cambria Math" panose="02040503050406030204" pitchFamily="18" charset="0"/>
                              <a:ea typeface="Cambria Math" panose="02040503050406030204" pitchFamily="18" charset="0"/>
                            </a:rPr>
                            <m:t>n</m:t>
                          </m:r>
                        </m:den>
                      </m:f>
                      <m:r>
                        <a:rPr lang="es-ES" b="0" i="0" smtClean="0">
                          <a:solidFill>
                            <a:srgbClr val="0070C0"/>
                          </a:solidFill>
                          <a:latin typeface="Cambria Math" panose="02040503050406030204" pitchFamily="18" charset="0"/>
                          <a:ea typeface="Cambria Math" panose="02040503050406030204" pitchFamily="18" charset="0"/>
                        </a:rPr>
                        <m:t>=</m:t>
                      </m:r>
                      <m:f>
                        <m:fPr>
                          <m:ctrlPr>
                            <a:rPr lang="es-ES" i="1" smtClean="0">
                              <a:solidFill>
                                <a:srgbClr val="0070C0"/>
                              </a:solidFill>
                              <a:latin typeface="Cambria Math" panose="02040503050406030204" pitchFamily="18" charset="0"/>
                              <a:ea typeface="Cambria Math" panose="02040503050406030204" pitchFamily="18" charset="0"/>
                            </a:rPr>
                          </m:ctrlPr>
                        </m:fPr>
                        <m:num>
                          <m:r>
                            <a:rPr lang="es-ES" b="0" i="0" smtClean="0">
                              <a:solidFill>
                                <a:srgbClr val="0070C0"/>
                              </a:solidFill>
                              <a:latin typeface="Cambria Math" panose="02040503050406030204" pitchFamily="18" charset="0"/>
                              <a:ea typeface="Cambria Math" panose="02040503050406030204" pitchFamily="18" charset="0"/>
                            </a:rPr>
                            <m:t>1</m:t>
                          </m:r>
                        </m:num>
                        <m:den>
                          <m:r>
                            <m:rPr>
                              <m:sty m:val="p"/>
                            </m:rPr>
                            <a:rPr lang="es-ES" b="0" i="0" smtClean="0">
                              <a:solidFill>
                                <a:srgbClr val="0070C0"/>
                              </a:solidFill>
                              <a:latin typeface="Cambria Math" panose="02040503050406030204" pitchFamily="18" charset="0"/>
                              <a:ea typeface="Cambria Math" panose="02040503050406030204" pitchFamily="18" charset="0"/>
                            </a:rPr>
                            <m:t>n</m:t>
                          </m:r>
                        </m:den>
                      </m:f>
                      <m:nary>
                        <m:naryPr>
                          <m:chr m:val="∑"/>
                          <m:ctrlPr>
                            <a:rPr lang="es-ES" i="1" smtClean="0">
                              <a:solidFill>
                                <a:srgbClr val="0070C0"/>
                              </a:solidFill>
                              <a:latin typeface="Cambria Math" panose="02040503050406030204" pitchFamily="18" charset="0"/>
                              <a:ea typeface="Cambria Math" panose="02040503050406030204" pitchFamily="18" charset="0"/>
                            </a:rPr>
                          </m:ctrlPr>
                        </m:naryPr>
                        <m:sub>
                          <m:r>
                            <m:rPr>
                              <m:sty m:val="p"/>
                              <m:brk m:alnAt="23"/>
                            </m:rPr>
                            <a:rPr lang="es-ES" b="0" i="0" smtClean="0">
                              <a:solidFill>
                                <a:srgbClr val="0070C0"/>
                              </a:solidFill>
                              <a:latin typeface="Cambria Math" panose="02040503050406030204" pitchFamily="18" charset="0"/>
                              <a:ea typeface="Cambria Math" panose="02040503050406030204" pitchFamily="18" charset="0"/>
                            </a:rPr>
                            <m:t>i</m:t>
                          </m:r>
                          <m:r>
                            <a:rPr lang="es-ES" b="0" i="0" smtClean="0">
                              <a:solidFill>
                                <a:srgbClr val="0070C0"/>
                              </a:solidFill>
                              <a:latin typeface="Cambria Math" panose="02040503050406030204" pitchFamily="18" charset="0"/>
                              <a:ea typeface="Cambria Math" panose="02040503050406030204" pitchFamily="18" charset="0"/>
                            </a:rPr>
                            <m:t>=1</m:t>
                          </m:r>
                        </m:sub>
                        <m:sup>
                          <m:r>
                            <m:rPr>
                              <m:sty m:val="p"/>
                            </m:rPr>
                            <a:rPr lang="es-ES" b="0" i="0" smtClean="0">
                              <a:solidFill>
                                <a:srgbClr val="0070C0"/>
                              </a:solidFill>
                              <a:latin typeface="Cambria Math" panose="02040503050406030204" pitchFamily="18" charset="0"/>
                              <a:ea typeface="Cambria Math" panose="02040503050406030204" pitchFamily="18" charset="0"/>
                            </a:rPr>
                            <m:t>n</m:t>
                          </m:r>
                        </m:sup>
                        <m:e>
                          <m:sSub>
                            <m:sSubPr>
                              <m:ctrlPr>
                                <a:rPr lang="es-ES" i="1" smtClean="0">
                                  <a:solidFill>
                                    <a:srgbClr val="0070C0"/>
                                  </a:solidFill>
                                  <a:latin typeface="Cambria Math" panose="02040503050406030204" pitchFamily="18" charset="0"/>
                                  <a:ea typeface="Cambria Math" panose="02040503050406030204" pitchFamily="18" charset="0"/>
                                </a:rPr>
                              </m:ctrlPr>
                            </m:sSubPr>
                            <m:e>
                              <m:r>
                                <m:rPr>
                                  <m:sty m:val="p"/>
                                </m:rPr>
                                <a:rPr lang="es-ES" b="0" i="0" smtClean="0">
                                  <a:solidFill>
                                    <a:srgbClr val="0070C0"/>
                                  </a:solidFill>
                                  <a:latin typeface="Cambria Math" panose="02040503050406030204" pitchFamily="18" charset="0"/>
                                  <a:ea typeface="Cambria Math" panose="02040503050406030204" pitchFamily="18" charset="0"/>
                                </a:rPr>
                                <m:t>x</m:t>
                              </m:r>
                            </m:e>
                            <m:sub>
                              <m:r>
                                <m:rPr>
                                  <m:sty m:val="p"/>
                                </m:rPr>
                                <a:rPr lang="es-ES" b="0" i="0" smtClean="0">
                                  <a:solidFill>
                                    <a:srgbClr val="0070C0"/>
                                  </a:solidFill>
                                  <a:latin typeface="Cambria Math" panose="02040503050406030204" pitchFamily="18" charset="0"/>
                                  <a:ea typeface="Cambria Math" panose="02040503050406030204" pitchFamily="18" charset="0"/>
                                </a:rPr>
                                <m:t>i</m:t>
                              </m:r>
                            </m:sub>
                          </m:sSub>
                        </m:e>
                      </m:nary>
                    </m:oMath>
                  </m:oMathPara>
                </a14:m>
                <a:endParaRPr lang="es-HN" dirty="0">
                  <a:solidFill>
                    <a:srgbClr val="0070C0"/>
                  </a:solidFill>
                </a:endParaRPr>
              </a:p>
            </p:txBody>
          </p:sp>
        </mc:Choice>
        <mc:Fallback xmlns="">
          <p:sp>
            <p:nvSpPr>
              <p:cNvPr id="11" name="CuadroTexto 10">
                <a:extLst>
                  <a:ext uri="{FF2B5EF4-FFF2-40B4-BE49-F238E27FC236}">
                    <a16:creationId xmlns:a16="http://schemas.microsoft.com/office/drawing/2014/main" id="{5FDFF9BF-A812-6910-7F94-01CF59E2BACD}"/>
                  </a:ext>
                </a:extLst>
              </p:cNvPr>
              <p:cNvSpPr txBox="1">
                <a:spLocks noRot="1" noChangeAspect="1" noMove="1" noResize="1" noEditPoints="1" noAdjustHandles="1" noChangeArrowheads="1" noChangeShapeType="1" noTextEdit="1"/>
              </p:cNvSpPr>
              <p:nvPr/>
            </p:nvSpPr>
            <p:spPr>
              <a:xfrm>
                <a:off x="2061665" y="5682116"/>
                <a:ext cx="5071965" cy="847027"/>
              </a:xfrm>
              <a:prstGeom prst="rect">
                <a:avLst/>
              </a:prstGeom>
              <a:blipFill>
                <a:blip r:embed="rId7"/>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78802D88-02A1-55E1-8C87-05A2EBCA2967}"/>
                  </a:ext>
                </a:extLst>
              </p:cNvPr>
              <p:cNvSpPr txBox="1"/>
              <p:nvPr/>
            </p:nvSpPr>
            <p:spPr>
              <a:xfrm>
                <a:off x="983293" y="5412170"/>
                <a:ext cx="8680536" cy="307777"/>
              </a:xfrm>
              <a:prstGeom prst="rect">
                <a:avLst/>
              </a:prstGeom>
              <a:noFill/>
            </p:spPr>
            <p:txBody>
              <a:bodyPr wrap="square">
                <a:spAutoFit/>
              </a:bodyPr>
              <a:lstStyle/>
              <a:p>
                <a:r>
                  <a:rPr lang="es-ES" sz="1400" b="1" dirty="0">
                    <a:solidFill>
                      <a:srgbClr val="C00000"/>
                    </a:solidFill>
                  </a:rPr>
                  <a:t>Dado un conjunto de n números reales </a:t>
                </a:r>
                <a14:m>
                  <m:oMath xmlns:m="http://schemas.openxmlformats.org/officeDocument/2006/math">
                    <m:d>
                      <m:dPr>
                        <m:ctrlPr>
                          <a:rPr lang="es-ES" sz="1400" b="1" i="1" smtClean="0">
                            <a:solidFill>
                              <a:srgbClr val="C00000"/>
                            </a:solidFill>
                            <a:latin typeface="Cambria Math" panose="02040503050406030204" pitchFamily="18" charset="0"/>
                          </a:rPr>
                        </m:ctrlPr>
                      </m:dPr>
                      <m:e>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𝟏</m:t>
                            </m:r>
                          </m:sub>
                        </m:sSub>
                        <m:r>
                          <a:rPr lang="es-ES" sz="1400" b="1" i="1" smtClean="0">
                            <a:solidFill>
                              <a:srgbClr val="C00000"/>
                            </a:solidFill>
                            <a:latin typeface="Cambria Math" panose="02040503050406030204" pitchFamily="18" charset="0"/>
                          </a:rPr>
                          <m:t>,</m:t>
                        </m:r>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𝟐</m:t>
                            </m:r>
                          </m:sub>
                        </m:sSub>
                        <m:r>
                          <a:rPr lang="es-ES" sz="1400" b="1" i="1" smtClean="0">
                            <a:solidFill>
                              <a:srgbClr val="C00000"/>
                            </a:solidFill>
                            <a:latin typeface="Cambria Math" panose="02040503050406030204" pitchFamily="18" charset="0"/>
                          </a:rPr>
                          <m:t>, … </m:t>
                        </m:r>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𝒏</m:t>
                            </m:r>
                          </m:sub>
                        </m:sSub>
                      </m:e>
                    </m:d>
                  </m:oMath>
                </a14:m>
                <a:r>
                  <a:rPr lang="es-ES" sz="1400" b="1" dirty="0">
                    <a:solidFill>
                      <a:srgbClr val="C00000"/>
                    </a:solidFill>
                  </a:rPr>
                  <a:t>, la media aritmética se define de la siguiente manera:</a:t>
                </a:r>
                <a:endParaRPr lang="es-HN" sz="1400" b="1" dirty="0">
                  <a:solidFill>
                    <a:srgbClr val="C00000"/>
                  </a:solidFill>
                </a:endParaRPr>
              </a:p>
            </p:txBody>
          </p:sp>
        </mc:Choice>
        <mc:Fallback xmlns="">
          <p:sp>
            <p:nvSpPr>
              <p:cNvPr id="13" name="CuadroTexto 12">
                <a:extLst>
                  <a:ext uri="{FF2B5EF4-FFF2-40B4-BE49-F238E27FC236}">
                    <a16:creationId xmlns:a16="http://schemas.microsoft.com/office/drawing/2014/main" id="{78802D88-02A1-55E1-8C87-05A2EBCA2967}"/>
                  </a:ext>
                </a:extLst>
              </p:cNvPr>
              <p:cNvSpPr txBox="1">
                <a:spLocks noRot="1" noChangeAspect="1" noMove="1" noResize="1" noEditPoints="1" noAdjustHandles="1" noChangeArrowheads="1" noChangeShapeType="1" noTextEdit="1"/>
              </p:cNvSpPr>
              <p:nvPr/>
            </p:nvSpPr>
            <p:spPr>
              <a:xfrm>
                <a:off x="983293" y="5412170"/>
                <a:ext cx="8680536" cy="307777"/>
              </a:xfrm>
              <a:prstGeom prst="rect">
                <a:avLst/>
              </a:prstGeom>
              <a:blipFill>
                <a:blip r:embed="rId8"/>
                <a:stretch>
                  <a:fillRect l="-211" t="-4000" b="-20000"/>
                </a:stretch>
              </a:blipFill>
            </p:spPr>
            <p:txBody>
              <a:bodyPr/>
              <a:lstStyle/>
              <a:p>
                <a:r>
                  <a:rPr lang="es-HN">
                    <a:noFill/>
                  </a:rPr>
                  <a:t> </a:t>
                </a:r>
              </a:p>
            </p:txBody>
          </p:sp>
        </mc:Fallback>
      </mc:AlternateContent>
    </p:spTree>
    <p:extLst>
      <p:ext uri="{BB962C8B-B14F-4D97-AF65-F5344CB8AC3E}">
        <p14:creationId xmlns:p14="http://schemas.microsoft.com/office/powerpoint/2010/main" val="11643676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54</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687106613"/>
              </p:ext>
            </p:extLst>
          </p:nvPr>
        </p:nvGraphicFramePr>
        <p:xfrm>
          <a:off x="457834" y="136524"/>
          <a:ext cx="8279626" cy="4776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636185" y="328857"/>
            <a:ext cx="3674404" cy="584775"/>
          </a:xfrm>
          <a:prstGeom prst="rect">
            <a:avLst/>
          </a:prstGeom>
          <a:noFill/>
        </p:spPr>
        <p:txBody>
          <a:bodyPr wrap="none" rtlCol="0">
            <a:spAutoFit/>
          </a:bodyPr>
          <a:lstStyle/>
          <a:p>
            <a:r>
              <a:rPr lang="es-ES" sz="3200" b="1" dirty="0">
                <a:solidFill>
                  <a:srgbClr val="0070C0"/>
                </a:solidFill>
              </a:rPr>
              <a:t>MEDIA HARMÓNICA</a:t>
            </a:r>
            <a:endParaRPr lang="es-HN" sz="3200" b="1" dirty="0">
              <a:solidFill>
                <a:srgbClr val="0070C0"/>
              </a:solidFill>
            </a:endParaRPr>
          </a:p>
        </p:txBody>
      </p:sp>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5FDFF9BF-A812-6910-7F94-01CF59E2BACD}"/>
                  </a:ext>
                </a:extLst>
              </p:cNvPr>
              <p:cNvSpPr txBox="1"/>
              <p:nvPr/>
            </p:nvSpPr>
            <p:spPr>
              <a:xfrm>
                <a:off x="1018008" y="5509117"/>
                <a:ext cx="7497342" cy="8581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Media</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Harm</m:t>
                      </m:r>
                      <m:r>
                        <a:rPr lang="es-ES" b="0" i="0" smtClean="0">
                          <a:solidFill>
                            <a:srgbClr val="0070C0"/>
                          </a:solidFill>
                          <a:latin typeface="Cambria Math" panose="02040503050406030204" pitchFamily="18" charset="0"/>
                        </a:rPr>
                        <m:t>ó</m:t>
                      </m:r>
                      <m:r>
                        <m:rPr>
                          <m:sty m:val="p"/>
                        </m:rPr>
                        <a:rPr lang="es-ES" b="0" i="0" smtClean="0">
                          <a:solidFill>
                            <a:srgbClr val="0070C0"/>
                          </a:solidFill>
                          <a:latin typeface="Cambria Math" panose="02040503050406030204" pitchFamily="18" charset="0"/>
                        </a:rPr>
                        <m:t>nica</m:t>
                      </m:r>
                      <m:r>
                        <a:rPr lang="es-ES" b="0" i="0" smtClean="0">
                          <a:solidFill>
                            <a:srgbClr val="0070C0"/>
                          </a:solidFill>
                          <a:latin typeface="Cambria Math" panose="02040503050406030204" pitchFamily="18" charset="0"/>
                        </a:rPr>
                        <m:t> </m:t>
                      </m:r>
                      <m:d>
                        <m:dPr>
                          <m:ctrlPr>
                            <a:rPr lang="es-ES" b="0" i="1" smtClean="0">
                              <a:solidFill>
                                <a:srgbClr val="0070C0"/>
                              </a:solidFill>
                              <a:latin typeface="Cambria Math" panose="02040503050406030204" pitchFamily="18" charset="0"/>
                            </a:rPr>
                          </m:ctrlPr>
                        </m:dPr>
                        <m:e>
                          <m:r>
                            <m:rPr>
                              <m:sty m:val="p"/>
                            </m:rPr>
                            <a:rPr lang="es-ES" b="0" i="0" smtClean="0">
                              <a:solidFill>
                                <a:srgbClr val="0070C0"/>
                              </a:solidFill>
                              <a:latin typeface="Cambria Math" panose="02040503050406030204" pitchFamily="18" charset="0"/>
                            </a:rPr>
                            <m:t>HM</m:t>
                          </m:r>
                        </m:e>
                      </m:d>
                      <m:r>
                        <a:rPr lang="es-ES" b="0" i="0" smtClean="0">
                          <a:solidFill>
                            <a:srgbClr val="0070C0"/>
                          </a:solidFill>
                          <a:latin typeface="Cambria Math" panose="02040503050406030204" pitchFamily="18" charset="0"/>
                          <a:ea typeface="Cambria Math" panose="02040503050406030204" pitchFamily="18" charset="0"/>
                        </a:rPr>
                        <m:t>=</m:t>
                      </m:r>
                      <m:f>
                        <m:fPr>
                          <m:ctrlPr>
                            <a:rPr lang="es-ES"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n</m:t>
                          </m:r>
                        </m:num>
                        <m:den>
                          <m:d>
                            <m:dPr>
                              <m:ctrlPr>
                                <a:rPr lang="es-ES" i="1" smtClean="0">
                                  <a:solidFill>
                                    <a:srgbClr val="0070C0"/>
                                  </a:solidFill>
                                  <a:latin typeface="Cambria Math" panose="02040503050406030204" pitchFamily="18" charset="0"/>
                                  <a:ea typeface="Cambria Math" panose="02040503050406030204" pitchFamily="18" charset="0"/>
                                </a:rPr>
                              </m:ctrlPr>
                            </m:dPr>
                            <m:e>
                              <m:f>
                                <m:fPr>
                                  <m:ctrlPr>
                                    <a:rPr lang="es-ES" i="1" smtClean="0">
                                      <a:solidFill>
                                        <a:srgbClr val="0070C0"/>
                                      </a:solidFill>
                                      <a:latin typeface="Cambria Math" panose="02040503050406030204" pitchFamily="18" charset="0"/>
                                      <a:ea typeface="Cambria Math" panose="02040503050406030204" pitchFamily="18" charset="0"/>
                                    </a:rPr>
                                  </m:ctrlPr>
                                </m:fPr>
                                <m:num>
                                  <m:r>
                                    <a:rPr lang="es-ES" b="0" i="1" smtClean="0">
                                      <a:solidFill>
                                        <a:srgbClr val="0070C0"/>
                                      </a:solidFill>
                                      <a:latin typeface="Cambria Math" panose="02040503050406030204" pitchFamily="18" charset="0"/>
                                      <a:ea typeface="Cambria Math" panose="02040503050406030204" pitchFamily="18" charset="0"/>
                                    </a:rPr>
                                    <m:t>1</m:t>
                                  </m:r>
                                </m:num>
                                <m:den>
                                  <m:sSub>
                                    <m:sSubPr>
                                      <m:ctrlPr>
                                        <a:rPr lang="es-ES"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1</m:t>
                                      </m:r>
                                    </m:sub>
                                  </m:sSub>
                                </m:den>
                              </m:f>
                            </m:e>
                          </m:d>
                          <m:r>
                            <a:rPr lang="es-ES" i="1" smtClean="0">
                              <a:solidFill>
                                <a:srgbClr val="0070C0"/>
                              </a:solidFill>
                              <a:latin typeface="Cambria Math" panose="02040503050406030204" pitchFamily="18" charset="0"/>
                              <a:ea typeface="Cambria Math" panose="02040503050406030204" pitchFamily="18" charset="0"/>
                            </a:rPr>
                            <m:t>+</m:t>
                          </m:r>
                          <m:r>
                            <a:rPr lang="es-ES" b="0" i="1" smtClean="0">
                              <a:solidFill>
                                <a:srgbClr val="0070C0"/>
                              </a:solidFill>
                              <a:latin typeface="Cambria Math" panose="02040503050406030204" pitchFamily="18" charset="0"/>
                              <a:ea typeface="Cambria Math" panose="02040503050406030204" pitchFamily="18" charset="0"/>
                            </a:rPr>
                            <m:t> … +</m:t>
                          </m:r>
                          <m:d>
                            <m:dPr>
                              <m:ctrlPr>
                                <a:rPr lang="es-ES" b="0" i="1" smtClean="0">
                                  <a:solidFill>
                                    <a:srgbClr val="0070C0"/>
                                  </a:solidFill>
                                  <a:latin typeface="Cambria Math" panose="02040503050406030204" pitchFamily="18" charset="0"/>
                                  <a:ea typeface="Cambria Math" panose="02040503050406030204" pitchFamily="18" charset="0"/>
                                </a:rPr>
                              </m:ctrlPr>
                            </m:dPr>
                            <m:e>
                              <m:f>
                                <m:fPr>
                                  <m:ctrlPr>
                                    <a:rPr lang="es-ES" b="0" i="1" smtClean="0">
                                      <a:solidFill>
                                        <a:srgbClr val="0070C0"/>
                                      </a:solidFill>
                                      <a:latin typeface="Cambria Math" panose="02040503050406030204" pitchFamily="18" charset="0"/>
                                      <a:ea typeface="Cambria Math" panose="02040503050406030204" pitchFamily="18" charset="0"/>
                                    </a:rPr>
                                  </m:ctrlPr>
                                </m:fPr>
                                <m:num>
                                  <m:r>
                                    <a:rPr lang="es-ES" b="0" i="1" smtClean="0">
                                      <a:solidFill>
                                        <a:srgbClr val="0070C0"/>
                                      </a:solidFill>
                                      <a:latin typeface="Cambria Math" panose="02040503050406030204" pitchFamily="18" charset="0"/>
                                      <a:ea typeface="Cambria Math" panose="02040503050406030204" pitchFamily="18" charset="0"/>
                                    </a:rPr>
                                    <m:t>1</m:t>
                                  </m:r>
                                </m:num>
                                <m:den>
                                  <m:sSub>
                                    <m:sSubPr>
                                      <m:ctrlPr>
                                        <a:rPr lang="es-ES" b="0"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𝑛</m:t>
                                      </m:r>
                                    </m:sub>
                                  </m:sSub>
                                </m:den>
                              </m:f>
                            </m:e>
                          </m:d>
                        </m:den>
                      </m:f>
                      <m:r>
                        <a:rPr lang="es-ES" b="0" i="0" smtClean="0">
                          <a:solidFill>
                            <a:srgbClr val="0070C0"/>
                          </a:solidFill>
                          <a:latin typeface="Cambria Math" panose="02040503050406030204" pitchFamily="18" charset="0"/>
                          <a:ea typeface="Cambria Math" panose="02040503050406030204" pitchFamily="18" charset="0"/>
                        </a:rPr>
                        <m:t>=</m:t>
                      </m:r>
                      <m:f>
                        <m:fPr>
                          <m:ctrlPr>
                            <a:rPr lang="es-ES" i="1" smtClean="0">
                              <a:solidFill>
                                <a:srgbClr val="0070C0"/>
                              </a:solidFill>
                              <a:latin typeface="Cambria Math" panose="02040503050406030204" pitchFamily="18" charset="0"/>
                              <a:ea typeface="Cambria Math" panose="02040503050406030204" pitchFamily="18" charset="0"/>
                            </a:rPr>
                          </m:ctrlPr>
                        </m:fPr>
                        <m:num>
                          <m:r>
                            <m:rPr>
                              <m:sty m:val="p"/>
                            </m:rPr>
                            <a:rPr lang="es-ES" b="0" i="0" smtClean="0">
                              <a:solidFill>
                                <a:srgbClr val="0070C0"/>
                              </a:solidFill>
                              <a:latin typeface="Cambria Math" panose="02040503050406030204" pitchFamily="18" charset="0"/>
                              <a:ea typeface="Cambria Math" panose="02040503050406030204" pitchFamily="18" charset="0"/>
                            </a:rPr>
                            <m:t>n</m:t>
                          </m:r>
                        </m:num>
                        <m:den>
                          <m:nary>
                            <m:naryPr>
                              <m:chr m:val="∑"/>
                              <m:ctrlPr>
                                <a:rPr lang="es-ES" i="1" smtClean="0">
                                  <a:solidFill>
                                    <a:srgbClr val="0070C0"/>
                                  </a:solidFill>
                                  <a:latin typeface="Cambria Math" panose="02040503050406030204" pitchFamily="18" charset="0"/>
                                  <a:ea typeface="Cambria Math" panose="02040503050406030204" pitchFamily="18" charset="0"/>
                                </a:rPr>
                              </m:ctrlPr>
                            </m:naryPr>
                            <m:sub>
                              <m:r>
                                <m:rPr>
                                  <m:brk m:alnAt="23"/>
                                </m:rPr>
                                <a:rPr lang="es-ES" b="0" i="1" smtClean="0">
                                  <a:solidFill>
                                    <a:srgbClr val="0070C0"/>
                                  </a:solidFill>
                                  <a:latin typeface="Cambria Math" panose="02040503050406030204" pitchFamily="18" charset="0"/>
                                  <a:ea typeface="Cambria Math" panose="02040503050406030204" pitchFamily="18" charset="0"/>
                                </a:rPr>
                                <m:t>𝑖</m:t>
                              </m:r>
                              <m:r>
                                <a:rPr lang="es-ES" b="0" i="1" smtClean="0">
                                  <a:solidFill>
                                    <a:srgbClr val="0070C0"/>
                                  </a:solidFill>
                                  <a:latin typeface="Cambria Math" panose="02040503050406030204" pitchFamily="18" charset="0"/>
                                  <a:ea typeface="Cambria Math" panose="02040503050406030204" pitchFamily="18" charset="0"/>
                                </a:rPr>
                                <m:t>=1</m:t>
                              </m:r>
                            </m:sub>
                            <m:sup>
                              <m:r>
                                <a:rPr lang="es-ES" b="0" i="1" smtClean="0">
                                  <a:solidFill>
                                    <a:srgbClr val="0070C0"/>
                                  </a:solidFill>
                                  <a:latin typeface="Cambria Math" panose="02040503050406030204" pitchFamily="18" charset="0"/>
                                  <a:ea typeface="Cambria Math" panose="02040503050406030204" pitchFamily="18" charset="0"/>
                                </a:rPr>
                                <m:t>𝑛</m:t>
                              </m:r>
                            </m:sup>
                            <m:e>
                              <m:d>
                                <m:dPr>
                                  <m:ctrlPr>
                                    <a:rPr lang="es-ES" i="1" smtClean="0">
                                      <a:solidFill>
                                        <a:srgbClr val="0070C0"/>
                                      </a:solidFill>
                                      <a:latin typeface="Cambria Math" panose="02040503050406030204" pitchFamily="18" charset="0"/>
                                      <a:ea typeface="Cambria Math" panose="02040503050406030204" pitchFamily="18" charset="0"/>
                                    </a:rPr>
                                  </m:ctrlPr>
                                </m:dPr>
                                <m:e>
                                  <m:f>
                                    <m:fPr>
                                      <m:ctrlPr>
                                        <a:rPr lang="es-ES" i="1" smtClean="0">
                                          <a:solidFill>
                                            <a:srgbClr val="0070C0"/>
                                          </a:solidFill>
                                          <a:latin typeface="Cambria Math" panose="02040503050406030204" pitchFamily="18" charset="0"/>
                                          <a:ea typeface="Cambria Math" panose="02040503050406030204" pitchFamily="18" charset="0"/>
                                        </a:rPr>
                                      </m:ctrlPr>
                                    </m:fPr>
                                    <m:num>
                                      <m:r>
                                        <a:rPr lang="es-ES" b="0" i="1" smtClean="0">
                                          <a:solidFill>
                                            <a:srgbClr val="0070C0"/>
                                          </a:solidFill>
                                          <a:latin typeface="Cambria Math" panose="02040503050406030204" pitchFamily="18" charset="0"/>
                                          <a:ea typeface="Cambria Math" panose="02040503050406030204" pitchFamily="18" charset="0"/>
                                        </a:rPr>
                                        <m:t>1</m:t>
                                      </m:r>
                                    </m:num>
                                    <m:den>
                                      <m:sSub>
                                        <m:sSubPr>
                                          <m:ctrlPr>
                                            <a:rPr lang="es-ES"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𝑖</m:t>
                                          </m:r>
                                        </m:sub>
                                      </m:sSub>
                                    </m:den>
                                  </m:f>
                                </m:e>
                              </m:d>
                            </m:e>
                          </m:nary>
                        </m:den>
                      </m:f>
                      <m:r>
                        <a:rPr lang="es-ES" b="0" i="0" smtClean="0">
                          <a:solidFill>
                            <a:srgbClr val="0070C0"/>
                          </a:solidFill>
                          <a:latin typeface="Cambria Math" panose="02040503050406030204" pitchFamily="18" charset="0"/>
                          <a:ea typeface="Cambria Math" panose="02040503050406030204" pitchFamily="18" charset="0"/>
                        </a:rPr>
                        <m:t>          </m:t>
                      </m:r>
                      <m:sSub>
                        <m:sSubPr>
                          <m:ctrlPr>
                            <a:rPr lang="es-ES" b="0"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𝑖</m:t>
                          </m:r>
                        </m:sub>
                      </m:sSub>
                      <m:r>
                        <a:rPr lang="es-ES" b="0" i="1" smtClean="0">
                          <a:solidFill>
                            <a:srgbClr val="0070C0"/>
                          </a:solidFill>
                          <a:latin typeface="Cambria Math" panose="02040503050406030204" pitchFamily="18" charset="0"/>
                          <a:ea typeface="Cambria Math" panose="02040503050406030204" pitchFamily="18" charset="0"/>
                        </a:rPr>
                        <m:t>&gt;0</m:t>
                      </m:r>
                    </m:oMath>
                  </m:oMathPara>
                </a14:m>
                <a:endParaRPr lang="es-HN" dirty="0">
                  <a:solidFill>
                    <a:srgbClr val="0070C0"/>
                  </a:solidFill>
                </a:endParaRPr>
              </a:p>
            </p:txBody>
          </p:sp>
        </mc:Choice>
        <mc:Fallback xmlns="">
          <p:sp>
            <p:nvSpPr>
              <p:cNvPr id="11" name="CuadroTexto 10">
                <a:extLst>
                  <a:ext uri="{FF2B5EF4-FFF2-40B4-BE49-F238E27FC236}">
                    <a16:creationId xmlns:a16="http://schemas.microsoft.com/office/drawing/2014/main" id="{5FDFF9BF-A812-6910-7F94-01CF59E2BACD}"/>
                  </a:ext>
                </a:extLst>
              </p:cNvPr>
              <p:cNvSpPr txBox="1">
                <a:spLocks noRot="1" noChangeAspect="1" noMove="1" noResize="1" noEditPoints="1" noAdjustHandles="1" noChangeArrowheads="1" noChangeShapeType="1" noTextEdit="1"/>
              </p:cNvSpPr>
              <p:nvPr/>
            </p:nvSpPr>
            <p:spPr>
              <a:xfrm>
                <a:off x="1018008" y="5509117"/>
                <a:ext cx="7497342" cy="858184"/>
              </a:xfrm>
              <a:prstGeom prst="rect">
                <a:avLst/>
              </a:prstGeom>
              <a:blipFill>
                <a:blip r:embed="rId7"/>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78802D88-02A1-55E1-8C87-05A2EBCA2967}"/>
                  </a:ext>
                </a:extLst>
              </p:cNvPr>
              <p:cNvSpPr txBox="1"/>
              <p:nvPr/>
            </p:nvSpPr>
            <p:spPr>
              <a:xfrm>
                <a:off x="895610" y="5099542"/>
                <a:ext cx="8680536" cy="307777"/>
              </a:xfrm>
              <a:prstGeom prst="rect">
                <a:avLst/>
              </a:prstGeom>
              <a:noFill/>
            </p:spPr>
            <p:txBody>
              <a:bodyPr wrap="square">
                <a:spAutoFit/>
              </a:bodyPr>
              <a:lstStyle/>
              <a:p>
                <a:r>
                  <a:rPr lang="es-ES" sz="1400" b="1" dirty="0">
                    <a:solidFill>
                      <a:srgbClr val="C00000"/>
                    </a:solidFill>
                  </a:rPr>
                  <a:t>Dado un conjunto de n números reales </a:t>
                </a:r>
                <a14:m>
                  <m:oMath xmlns:m="http://schemas.openxmlformats.org/officeDocument/2006/math">
                    <m:d>
                      <m:dPr>
                        <m:ctrlPr>
                          <a:rPr lang="es-ES" sz="1400" b="1" i="1" smtClean="0">
                            <a:solidFill>
                              <a:srgbClr val="C00000"/>
                            </a:solidFill>
                            <a:latin typeface="Cambria Math" panose="02040503050406030204" pitchFamily="18" charset="0"/>
                          </a:rPr>
                        </m:ctrlPr>
                      </m:dPr>
                      <m:e>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𝟏</m:t>
                            </m:r>
                          </m:sub>
                        </m:sSub>
                        <m:r>
                          <a:rPr lang="es-ES" sz="1400" b="1" i="1" smtClean="0">
                            <a:solidFill>
                              <a:srgbClr val="C00000"/>
                            </a:solidFill>
                            <a:latin typeface="Cambria Math" panose="02040503050406030204" pitchFamily="18" charset="0"/>
                          </a:rPr>
                          <m:t>,</m:t>
                        </m:r>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𝟐</m:t>
                            </m:r>
                          </m:sub>
                        </m:sSub>
                        <m:r>
                          <a:rPr lang="es-ES" sz="1400" b="1" i="1" smtClean="0">
                            <a:solidFill>
                              <a:srgbClr val="C00000"/>
                            </a:solidFill>
                            <a:latin typeface="Cambria Math" panose="02040503050406030204" pitchFamily="18" charset="0"/>
                          </a:rPr>
                          <m:t>, … </m:t>
                        </m:r>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𝒏</m:t>
                            </m:r>
                          </m:sub>
                        </m:sSub>
                      </m:e>
                    </m:d>
                  </m:oMath>
                </a14:m>
                <a:r>
                  <a:rPr lang="es-ES" sz="1400" b="1" dirty="0">
                    <a:solidFill>
                      <a:srgbClr val="C00000"/>
                    </a:solidFill>
                  </a:rPr>
                  <a:t>, la media harmónica se define de la siguiente manera:</a:t>
                </a:r>
                <a:endParaRPr lang="es-HN" sz="1400" b="1" dirty="0">
                  <a:solidFill>
                    <a:srgbClr val="C00000"/>
                  </a:solidFill>
                </a:endParaRPr>
              </a:p>
            </p:txBody>
          </p:sp>
        </mc:Choice>
        <mc:Fallback xmlns="">
          <p:sp>
            <p:nvSpPr>
              <p:cNvPr id="13" name="CuadroTexto 12">
                <a:extLst>
                  <a:ext uri="{FF2B5EF4-FFF2-40B4-BE49-F238E27FC236}">
                    <a16:creationId xmlns:a16="http://schemas.microsoft.com/office/drawing/2014/main" id="{78802D88-02A1-55E1-8C87-05A2EBCA2967}"/>
                  </a:ext>
                </a:extLst>
              </p:cNvPr>
              <p:cNvSpPr txBox="1">
                <a:spLocks noRot="1" noChangeAspect="1" noMove="1" noResize="1" noEditPoints="1" noAdjustHandles="1" noChangeArrowheads="1" noChangeShapeType="1" noTextEdit="1"/>
              </p:cNvSpPr>
              <p:nvPr/>
            </p:nvSpPr>
            <p:spPr>
              <a:xfrm>
                <a:off x="895610" y="5099542"/>
                <a:ext cx="8680536" cy="307777"/>
              </a:xfrm>
              <a:prstGeom prst="rect">
                <a:avLst/>
              </a:prstGeom>
              <a:blipFill>
                <a:blip r:embed="rId8"/>
                <a:stretch>
                  <a:fillRect l="-211" t="-4000" b="-20000"/>
                </a:stretch>
              </a:blipFill>
            </p:spPr>
            <p:txBody>
              <a:bodyPr/>
              <a:lstStyle/>
              <a:p>
                <a:r>
                  <a:rPr lang="es-HN">
                    <a:noFill/>
                  </a:rPr>
                  <a:t> </a:t>
                </a:r>
              </a:p>
            </p:txBody>
          </p:sp>
        </mc:Fallback>
      </mc:AlternateContent>
    </p:spTree>
    <p:extLst>
      <p:ext uri="{BB962C8B-B14F-4D97-AF65-F5344CB8AC3E}">
        <p14:creationId xmlns:p14="http://schemas.microsoft.com/office/powerpoint/2010/main" val="5370667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55</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4196383689"/>
              </p:ext>
            </p:extLst>
          </p:nvPr>
        </p:nvGraphicFramePr>
        <p:xfrm>
          <a:off x="411090" y="75731"/>
          <a:ext cx="8321820" cy="5089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636185" y="380486"/>
            <a:ext cx="3753976" cy="584775"/>
          </a:xfrm>
          <a:prstGeom prst="rect">
            <a:avLst/>
          </a:prstGeom>
          <a:noFill/>
        </p:spPr>
        <p:txBody>
          <a:bodyPr wrap="none" rtlCol="0">
            <a:spAutoFit/>
          </a:bodyPr>
          <a:lstStyle/>
          <a:p>
            <a:r>
              <a:rPr lang="es-ES" sz="3200" b="1" dirty="0">
                <a:solidFill>
                  <a:srgbClr val="0070C0"/>
                </a:solidFill>
              </a:rPr>
              <a:t>MEDIA GEOMÉTRICA</a:t>
            </a:r>
            <a:endParaRPr lang="es-HN" sz="3200" b="1" dirty="0">
              <a:solidFill>
                <a:srgbClr val="0070C0"/>
              </a:solidFill>
            </a:endParaRPr>
          </a:p>
        </p:txBody>
      </p:sp>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5FDFF9BF-A812-6910-7F94-01CF59E2BACD}"/>
                  </a:ext>
                </a:extLst>
              </p:cNvPr>
              <p:cNvSpPr txBox="1"/>
              <p:nvPr/>
            </p:nvSpPr>
            <p:spPr>
              <a:xfrm>
                <a:off x="921062" y="5496773"/>
                <a:ext cx="7409529" cy="100110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Media</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Geom</m:t>
                      </m:r>
                      <m:r>
                        <a:rPr lang="es-ES" b="0" i="0" smtClean="0">
                          <a:solidFill>
                            <a:srgbClr val="0070C0"/>
                          </a:solidFill>
                          <a:latin typeface="Cambria Math" panose="02040503050406030204" pitchFamily="18" charset="0"/>
                        </a:rPr>
                        <m:t>é</m:t>
                      </m:r>
                      <m:r>
                        <m:rPr>
                          <m:sty m:val="p"/>
                        </m:rPr>
                        <a:rPr lang="es-ES" b="0" i="0" smtClean="0">
                          <a:solidFill>
                            <a:srgbClr val="0070C0"/>
                          </a:solidFill>
                          <a:latin typeface="Cambria Math" panose="02040503050406030204" pitchFamily="18" charset="0"/>
                        </a:rPr>
                        <m:t>trica</m:t>
                      </m:r>
                      <m:r>
                        <a:rPr lang="es-ES" b="0" i="0" smtClean="0">
                          <a:solidFill>
                            <a:srgbClr val="0070C0"/>
                          </a:solidFill>
                          <a:latin typeface="Cambria Math" panose="02040503050406030204" pitchFamily="18" charset="0"/>
                        </a:rPr>
                        <m:t> (</m:t>
                      </m:r>
                      <m:r>
                        <m:rPr>
                          <m:sty m:val="p"/>
                        </m:rPr>
                        <a:rPr lang="es-ES" b="0" i="0" smtClean="0">
                          <a:solidFill>
                            <a:srgbClr val="0070C0"/>
                          </a:solidFill>
                          <a:latin typeface="Cambria Math" panose="02040503050406030204" pitchFamily="18" charset="0"/>
                        </a:rPr>
                        <m:t>GM</m:t>
                      </m:r>
                      <m:r>
                        <a:rPr lang="es-ES" b="0" i="0" smtClean="0">
                          <a:solidFill>
                            <a:srgbClr val="0070C0"/>
                          </a:solidFill>
                          <a:latin typeface="Cambria Math" panose="02040503050406030204" pitchFamily="18" charset="0"/>
                        </a:rPr>
                        <m:t>)=</m:t>
                      </m:r>
                      <m:rad>
                        <m:radPr>
                          <m:ctrlPr>
                            <a:rPr lang="es-ES" b="0" i="1" smtClean="0">
                              <a:solidFill>
                                <a:srgbClr val="0070C0"/>
                              </a:solidFill>
                              <a:latin typeface="Cambria Math" panose="02040503050406030204" pitchFamily="18" charset="0"/>
                              <a:ea typeface="Cambria Math" panose="02040503050406030204" pitchFamily="18" charset="0"/>
                            </a:rPr>
                          </m:ctrlPr>
                        </m:radPr>
                        <m:deg>
                          <m:r>
                            <m:rPr>
                              <m:brk m:alnAt="7"/>
                            </m:rPr>
                            <a:rPr lang="es-ES" b="0" i="1" smtClean="0">
                              <a:solidFill>
                                <a:srgbClr val="0070C0"/>
                              </a:solidFill>
                              <a:latin typeface="Cambria Math" panose="02040503050406030204" pitchFamily="18" charset="0"/>
                              <a:ea typeface="Cambria Math" panose="02040503050406030204" pitchFamily="18" charset="0"/>
                            </a:rPr>
                            <m:t>𝑛</m:t>
                          </m:r>
                        </m:deg>
                        <m:e>
                          <m:sSub>
                            <m:sSubPr>
                              <m:ctrlPr>
                                <a:rPr lang="es-ES" b="0"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1</m:t>
                              </m:r>
                            </m:sub>
                          </m:sSub>
                          <m:r>
                            <a:rPr lang="es-ES" b="0" i="1" smtClean="0">
                              <a:solidFill>
                                <a:srgbClr val="0070C0"/>
                              </a:solidFill>
                              <a:latin typeface="Cambria Math" panose="02040503050406030204" pitchFamily="18" charset="0"/>
                              <a:ea typeface="Cambria Math" panose="02040503050406030204" pitchFamily="18" charset="0"/>
                            </a:rPr>
                            <m:t>× … ×</m:t>
                          </m:r>
                          <m:sSub>
                            <m:sSubPr>
                              <m:ctrlPr>
                                <a:rPr lang="es-ES" b="0"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𝑛</m:t>
                              </m:r>
                            </m:sub>
                          </m:sSub>
                        </m:e>
                      </m:rad>
                      <m:r>
                        <a:rPr lang="es-ES" b="0" i="0" smtClean="0">
                          <a:solidFill>
                            <a:srgbClr val="0070C0"/>
                          </a:solidFill>
                          <a:latin typeface="Cambria Math" panose="02040503050406030204" pitchFamily="18" charset="0"/>
                          <a:ea typeface="Cambria Math" panose="02040503050406030204" pitchFamily="18" charset="0"/>
                        </a:rPr>
                        <m:t>=</m:t>
                      </m:r>
                      <m:sSup>
                        <m:sSupPr>
                          <m:ctrlPr>
                            <a:rPr lang="es-ES" b="0" i="1" smtClean="0">
                              <a:solidFill>
                                <a:srgbClr val="0070C0"/>
                              </a:solidFill>
                              <a:latin typeface="Cambria Math" panose="02040503050406030204" pitchFamily="18" charset="0"/>
                              <a:ea typeface="Cambria Math" panose="02040503050406030204" pitchFamily="18" charset="0"/>
                            </a:rPr>
                          </m:ctrlPr>
                        </m:sSupPr>
                        <m:e>
                          <m:d>
                            <m:dPr>
                              <m:ctrlPr>
                                <a:rPr lang="es-ES" b="0" i="1" smtClean="0">
                                  <a:solidFill>
                                    <a:srgbClr val="0070C0"/>
                                  </a:solidFill>
                                  <a:latin typeface="Cambria Math" panose="02040503050406030204" pitchFamily="18" charset="0"/>
                                  <a:ea typeface="Cambria Math" panose="02040503050406030204" pitchFamily="18" charset="0"/>
                                </a:rPr>
                              </m:ctrlPr>
                            </m:dPr>
                            <m:e>
                              <m:nary>
                                <m:naryPr>
                                  <m:chr m:val="∏"/>
                                  <m:ctrlPr>
                                    <a:rPr lang="es-ES" b="0" i="1" smtClean="0">
                                      <a:solidFill>
                                        <a:srgbClr val="0070C0"/>
                                      </a:solidFill>
                                      <a:latin typeface="Cambria Math" panose="02040503050406030204" pitchFamily="18" charset="0"/>
                                      <a:ea typeface="Cambria Math" panose="02040503050406030204" pitchFamily="18" charset="0"/>
                                    </a:rPr>
                                  </m:ctrlPr>
                                </m:naryPr>
                                <m:sub>
                                  <m:r>
                                    <m:rPr>
                                      <m:brk m:alnAt="23"/>
                                    </m:rPr>
                                    <a:rPr lang="es-ES" b="0" i="1" smtClean="0">
                                      <a:solidFill>
                                        <a:srgbClr val="0070C0"/>
                                      </a:solidFill>
                                      <a:latin typeface="Cambria Math" panose="02040503050406030204" pitchFamily="18" charset="0"/>
                                      <a:ea typeface="Cambria Math" panose="02040503050406030204" pitchFamily="18" charset="0"/>
                                    </a:rPr>
                                    <m:t>𝑖</m:t>
                                  </m:r>
                                  <m:r>
                                    <a:rPr lang="es-ES" b="0" i="1" smtClean="0">
                                      <a:solidFill>
                                        <a:srgbClr val="0070C0"/>
                                      </a:solidFill>
                                      <a:latin typeface="Cambria Math" panose="02040503050406030204" pitchFamily="18" charset="0"/>
                                      <a:ea typeface="Cambria Math" panose="02040503050406030204" pitchFamily="18" charset="0"/>
                                    </a:rPr>
                                    <m:t>=1</m:t>
                                  </m:r>
                                </m:sub>
                                <m:sup>
                                  <m:r>
                                    <a:rPr lang="es-ES" b="0" i="1" smtClean="0">
                                      <a:solidFill>
                                        <a:srgbClr val="0070C0"/>
                                      </a:solidFill>
                                      <a:latin typeface="Cambria Math" panose="02040503050406030204" pitchFamily="18" charset="0"/>
                                      <a:ea typeface="Cambria Math" panose="02040503050406030204" pitchFamily="18" charset="0"/>
                                    </a:rPr>
                                    <m:t>𝑛</m:t>
                                  </m:r>
                                </m:sup>
                                <m:e>
                                  <m:sSub>
                                    <m:sSubPr>
                                      <m:ctrlPr>
                                        <a:rPr lang="es-ES" b="0"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𝑖</m:t>
                                      </m:r>
                                    </m:sub>
                                  </m:sSub>
                                </m:e>
                              </m:nary>
                            </m:e>
                          </m:d>
                        </m:e>
                        <m:sup>
                          <m:f>
                            <m:fPr>
                              <m:ctrlPr>
                                <a:rPr lang="es-ES" b="0" i="1" smtClean="0">
                                  <a:solidFill>
                                    <a:srgbClr val="0070C0"/>
                                  </a:solidFill>
                                  <a:latin typeface="Cambria Math" panose="02040503050406030204" pitchFamily="18" charset="0"/>
                                  <a:ea typeface="Cambria Math" panose="02040503050406030204" pitchFamily="18" charset="0"/>
                                </a:rPr>
                              </m:ctrlPr>
                            </m:fPr>
                            <m:num>
                              <m:r>
                                <a:rPr lang="es-ES" b="0" i="1" smtClean="0">
                                  <a:solidFill>
                                    <a:srgbClr val="0070C0"/>
                                  </a:solidFill>
                                  <a:latin typeface="Cambria Math" panose="02040503050406030204" pitchFamily="18" charset="0"/>
                                  <a:ea typeface="Cambria Math" panose="02040503050406030204" pitchFamily="18" charset="0"/>
                                </a:rPr>
                                <m:t>1</m:t>
                              </m:r>
                            </m:num>
                            <m:den>
                              <m:r>
                                <a:rPr lang="es-ES" b="0" i="1" smtClean="0">
                                  <a:solidFill>
                                    <a:srgbClr val="0070C0"/>
                                  </a:solidFill>
                                  <a:latin typeface="Cambria Math" panose="02040503050406030204" pitchFamily="18" charset="0"/>
                                  <a:ea typeface="Cambria Math" panose="02040503050406030204" pitchFamily="18" charset="0"/>
                                </a:rPr>
                                <m:t>𝑛</m:t>
                              </m:r>
                            </m:den>
                          </m:f>
                        </m:sup>
                      </m:sSup>
                      <m:r>
                        <a:rPr lang="es-ES" b="0" i="1" smtClean="0">
                          <a:solidFill>
                            <a:srgbClr val="0070C0"/>
                          </a:solidFill>
                          <a:latin typeface="Cambria Math" panose="02040503050406030204" pitchFamily="18" charset="0"/>
                          <a:ea typeface="Cambria Math" panose="02040503050406030204" pitchFamily="18" charset="0"/>
                        </a:rPr>
                        <m:t>=</m:t>
                      </m:r>
                      <m:sSup>
                        <m:sSupPr>
                          <m:ctrlPr>
                            <a:rPr lang="es-ES" b="0" i="1" smtClean="0">
                              <a:solidFill>
                                <a:srgbClr val="0070C0"/>
                              </a:solidFill>
                              <a:latin typeface="Cambria Math" panose="02040503050406030204" pitchFamily="18" charset="0"/>
                              <a:ea typeface="Cambria Math" panose="02040503050406030204" pitchFamily="18" charset="0"/>
                            </a:rPr>
                          </m:ctrlPr>
                        </m:sSupPr>
                        <m:e>
                          <m:r>
                            <a:rPr lang="es-ES" b="0" i="1" smtClean="0">
                              <a:solidFill>
                                <a:srgbClr val="0070C0"/>
                              </a:solidFill>
                              <a:latin typeface="Cambria Math" panose="02040503050406030204" pitchFamily="18" charset="0"/>
                              <a:ea typeface="Cambria Math" panose="02040503050406030204" pitchFamily="18" charset="0"/>
                            </a:rPr>
                            <m:t>𝑒</m:t>
                          </m:r>
                        </m:e>
                        <m:sup>
                          <m:d>
                            <m:dPr>
                              <m:ctrlPr>
                                <a:rPr lang="es-ES" b="0" i="1" smtClean="0">
                                  <a:solidFill>
                                    <a:srgbClr val="0070C0"/>
                                  </a:solidFill>
                                  <a:latin typeface="Cambria Math" panose="02040503050406030204" pitchFamily="18" charset="0"/>
                                  <a:ea typeface="Cambria Math" panose="02040503050406030204" pitchFamily="18" charset="0"/>
                                </a:rPr>
                              </m:ctrlPr>
                            </m:dPr>
                            <m:e>
                              <m:f>
                                <m:fPr>
                                  <m:ctrlPr>
                                    <a:rPr lang="es-ES" b="0" i="1" smtClean="0">
                                      <a:solidFill>
                                        <a:srgbClr val="0070C0"/>
                                      </a:solidFill>
                                      <a:latin typeface="Cambria Math" panose="02040503050406030204" pitchFamily="18" charset="0"/>
                                      <a:ea typeface="Cambria Math" panose="02040503050406030204" pitchFamily="18" charset="0"/>
                                    </a:rPr>
                                  </m:ctrlPr>
                                </m:fPr>
                                <m:num>
                                  <m:r>
                                    <a:rPr lang="es-ES" b="0" i="1" smtClean="0">
                                      <a:solidFill>
                                        <a:srgbClr val="0070C0"/>
                                      </a:solidFill>
                                      <a:latin typeface="Cambria Math" panose="02040503050406030204" pitchFamily="18" charset="0"/>
                                      <a:ea typeface="Cambria Math" panose="02040503050406030204" pitchFamily="18" charset="0"/>
                                    </a:rPr>
                                    <m:t>1</m:t>
                                  </m:r>
                                </m:num>
                                <m:den>
                                  <m:r>
                                    <a:rPr lang="es-ES" b="0" i="1" smtClean="0">
                                      <a:solidFill>
                                        <a:srgbClr val="0070C0"/>
                                      </a:solidFill>
                                      <a:latin typeface="Cambria Math" panose="02040503050406030204" pitchFamily="18" charset="0"/>
                                      <a:ea typeface="Cambria Math" panose="02040503050406030204" pitchFamily="18" charset="0"/>
                                    </a:rPr>
                                    <m:t>𝑛</m:t>
                                  </m:r>
                                </m:den>
                              </m:f>
                              <m:nary>
                                <m:naryPr>
                                  <m:chr m:val="∑"/>
                                  <m:ctrlPr>
                                    <a:rPr lang="es-ES" b="0" i="1" smtClean="0">
                                      <a:solidFill>
                                        <a:srgbClr val="0070C0"/>
                                      </a:solidFill>
                                      <a:latin typeface="Cambria Math" panose="02040503050406030204" pitchFamily="18" charset="0"/>
                                      <a:ea typeface="Cambria Math" panose="02040503050406030204" pitchFamily="18" charset="0"/>
                                    </a:rPr>
                                  </m:ctrlPr>
                                </m:naryPr>
                                <m:sub>
                                  <m:r>
                                    <m:rPr>
                                      <m:brk m:alnAt="23"/>
                                    </m:rPr>
                                    <a:rPr lang="es-ES" b="0" i="1" smtClean="0">
                                      <a:solidFill>
                                        <a:srgbClr val="0070C0"/>
                                      </a:solidFill>
                                      <a:latin typeface="Cambria Math" panose="02040503050406030204" pitchFamily="18" charset="0"/>
                                      <a:ea typeface="Cambria Math" panose="02040503050406030204" pitchFamily="18" charset="0"/>
                                    </a:rPr>
                                    <m:t>𝑖</m:t>
                                  </m:r>
                                  <m:r>
                                    <a:rPr lang="es-ES" b="0" i="1" smtClean="0">
                                      <a:solidFill>
                                        <a:srgbClr val="0070C0"/>
                                      </a:solidFill>
                                      <a:latin typeface="Cambria Math" panose="02040503050406030204" pitchFamily="18" charset="0"/>
                                      <a:ea typeface="Cambria Math" panose="02040503050406030204" pitchFamily="18" charset="0"/>
                                    </a:rPr>
                                    <m:t>=1</m:t>
                                  </m:r>
                                </m:sub>
                                <m:sup>
                                  <m:r>
                                    <a:rPr lang="es-ES" b="0" i="1" smtClean="0">
                                      <a:solidFill>
                                        <a:srgbClr val="0070C0"/>
                                      </a:solidFill>
                                      <a:latin typeface="Cambria Math" panose="02040503050406030204" pitchFamily="18" charset="0"/>
                                      <a:ea typeface="Cambria Math" panose="02040503050406030204" pitchFamily="18" charset="0"/>
                                    </a:rPr>
                                    <m:t>𝑛</m:t>
                                  </m:r>
                                </m:sup>
                                <m:e>
                                  <m:r>
                                    <a:rPr lang="es-ES" b="0" i="1" smtClean="0">
                                      <a:solidFill>
                                        <a:srgbClr val="0070C0"/>
                                      </a:solidFill>
                                      <a:latin typeface="Cambria Math" panose="02040503050406030204" pitchFamily="18" charset="0"/>
                                      <a:ea typeface="Cambria Math" panose="02040503050406030204" pitchFamily="18" charset="0"/>
                                    </a:rPr>
                                    <m:t>𝑙𝑛</m:t>
                                  </m:r>
                                  <m:d>
                                    <m:dPr>
                                      <m:ctrlPr>
                                        <a:rPr lang="es-ES" b="0" i="1" smtClean="0">
                                          <a:solidFill>
                                            <a:srgbClr val="0070C0"/>
                                          </a:solidFill>
                                          <a:latin typeface="Cambria Math" panose="02040503050406030204" pitchFamily="18" charset="0"/>
                                          <a:ea typeface="Cambria Math" panose="02040503050406030204" pitchFamily="18" charset="0"/>
                                        </a:rPr>
                                      </m:ctrlPr>
                                    </m:dPr>
                                    <m:e>
                                      <m:sSub>
                                        <m:sSubPr>
                                          <m:ctrlPr>
                                            <a:rPr lang="es-ES" b="0" i="1" smtClean="0">
                                              <a:solidFill>
                                                <a:srgbClr val="0070C0"/>
                                              </a:solidFill>
                                              <a:latin typeface="Cambria Math" panose="02040503050406030204" pitchFamily="18" charset="0"/>
                                              <a:ea typeface="Cambria Math" panose="02040503050406030204" pitchFamily="18" charset="0"/>
                                            </a:rPr>
                                          </m:ctrlPr>
                                        </m:sSubPr>
                                        <m:e>
                                          <m:r>
                                            <a:rPr lang="es-ES" b="0" i="1" smtClean="0">
                                              <a:solidFill>
                                                <a:srgbClr val="0070C0"/>
                                              </a:solidFill>
                                              <a:latin typeface="Cambria Math" panose="02040503050406030204" pitchFamily="18" charset="0"/>
                                              <a:ea typeface="Cambria Math" panose="02040503050406030204" pitchFamily="18" charset="0"/>
                                            </a:rPr>
                                            <m:t>𝑥</m:t>
                                          </m:r>
                                        </m:e>
                                        <m:sub>
                                          <m:r>
                                            <a:rPr lang="es-ES" b="0" i="1" smtClean="0">
                                              <a:solidFill>
                                                <a:srgbClr val="0070C0"/>
                                              </a:solidFill>
                                              <a:latin typeface="Cambria Math" panose="02040503050406030204" pitchFamily="18" charset="0"/>
                                              <a:ea typeface="Cambria Math" panose="02040503050406030204" pitchFamily="18" charset="0"/>
                                            </a:rPr>
                                            <m:t>𝑖</m:t>
                                          </m:r>
                                        </m:sub>
                                      </m:sSub>
                                    </m:e>
                                  </m:d>
                                </m:e>
                              </m:nary>
                            </m:e>
                          </m:d>
                        </m:sup>
                      </m:sSup>
                    </m:oMath>
                  </m:oMathPara>
                </a14:m>
                <a:endParaRPr lang="es-HN" dirty="0">
                  <a:solidFill>
                    <a:srgbClr val="0070C0"/>
                  </a:solidFill>
                </a:endParaRPr>
              </a:p>
            </p:txBody>
          </p:sp>
        </mc:Choice>
        <mc:Fallback xmlns="">
          <p:sp>
            <p:nvSpPr>
              <p:cNvPr id="11" name="CuadroTexto 10">
                <a:extLst>
                  <a:ext uri="{FF2B5EF4-FFF2-40B4-BE49-F238E27FC236}">
                    <a16:creationId xmlns:a16="http://schemas.microsoft.com/office/drawing/2014/main" id="{5FDFF9BF-A812-6910-7F94-01CF59E2BACD}"/>
                  </a:ext>
                </a:extLst>
              </p:cNvPr>
              <p:cNvSpPr txBox="1">
                <a:spLocks noRot="1" noChangeAspect="1" noMove="1" noResize="1" noEditPoints="1" noAdjustHandles="1" noChangeArrowheads="1" noChangeShapeType="1" noTextEdit="1"/>
              </p:cNvSpPr>
              <p:nvPr/>
            </p:nvSpPr>
            <p:spPr>
              <a:xfrm>
                <a:off x="921062" y="5496773"/>
                <a:ext cx="7409529" cy="1001108"/>
              </a:xfrm>
              <a:prstGeom prst="rect">
                <a:avLst/>
              </a:prstGeom>
              <a:blipFill>
                <a:blip r:embed="rId7"/>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78802D88-02A1-55E1-8C87-05A2EBCA2967}"/>
                  </a:ext>
                </a:extLst>
              </p:cNvPr>
              <p:cNvSpPr txBox="1"/>
              <p:nvPr/>
            </p:nvSpPr>
            <p:spPr>
              <a:xfrm>
                <a:off x="845507" y="5249289"/>
                <a:ext cx="8680536" cy="307777"/>
              </a:xfrm>
              <a:prstGeom prst="rect">
                <a:avLst/>
              </a:prstGeom>
              <a:noFill/>
            </p:spPr>
            <p:txBody>
              <a:bodyPr wrap="square">
                <a:spAutoFit/>
              </a:bodyPr>
              <a:lstStyle/>
              <a:p>
                <a:r>
                  <a:rPr lang="es-ES" sz="1400" b="1" dirty="0">
                    <a:solidFill>
                      <a:srgbClr val="C00000"/>
                    </a:solidFill>
                  </a:rPr>
                  <a:t>Dado un conjunto de n números reales </a:t>
                </a:r>
                <a14:m>
                  <m:oMath xmlns:m="http://schemas.openxmlformats.org/officeDocument/2006/math">
                    <m:d>
                      <m:dPr>
                        <m:ctrlPr>
                          <a:rPr lang="es-ES" sz="1400" b="1" i="1" smtClean="0">
                            <a:solidFill>
                              <a:srgbClr val="C00000"/>
                            </a:solidFill>
                            <a:latin typeface="Cambria Math" panose="02040503050406030204" pitchFamily="18" charset="0"/>
                          </a:rPr>
                        </m:ctrlPr>
                      </m:dPr>
                      <m:e>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𝟏</m:t>
                            </m:r>
                          </m:sub>
                        </m:sSub>
                        <m:r>
                          <a:rPr lang="es-ES" sz="1400" b="1" i="1" smtClean="0">
                            <a:solidFill>
                              <a:srgbClr val="C00000"/>
                            </a:solidFill>
                            <a:latin typeface="Cambria Math" panose="02040503050406030204" pitchFamily="18" charset="0"/>
                          </a:rPr>
                          <m:t>,</m:t>
                        </m:r>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𝟐</m:t>
                            </m:r>
                          </m:sub>
                        </m:sSub>
                        <m:r>
                          <a:rPr lang="es-ES" sz="1400" b="1" i="1" smtClean="0">
                            <a:solidFill>
                              <a:srgbClr val="C00000"/>
                            </a:solidFill>
                            <a:latin typeface="Cambria Math" panose="02040503050406030204" pitchFamily="18" charset="0"/>
                          </a:rPr>
                          <m:t>, … </m:t>
                        </m:r>
                        <m:sSub>
                          <m:sSubPr>
                            <m:ctrlPr>
                              <a:rPr lang="es-ES" sz="1400" b="1" i="1" smtClean="0">
                                <a:solidFill>
                                  <a:srgbClr val="C00000"/>
                                </a:solidFill>
                                <a:latin typeface="Cambria Math" panose="02040503050406030204" pitchFamily="18" charset="0"/>
                              </a:rPr>
                            </m:ctrlPr>
                          </m:sSubPr>
                          <m:e>
                            <m:r>
                              <a:rPr lang="es-ES" sz="1400" b="1" i="1" smtClean="0">
                                <a:solidFill>
                                  <a:srgbClr val="C00000"/>
                                </a:solidFill>
                                <a:latin typeface="Cambria Math" panose="02040503050406030204" pitchFamily="18" charset="0"/>
                              </a:rPr>
                              <m:t>𝒙</m:t>
                            </m:r>
                          </m:e>
                          <m:sub>
                            <m:r>
                              <a:rPr lang="es-ES" sz="1400" b="1" i="1" smtClean="0">
                                <a:solidFill>
                                  <a:srgbClr val="C00000"/>
                                </a:solidFill>
                                <a:latin typeface="Cambria Math" panose="02040503050406030204" pitchFamily="18" charset="0"/>
                              </a:rPr>
                              <m:t>𝒏</m:t>
                            </m:r>
                          </m:sub>
                        </m:sSub>
                      </m:e>
                    </m:d>
                  </m:oMath>
                </a14:m>
                <a:r>
                  <a:rPr lang="es-ES" sz="1400" b="1" dirty="0">
                    <a:solidFill>
                      <a:srgbClr val="C00000"/>
                    </a:solidFill>
                  </a:rPr>
                  <a:t>, la media geométrica se define de la siguiente manera:</a:t>
                </a:r>
                <a:endParaRPr lang="es-HN" sz="1400" b="1" dirty="0">
                  <a:solidFill>
                    <a:srgbClr val="C00000"/>
                  </a:solidFill>
                </a:endParaRPr>
              </a:p>
            </p:txBody>
          </p:sp>
        </mc:Choice>
        <mc:Fallback xmlns="">
          <p:sp>
            <p:nvSpPr>
              <p:cNvPr id="13" name="CuadroTexto 12">
                <a:extLst>
                  <a:ext uri="{FF2B5EF4-FFF2-40B4-BE49-F238E27FC236}">
                    <a16:creationId xmlns:a16="http://schemas.microsoft.com/office/drawing/2014/main" id="{78802D88-02A1-55E1-8C87-05A2EBCA2967}"/>
                  </a:ext>
                </a:extLst>
              </p:cNvPr>
              <p:cNvSpPr txBox="1">
                <a:spLocks noRot="1" noChangeAspect="1" noMove="1" noResize="1" noEditPoints="1" noAdjustHandles="1" noChangeArrowheads="1" noChangeShapeType="1" noTextEdit="1"/>
              </p:cNvSpPr>
              <p:nvPr/>
            </p:nvSpPr>
            <p:spPr>
              <a:xfrm>
                <a:off x="845507" y="5249289"/>
                <a:ext cx="8680536" cy="307777"/>
              </a:xfrm>
              <a:prstGeom prst="rect">
                <a:avLst/>
              </a:prstGeom>
              <a:blipFill>
                <a:blip r:embed="rId8"/>
                <a:stretch>
                  <a:fillRect l="-211" t="-3922" b="-19608"/>
                </a:stretch>
              </a:blipFill>
            </p:spPr>
            <p:txBody>
              <a:bodyPr/>
              <a:lstStyle/>
              <a:p>
                <a:r>
                  <a:rPr lang="es-HN">
                    <a:noFill/>
                  </a:rPr>
                  <a:t> </a:t>
                </a:r>
              </a:p>
            </p:txBody>
          </p:sp>
        </mc:Fallback>
      </mc:AlternateContent>
    </p:spTree>
    <p:extLst>
      <p:ext uri="{BB962C8B-B14F-4D97-AF65-F5344CB8AC3E}">
        <p14:creationId xmlns:p14="http://schemas.microsoft.com/office/powerpoint/2010/main" val="22582223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56</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2269904170"/>
              </p:ext>
            </p:extLst>
          </p:nvPr>
        </p:nvGraphicFramePr>
        <p:xfrm>
          <a:off x="-131170" y="344154"/>
          <a:ext cx="8941981" cy="5025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888890" y="524458"/>
            <a:ext cx="2919197" cy="646331"/>
          </a:xfrm>
          <a:prstGeom prst="rect">
            <a:avLst/>
          </a:prstGeom>
          <a:noFill/>
        </p:spPr>
        <p:txBody>
          <a:bodyPr wrap="none" rtlCol="0">
            <a:spAutoFit/>
          </a:bodyPr>
          <a:lstStyle/>
          <a:p>
            <a:r>
              <a:rPr lang="es-ES" sz="3600" b="1" dirty="0">
                <a:solidFill>
                  <a:srgbClr val="0070C0"/>
                </a:solidFill>
              </a:rPr>
              <a:t>BENCHMARKS</a:t>
            </a:r>
            <a:endParaRPr lang="es-HN" sz="3600" b="1" dirty="0">
              <a:solidFill>
                <a:srgbClr val="0070C0"/>
              </a:solidFill>
            </a:endParaRPr>
          </a:p>
        </p:txBody>
      </p:sp>
      <p:sp>
        <p:nvSpPr>
          <p:cNvPr id="8" name="CuadroTexto 7">
            <a:extLst>
              <a:ext uri="{FF2B5EF4-FFF2-40B4-BE49-F238E27FC236}">
                <a16:creationId xmlns:a16="http://schemas.microsoft.com/office/drawing/2014/main" id="{7629AB8B-FE33-78CD-1566-57554CC75136}"/>
              </a:ext>
            </a:extLst>
          </p:cNvPr>
          <p:cNvSpPr txBox="1"/>
          <p:nvPr/>
        </p:nvSpPr>
        <p:spPr>
          <a:xfrm>
            <a:off x="101009" y="5478214"/>
            <a:ext cx="8941981" cy="738664"/>
          </a:xfrm>
          <a:prstGeom prst="rect">
            <a:avLst/>
          </a:prstGeom>
          <a:solidFill>
            <a:schemeClr val="bg1"/>
          </a:solidFill>
        </p:spPr>
        <p:txBody>
          <a:bodyPr wrap="square">
            <a:spAutoFit/>
          </a:bodyPr>
          <a:lstStyle/>
          <a:p>
            <a:pPr algn="ctr"/>
            <a:r>
              <a:rPr lang="es-ES" sz="1400" b="1" dirty="0">
                <a:solidFill>
                  <a:srgbClr val="C00000"/>
                </a:solidFill>
              </a:rPr>
              <a:t>Un Benchmark es un conjunto de programas de prueba reales que sirven para medir el rendimiento de un componente concreto o de una computadora en su conjunto, mediante la comparación de los tiempos de ejecución obtenidos de esos programas de prueba con respecto a otras máquinas similares.</a:t>
            </a:r>
          </a:p>
        </p:txBody>
      </p:sp>
    </p:spTree>
    <p:extLst>
      <p:ext uri="{BB962C8B-B14F-4D97-AF65-F5344CB8AC3E}">
        <p14:creationId xmlns:p14="http://schemas.microsoft.com/office/powerpoint/2010/main" val="28832756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57</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pic>
        <p:nvPicPr>
          <p:cNvPr id="8" name="Imagen 7">
            <a:extLst>
              <a:ext uri="{FF2B5EF4-FFF2-40B4-BE49-F238E27FC236}">
                <a16:creationId xmlns:a16="http://schemas.microsoft.com/office/drawing/2014/main" id="{90847006-5B7A-EDA6-B7BF-4A589E1DA5E7}"/>
              </a:ext>
            </a:extLst>
          </p:cNvPr>
          <p:cNvPicPr>
            <a:picLocks noChangeAspect="1"/>
          </p:cNvPicPr>
          <p:nvPr/>
        </p:nvPicPr>
        <p:blipFill>
          <a:blip r:embed="rId2"/>
          <a:stretch>
            <a:fillRect/>
          </a:stretch>
        </p:blipFill>
        <p:spPr>
          <a:xfrm>
            <a:off x="558209" y="189031"/>
            <a:ext cx="8003263" cy="4870764"/>
          </a:xfrm>
          <a:prstGeom prst="rect">
            <a:avLst/>
          </a:prstGeom>
        </p:spPr>
      </p:pic>
      <p:sp>
        <p:nvSpPr>
          <p:cNvPr id="11" name="CuadroTexto 10">
            <a:extLst>
              <a:ext uri="{FF2B5EF4-FFF2-40B4-BE49-F238E27FC236}">
                <a16:creationId xmlns:a16="http://schemas.microsoft.com/office/drawing/2014/main" id="{C4B2C9A7-1452-8A94-2FFF-B6E108FEC1B9}"/>
              </a:ext>
            </a:extLst>
          </p:cNvPr>
          <p:cNvSpPr txBox="1"/>
          <p:nvPr/>
        </p:nvSpPr>
        <p:spPr>
          <a:xfrm>
            <a:off x="777506" y="4923243"/>
            <a:ext cx="7315200" cy="1169551"/>
          </a:xfrm>
          <a:prstGeom prst="rect">
            <a:avLst/>
          </a:prstGeom>
          <a:noFill/>
        </p:spPr>
        <p:txBody>
          <a:bodyPr wrap="square">
            <a:spAutoFit/>
          </a:bodyPr>
          <a:lstStyle/>
          <a:p>
            <a:pPr algn="ctr"/>
            <a:r>
              <a:rPr lang="es-ES" sz="1400" b="1" dirty="0">
                <a:solidFill>
                  <a:srgbClr val="C00000"/>
                </a:solidFill>
              </a:rPr>
              <a:t>Debido a la naturaleza de la arquitectura RISC, ambas máquinas, puede ejecutar la instrucción original del lenguaje de alto nivel aproximadamente al mismo tiempo. Si este ejemplo es representativo de las dos máquinas, entonces si la máquina CISC tiene una clasificación de 1 MIPS, la máquina RISC tendría una clasificación de 4 MIPS. Pero ambas hacen la misma cantidad de trabajo de lenguaje de alto nivel en la misma cantidad de tiempo.</a:t>
            </a:r>
            <a:endParaRPr lang="es-HN" sz="1400" b="1" dirty="0">
              <a:solidFill>
                <a:srgbClr val="C00000"/>
              </a:solidFill>
            </a:endParaRPr>
          </a:p>
        </p:txBody>
      </p:sp>
    </p:spTree>
    <p:extLst>
      <p:ext uri="{BB962C8B-B14F-4D97-AF65-F5344CB8AC3E}">
        <p14:creationId xmlns:p14="http://schemas.microsoft.com/office/powerpoint/2010/main" val="8182013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58</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1871325512"/>
              </p:ext>
            </p:extLst>
          </p:nvPr>
        </p:nvGraphicFramePr>
        <p:xfrm>
          <a:off x="-131171" y="344155"/>
          <a:ext cx="9179477" cy="5548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053441" y="426652"/>
            <a:ext cx="4642939" cy="1077218"/>
          </a:xfrm>
          <a:prstGeom prst="rect">
            <a:avLst/>
          </a:prstGeom>
          <a:noFill/>
        </p:spPr>
        <p:txBody>
          <a:bodyPr wrap="none" rtlCol="0">
            <a:spAutoFit/>
          </a:bodyPr>
          <a:lstStyle/>
          <a:p>
            <a:pPr algn="ctr"/>
            <a:r>
              <a:rPr lang="es-ES" sz="3200" b="1" dirty="0">
                <a:solidFill>
                  <a:srgbClr val="0070C0"/>
                </a:solidFill>
              </a:rPr>
              <a:t>CARACTERÍSTICAS DE LOS</a:t>
            </a:r>
          </a:p>
          <a:p>
            <a:pPr algn="ctr"/>
            <a:r>
              <a:rPr lang="es-ES" sz="3200" b="1" dirty="0">
                <a:solidFill>
                  <a:srgbClr val="0070C0"/>
                </a:solidFill>
              </a:rPr>
              <a:t>BENCHMARKS</a:t>
            </a:r>
            <a:endParaRPr lang="es-HN" sz="3200" b="1" dirty="0">
              <a:solidFill>
                <a:srgbClr val="0070C0"/>
              </a:solidFill>
            </a:endParaRPr>
          </a:p>
        </p:txBody>
      </p:sp>
    </p:spTree>
    <p:extLst>
      <p:ext uri="{BB962C8B-B14F-4D97-AF65-F5344CB8AC3E}">
        <p14:creationId xmlns:p14="http://schemas.microsoft.com/office/powerpoint/2010/main" val="8463584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59</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1911005942"/>
              </p:ext>
            </p:extLst>
          </p:nvPr>
        </p:nvGraphicFramePr>
        <p:xfrm>
          <a:off x="-131171" y="344155"/>
          <a:ext cx="9179477" cy="5548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3198889" y="596773"/>
            <a:ext cx="3948004" cy="646331"/>
          </a:xfrm>
          <a:prstGeom prst="rect">
            <a:avLst/>
          </a:prstGeom>
          <a:noFill/>
        </p:spPr>
        <p:txBody>
          <a:bodyPr wrap="none" rtlCol="0">
            <a:spAutoFit/>
          </a:bodyPr>
          <a:lstStyle/>
          <a:p>
            <a:pPr algn="ctr"/>
            <a:r>
              <a:rPr lang="es-ES" sz="3600" b="1" dirty="0">
                <a:solidFill>
                  <a:srgbClr val="0070C0"/>
                </a:solidFill>
              </a:rPr>
              <a:t>SPEC BENCHMARKS</a:t>
            </a:r>
            <a:endParaRPr lang="es-HN" sz="3600" b="1" dirty="0">
              <a:solidFill>
                <a:srgbClr val="0070C0"/>
              </a:solidFill>
            </a:endParaRPr>
          </a:p>
        </p:txBody>
      </p:sp>
    </p:spTree>
    <p:extLst>
      <p:ext uri="{BB962C8B-B14F-4D97-AF65-F5344CB8AC3E}">
        <p14:creationId xmlns:p14="http://schemas.microsoft.com/office/powerpoint/2010/main" val="41827835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60</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graphicFrame>
        <p:nvGraphicFramePr>
          <p:cNvPr id="5" name="Diagrama 4">
            <a:extLst>
              <a:ext uri="{FF2B5EF4-FFF2-40B4-BE49-F238E27FC236}">
                <a16:creationId xmlns:a16="http://schemas.microsoft.com/office/drawing/2014/main" id="{14A02A33-C46A-C21B-4A4B-8FB03E79F8CC}"/>
              </a:ext>
            </a:extLst>
          </p:cNvPr>
          <p:cNvGraphicFramePr/>
          <p:nvPr>
            <p:extLst>
              <p:ext uri="{D42A27DB-BD31-4B8C-83A1-F6EECF244321}">
                <p14:modId xmlns:p14="http://schemas.microsoft.com/office/powerpoint/2010/main" val="52017802"/>
              </p:ext>
            </p:extLst>
          </p:nvPr>
        </p:nvGraphicFramePr>
        <p:xfrm>
          <a:off x="-131171" y="344155"/>
          <a:ext cx="9179477" cy="5548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E3E5DF7-E84B-7BBB-36AD-72CE9F8B48D2}"/>
              </a:ext>
            </a:extLst>
          </p:cNvPr>
          <p:cNvSpPr txBox="1"/>
          <p:nvPr/>
        </p:nvSpPr>
        <p:spPr>
          <a:xfrm>
            <a:off x="4067931" y="66009"/>
            <a:ext cx="2266518" cy="584775"/>
          </a:xfrm>
          <a:prstGeom prst="rect">
            <a:avLst/>
          </a:prstGeom>
          <a:noFill/>
        </p:spPr>
        <p:txBody>
          <a:bodyPr wrap="none" rtlCol="0">
            <a:spAutoFit/>
          </a:bodyPr>
          <a:lstStyle/>
          <a:p>
            <a:pPr algn="ctr"/>
            <a:r>
              <a:rPr lang="es-ES" sz="3200" b="1" dirty="0">
                <a:solidFill>
                  <a:srgbClr val="0070C0"/>
                </a:solidFill>
              </a:rPr>
              <a:t>SPEC SUITES</a:t>
            </a:r>
            <a:endParaRPr lang="es-HN" sz="3200" b="1" dirty="0">
              <a:solidFill>
                <a:srgbClr val="0070C0"/>
              </a:solidFill>
            </a:endParaRPr>
          </a:p>
        </p:txBody>
      </p:sp>
    </p:spTree>
    <p:extLst>
      <p:ext uri="{BB962C8B-B14F-4D97-AF65-F5344CB8AC3E}">
        <p14:creationId xmlns:p14="http://schemas.microsoft.com/office/powerpoint/2010/main" val="418492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80E902-4484-495D-95FD-599A424F2EB9}"/>
              </a:ext>
            </a:extLst>
          </p:cNvPr>
          <p:cNvSpPr>
            <a:spLocks noGrp="1"/>
          </p:cNvSpPr>
          <p:nvPr>
            <p:ph type="dt" sz="half" idx="10"/>
          </p:nvPr>
        </p:nvSpPr>
        <p:spPr/>
        <p:txBody>
          <a:bodyPr/>
          <a:lstStyle/>
          <a:p>
            <a:r>
              <a:rPr lang="es-HN"/>
              <a:t>Ing. Miguel Eduardo Aguilar</a:t>
            </a:r>
          </a:p>
        </p:txBody>
      </p:sp>
      <p:sp>
        <p:nvSpPr>
          <p:cNvPr id="3" name="Marcador de pie de página 2">
            <a:extLst>
              <a:ext uri="{FF2B5EF4-FFF2-40B4-BE49-F238E27FC236}">
                <a16:creationId xmlns:a16="http://schemas.microsoft.com/office/drawing/2014/main" id="{B07AE1B9-1DD1-4E9F-BABA-6ECEA7D9CD10}"/>
              </a:ext>
            </a:extLst>
          </p:cNvPr>
          <p:cNvSpPr>
            <a:spLocks noGrp="1"/>
          </p:cNvSpPr>
          <p:nvPr>
            <p:ph type="ftr" sz="quarter" idx="11"/>
          </p:nvPr>
        </p:nvSpPr>
        <p:spPr/>
        <p:txBody>
          <a:bodyPr/>
          <a:lstStyle/>
          <a:p>
            <a:r>
              <a:rPr lang="es-HN"/>
              <a:t>Arquitectura de Computadoras</a:t>
            </a:r>
          </a:p>
        </p:txBody>
      </p:sp>
      <p:sp>
        <p:nvSpPr>
          <p:cNvPr id="4" name="Marcador de número de diapositiva 3">
            <a:extLst>
              <a:ext uri="{FF2B5EF4-FFF2-40B4-BE49-F238E27FC236}">
                <a16:creationId xmlns:a16="http://schemas.microsoft.com/office/drawing/2014/main" id="{28B86F24-3429-42EE-9BEE-AB314CB3EAC5}"/>
              </a:ext>
            </a:extLst>
          </p:cNvPr>
          <p:cNvSpPr>
            <a:spLocks noGrp="1"/>
          </p:cNvSpPr>
          <p:nvPr>
            <p:ph type="sldNum" sz="quarter" idx="12"/>
          </p:nvPr>
        </p:nvSpPr>
        <p:spPr/>
        <p:txBody>
          <a:bodyPr/>
          <a:lstStyle/>
          <a:p>
            <a:fld id="{DA47F0B0-8093-4D41-A233-0365D54A4F31}" type="slidenum">
              <a:rPr lang="es-HN" smtClean="0"/>
              <a:t>61</a:t>
            </a:fld>
            <a:endParaRPr lang="es-HN"/>
          </a:p>
        </p:txBody>
      </p:sp>
      <p:sp>
        <p:nvSpPr>
          <p:cNvPr id="9" name="CuadroTexto 8">
            <a:extLst>
              <a:ext uri="{FF2B5EF4-FFF2-40B4-BE49-F238E27FC236}">
                <a16:creationId xmlns:a16="http://schemas.microsoft.com/office/drawing/2014/main" id="{3DCC491E-54CD-4F51-92AD-1046E13BDF8A}"/>
              </a:ext>
            </a:extLst>
          </p:cNvPr>
          <p:cNvSpPr txBox="1"/>
          <p:nvPr/>
        </p:nvSpPr>
        <p:spPr>
          <a:xfrm>
            <a:off x="1213494" y="5523407"/>
            <a:ext cx="5120955" cy="369332"/>
          </a:xfrm>
          <a:prstGeom prst="rect">
            <a:avLst/>
          </a:prstGeom>
          <a:noFill/>
        </p:spPr>
        <p:txBody>
          <a:bodyPr wrap="square">
            <a:spAutoFit/>
          </a:bodyPr>
          <a:lstStyle/>
          <a:p>
            <a:r>
              <a:rPr lang="es-ES" dirty="0">
                <a:solidFill>
                  <a:srgbClr val="0070C0"/>
                </a:solidFill>
              </a:rPr>
              <a:t> </a:t>
            </a:r>
            <a:endParaRPr lang="es-HN" dirty="0">
              <a:solidFill>
                <a:srgbClr val="0070C0"/>
              </a:solidFill>
            </a:endParaRPr>
          </a:p>
        </p:txBody>
      </p:sp>
      <p:sp>
        <p:nvSpPr>
          <p:cNvPr id="6" name="CuadroTexto 5">
            <a:extLst>
              <a:ext uri="{FF2B5EF4-FFF2-40B4-BE49-F238E27FC236}">
                <a16:creationId xmlns:a16="http://schemas.microsoft.com/office/drawing/2014/main" id="{BE3E5DF7-E84B-7BBB-36AD-72CE9F8B48D2}"/>
              </a:ext>
            </a:extLst>
          </p:cNvPr>
          <p:cNvSpPr txBox="1"/>
          <p:nvPr/>
        </p:nvSpPr>
        <p:spPr>
          <a:xfrm>
            <a:off x="2190181" y="112187"/>
            <a:ext cx="4972643" cy="461665"/>
          </a:xfrm>
          <a:prstGeom prst="rect">
            <a:avLst/>
          </a:prstGeom>
          <a:noFill/>
        </p:spPr>
        <p:txBody>
          <a:bodyPr wrap="none" rtlCol="0">
            <a:spAutoFit/>
          </a:bodyPr>
          <a:lstStyle/>
          <a:p>
            <a:pPr algn="ctr"/>
            <a:r>
              <a:rPr lang="es-ES" sz="2400" b="1" dirty="0">
                <a:solidFill>
                  <a:srgbClr val="0070C0"/>
                </a:solidFill>
              </a:rPr>
              <a:t>DIAGRAMA FLUJO EVALUACIÓN SPEC </a:t>
            </a:r>
            <a:endParaRPr lang="es-HN" sz="2400" b="1" dirty="0">
              <a:solidFill>
                <a:srgbClr val="0070C0"/>
              </a:solidFill>
            </a:endParaRPr>
          </a:p>
        </p:txBody>
      </p:sp>
      <p:pic>
        <p:nvPicPr>
          <p:cNvPr id="8" name="Imagen 7">
            <a:extLst>
              <a:ext uri="{FF2B5EF4-FFF2-40B4-BE49-F238E27FC236}">
                <a16:creationId xmlns:a16="http://schemas.microsoft.com/office/drawing/2014/main" id="{D50DA020-B78D-3875-EFA1-BB28D21E7E9F}"/>
              </a:ext>
            </a:extLst>
          </p:cNvPr>
          <p:cNvPicPr>
            <a:picLocks noChangeAspect="1"/>
          </p:cNvPicPr>
          <p:nvPr/>
        </p:nvPicPr>
        <p:blipFill>
          <a:blip r:embed="rId3"/>
          <a:stretch>
            <a:fillRect/>
          </a:stretch>
        </p:blipFill>
        <p:spPr>
          <a:xfrm>
            <a:off x="140393" y="1961909"/>
            <a:ext cx="4770230" cy="4439347"/>
          </a:xfrm>
          <a:prstGeom prst="rect">
            <a:avLst/>
          </a:prstGeom>
        </p:spPr>
      </p:pic>
      <p:cxnSp>
        <p:nvCxnSpPr>
          <p:cNvPr id="12" name="Conector recto de flecha 11">
            <a:extLst>
              <a:ext uri="{FF2B5EF4-FFF2-40B4-BE49-F238E27FC236}">
                <a16:creationId xmlns:a16="http://schemas.microsoft.com/office/drawing/2014/main" id="{E928BC82-AE97-40B7-93F4-CBF66BEA1160}"/>
              </a:ext>
            </a:extLst>
          </p:cNvPr>
          <p:cNvCxnSpPr>
            <a:cxnSpLocks/>
          </p:cNvCxnSpPr>
          <p:nvPr/>
        </p:nvCxnSpPr>
        <p:spPr>
          <a:xfrm flipH="1">
            <a:off x="3117670" y="3857897"/>
            <a:ext cx="1280159" cy="1062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Bocadillo: rectángulo con esquinas redondeadas 15">
                <a:extLst>
                  <a:ext uri="{FF2B5EF4-FFF2-40B4-BE49-F238E27FC236}">
                    <a16:creationId xmlns:a16="http://schemas.microsoft.com/office/drawing/2014/main" id="{1C5203EC-2351-47F5-9989-7BDB46E63688}"/>
                  </a:ext>
                </a:extLst>
              </p:cNvPr>
              <p:cNvSpPr/>
              <p:nvPr/>
            </p:nvSpPr>
            <p:spPr>
              <a:xfrm>
                <a:off x="4161641" y="606100"/>
                <a:ext cx="4841966" cy="3330122"/>
              </a:xfrm>
              <a:prstGeom prst="wedgeRoundRectCallou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rgbClr val="0070C0"/>
                    </a:solidFill>
                  </a:rPr>
                  <a:t>A continuación, cada uno de los 12 resultados se normaliza mediante el cálculo de la relación de tiempo de ejecución del programa de referencia y tiempo de ejecución del sistema. La relación se calcula de la siguiente manera:</a:t>
                </a:r>
              </a:p>
              <a:p>
                <a:pPr algn="ctr"/>
                <a:endParaRPr lang="es-ES" dirty="0">
                  <a:solidFill>
                    <a:srgbClr val="0070C0"/>
                  </a:solidFill>
                </a:endParaRPr>
              </a:p>
              <a:p>
                <a:pPr algn="ctr"/>
                <a:endParaRPr lang="es-ES" dirty="0">
                  <a:solidFill>
                    <a:srgbClr val="0070C0"/>
                  </a:solidFill>
                </a:endParaRPr>
              </a:p>
              <a:p>
                <a:pPr algn="ctr"/>
                <a:endParaRPr lang="es-ES" dirty="0">
                  <a:solidFill>
                    <a:srgbClr val="0070C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70C0"/>
                    </a:solidFill>
                    <a:effectLst/>
                    <a:uLnTx/>
                    <a:uFillTx/>
                    <a:latin typeface="Calibri" panose="020F0502020204030204"/>
                    <a:ea typeface="+mn-ea"/>
                    <a:cs typeface="+mn-cs"/>
                  </a:rPr>
                  <a:t>donde </a:t>
                </a:r>
                <a14:m>
                  <m:oMath xmlns:m="http://schemas.openxmlformats.org/officeDocument/2006/math">
                    <m:sSub>
                      <m:sSub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Tref</m:t>
                        </m:r>
                      </m:e>
                      <m:sub>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i</m:t>
                        </m:r>
                      </m:sub>
                    </m:sSub>
                  </m:oMath>
                </a14:m>
                <a:r>
                  <a:rPr kumimoji="0" lang="es-ES" sz="1400" b="0" i="0" u="none" strike="noStrike" kern="1200" cap="none" spc="0" normalizeH="0" baseline="0" noProof="0" dirty="0">
                    <a:ln>
                      <a:noFill/>
                    </a:ln>
                    <a:solidFill>
                      <a:srgbClr val="0070C0"/>
                    </a:solidFill>
                    <a:effectLst/>
                    <a:uLnTx/>
                    <a:uFillTx/>
                    <a:latin typeface="Calibri" panose="020F0502020204030204"/>
                    <a:ea typeface="+mn-ea"/>
                    <a:cs typeface="+mn-cs"/>
                  </a:rPr>
                  <a:t> es el tiempo de ejecución del programa Benchmark i en la referencia del sistema y </a:t>
                </a:r>
                <a14:m>
                  <m:oMath xmlns:m="http://schemas.openxmlformats.org/officeDocument/2006/math">
                    <m:sSub>
                      <m:sSub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Tsut</m:t>
                        </m:r>
                      </m:e>
                      <m:sub>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i</m:t>
                        </m:r>
                      </m:sub>
                    </m:sSub>
                  </m:oMath>
                </a14:m>
                <a:r>
                  <a:rPr kumimoji="0" lang="es-ES" sz="1400" b="0" i="0" u="none" strike="noStrike" kern="1200" cap="none" spc="0" normalizeH="0" baseline="0" noProof="0" dirty="0">
                    <a:ln>
                      <a:noFill/>
                    </a:ln>
                    <a:solidFill>
                      <a:srgbClr val="0070C0"/>
                    </a:solidFill>
                    <a:effectLst/>
                    <a:uLnTx/>
                    <a:uFillTx/>
                    <a:latin typeface="Calibri" panose="020F0502020204030204"/>
                    <a:ea typeface="+mn-ea"/>
                    <a:cs typeface="+mn-cs"/>
                  </a:rPr>
                  <a:t> es el tiempo de ejecución del programa Benchmark i en el sistema bajo prueba. Por lo tanto, las proporciones son más altas para las máquinas más rápidas.</a:t>
                </a:r>
                <a:endParaRPr kumimoji="0" lang="es-HN" sz="14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algn="ctr"/>
                <a:endParaRPr lang="es-ES" dirty="0">
                  <a:solidFill>
                    <a:srgbClr val="0070C0"/>
                  </a:solidFill>
                </a:endParaRPr>
              </a:p>
            </p:txBody>
          </p:sp>
        </mc:Choice>
        <mc:Fallback xmlns="">
          <p:sp>
            <p:nvSpPr>
              <p:cNvPr id="16" name="Bocadillo: rectángulo con esquinas redondeadas 15">
                <a:extLst>
                  <a:ext uri="{FF2B5EF4-FFF2-40B4-BE49-F238E27FC236}">
                    <a16:creationId xmlns:a16="http://schemas.microsoft.com/office/drawing/2014/main" id="{1C5203EC-2351-47F5-9989-7BDB46E63688}"/>
                  </a:ext>
                </a:extLst>
              </p:cNvPr>
              <p:cNvSpPr>
                <a:spLocks noRot="1" noChangeAspect="1" noMove="1" noResize="1" noEditPoints="1" noAdjustHandles="1" noChangeArrowheads="1" noChangeShapeType="1" noTextEdit="1"/>
              </p:cNvSpPr>
              <p:nvPr/>
            </p:nvSpPr>
            <p:spPr>
              <a:xfrm>
                <a:off x="4161641" y="606100"/>
                <a:ext cx="4841966" cy="3330122"/>
              </a:xfrm>
              <a:prstGeom prst="wedgeRoundRectCallout">
                <a:avLst/>
              </a:prstGeom>
              <a:blipFill>
                <a:blip r:embed="rId4"/>
                <a:stretch>
                  <a:fillRect/>
                </a:stretch>
              </a:blipFill>
              <a:ln>
                <a:solidFill>
                  <a:srgbClr val="0070C0"/>
                </a:solidFill>
              </a:ln>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5D203D9E-D159-41C2-84B0-B50305056604}"/>
                  </a:ext>
                </a:extLst>
              </p:cNvPr>
              <p:cNvSpPr txBox="1"/>
              <p:nvPr/>
            </p:nvSpPr>
            <p:spPr>
              <a:xfrm>
                <a:off x="5905377" y="1784390"/>
                <a:ext cx="984372" cy="53707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s-HN" sz="1400" i="1" smtClean="0">
                              <a:solidFill>
                                <a:srgbClr val="0070C0"/>
                              </a:solidFill>
                              <a:latin typeface="Cambria Math" panose="02040503050406030204" pitchFamily="18" charset="0"/>
                            </a:rPr>
                          </m:ctrlPr>
                        </m:sSubPr>
                        <m:e>
                          <m:r>
                            <m:rPr>
                              <m:sty m:val="p"/>
                            </m:rPr>
                            <a:rPr lang="es-ES" sz="1400" b="0" i="0" smtClean="0">
                              <a:solidFill>
                                <a:srgbClr val="0070C0"/>
                              </a:solidFill>
                              <a:latin typeface="Cambria Math" panose="02040503050406030204" pitchFamily="18" charset="0"/>
                            </a:rPr>
                            <m:t>r</m:t>
                          </m:r>
                        </m:e>
                        <m:sub>
                          <m:r>
                            <m:rPr>
                              <m:sty m:val="p"/>
                            </m:rPr>
                            <a:rPr lang="es-ES" sz="1400" b="0" i="0" smtClean="0">
                              <a:solidFill>
                                <a:srgbClr val="0070C0"/>
                              </a:solidFill>
                              <a:latin typeface="Cambria Math" panose="02040503050406030204" pitchFamily="18" charset="0"/>
                            </a:rPr>
                            <m:t>i</m:t>
                          </m:r>
                        </m:sub>
                      </m:sSub>
                      <m:r>
                        <a:rPr lang="es-HN" sz="1400" i="0" smtClean="0">
                          <a:solidFill>
                            <a:srgbClr val="0070C0"/>
                          </a:solidFill>
                          <a:latin typeface="Cambria Math" panose="02040503050406030204" pitchFamily="18" charset="0"/>
                          <a:ea typeface="Cambria Math" panose="02040503050406030204" pitchFamily="18" charset="0"/>
                        </a:rPr>
                        <m:t>=</m:t>
                      </m:r>
                      <m:f>
                        <m:fPr>
                          <m:ctrlPr>
                            <a:rPr lang="es-HN" sz="1400" i="1" smtClean="0">
                              <a:solidFill>
                                <a:srgbClr val="0070C0"/>
                              </a:solidFill>
                              <a:latin typeface="Cambria Math" panose="02040503050406030204" pitchFamily="18" charset="0"/>
                              <a:ea typeface="Cambria Math" panose="02040503050406030204" pitchFamily="18" charset="0"/>
                            </a:rPr>
                          </m:ctrlPr>
                        </m:fPr>
                        <m:num>
                          <m:sSub>
                            <m:sSubPr>
                              <m:ctrlPr>
                                <a:rPr lang="es-HN" sz="1400" i="1" smtClean="0">
                                  <a:solidFill>
                                    <a:srgbClr val="0070C0"/>
                                  </a:solidFill>
                                  <a:latin typeface="Cambria Math" panose="02040503050406030204" pitchFamily="18" charset="0"/>
                                  <a:ea typeface="Cambria Math" panose="02040503050406030204" pitchFamily="18" charset="0"/>
                                </a:rPr>
                              </m:ctrlPr>
                            </m:sSubPr>
                            <m:e>
                              <m:r>
                                <m:rPr>
                                  <m:sty m:val="p"/>
                                </m:rPr>
                                <a:rPr lang="es-ES" sz="1400" b="0" i="0" smtClean="0">
                                  <a:solidFill>
                                    <a:srgbClr val="0070C0"/>
                                  </a:solidFill>
                                  <a:latin typeface="Cambria Math" panose="02040503050406030204" pitchFamily="18" charset="0"/>
                                  <a:ea typeface="Cambria Math" panose="02040503050406030204" pitchFamily="18" charset="0"/>
                                </a:rPr>
                                <m:t>Tref</m:t>
                              </m:r>
                            </m:e>
                            <m:sub>
                              <m:r>
                                <m:rPr>
                                  <m:sty m:val="p"/>
                                </m:rPr>
                                <a:rPr lang="es-ES" sz="1400" b="0" i="0" smtClean="0">
                                  <a:solidFill>
                                    <a:srgbClr val="0070C0"/>
                                  </a:solidFill>
                                  <a:latin typeface="Cambria Math" panose="02040503050406030204" pitchFamily="18" charset="0"/>
                                  <a:ea typeface="Cambria Math" panose="02040503050406030204" pitchFamily="18" charset="0"/>
                                </a:rPr>
                                <m:t>i</m:t>
                              </m:r>
                            </m:sub>
                          </m:sSub>
                        </m:num>
                        <m:den>
                          <m:sSub>
                            <m:sSubPr>
                              <m:ctrlPr>
                                <a:rPr lang="es-HN" sz="1400" i="1" smtClean="0">
                                  <a:solidFill>
                                    <a:srgbClr val="0070C0"/>
                                  </a:solidFill>
                                  <a:latin typeface="Cambria Math" panose="02040503050406030204" pitchFamily="18" charset="0"/>
                                  <a:ea typeface="Cambria Math" panose="02040503050406030204" pitchFamily="18" charset="0"/>
                                </a:rPr>
                              </m:ctrlPr>
                            </m:sSubPr>
                            <m:e>
                              <m:r>
                                <m:rPr>
                                  <m:sty m:val="p"/>
                                </m:rPr>
                                <a:rPr lang="es-ES" sz="1400" b="0" i="0" smtClean="0">
                                  <a:solidFill>
                                    <a:srgbClr val="0070C0"/>
                                  </a:solidFill>
                                  <a:latin typeface="Cambria Math" panose="02040503050406030204" pitchFamily="18" charset="0"/>
                                  <a:ea typeface="Cambria Math" panose="02040503050406030204" pitchFamily="18" charset="0"/>
                                </a:rPr>
                                <m:t>Tsut</m:t>
                              </m:r>
                            </m:e>
                            <m:sub>
                              <m:r>
                                <m:rPr>
                                  <m:sty m:val="p"/>
                                </m:rPr>
                                <a:rPr lang="es-ES" sz="1400" b="0" i="0" smtClean="0">
                                  <a:solidFill>
                                    <a:srgbClr val="0070C0"/>
                                  </a:solidFill>
                                  <a:latin typeface="Cambria Math" panose="02040503050406030204" pitchFamily="18" charset="0"/>
                                  <a:ea typeface="Cambria Math" panose="02040503050406030204" pitchFamily="18" charset="0"/>
                                </a:rPr>
                                <m:t>i</m:t>
                              </m:r>
                            </m:sub>
                          </m:sSub>
                        </m:den>
                      </m:f>
                    </m:oMath>
                  </m:oMathPara>
                </a14:m>
                <a:endParaRPr lang="es-HN" sz="1400" dirty="0">
                  <a:solidFill>
                    <a:srgbClr val="0070C0"/>
                  </a:solidFill>
                </a:endParaRPr>
              </a:p>
            </p:txBody>
          </p:sp>
        </mc:Choice>
        <mc:Fallback xmlns="">
          <p:sp>
            <p:nvSpPr>
              <p:cNvPr id="7" name="CuadroTexto 6">
                <a:extLst>
                  <a:ext uri="{FF2B5EF4-FFF2-40B4-BE49-F238E27FC236}">
                    <a16:creationId xmlns:a16="http://schemas.microsoft.com/office/drawing/2014/main" id="{5D203D9E-D159-41C2-84B0-B50305056604}"/>
                  </a:ext>
                </a:extLst>
              </p:cNvPr>
              <p:cNvSpPr txBox="1">
                <a:spLocks noRot="1" noChangeAspect="1" noMove="1" noResize="1" noEditPoints="1" noAdjustHandles="1" noChangeArrowheads="1" noChangeShapeType="1" noTextEdit="1"/>
              </p:cNvSpPr>
              <p:nvPr/>
            </p:nvSpPr>
            <p:spPr>
              <a:xfrm>
                <a:off x="5905377" y="1784390"/>
                <a:ext cx="984372" cy="537070"/>
              </a:xfrm>
              <a:prstGeom prst="rect">
                <a:avLst/>
              </a:prstGeom>
              <a:blipFill>
                <a:blip r:embed="rId5"/>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9" name="Bocadillo: rectángulo con esquinas redondeadas 18">
                <a:extLst>
                  <a:ext uri="{FF2B5EF4-FFF2-40B4-BE49-F238E27FC236}">
                    <a16:creationId xmlns:a16="http://schemas.microsoft.com/office/drawing/2014/main" id="{85D78758-25EF-4226-9871-DFE957D8528A}"/>
                  </a:ext>
                </a:extLst>
              </p:cNvPr>
              <p:cNvSpPr/>
              <p:nvPr/>
            </p:nvSpPr>
            <p:spPr>
              <a:xfrm>
                <a:off x="5320939" y="4547887"/>
                <a:ext cx="3682668" cy="1853369"/>
              </a:xfrm>
              <a:prstGeom prst="wedgeRoundRectCallou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solidFill>
                      <a:srgbClr val="0070C0"/>
                    </a:solidFill>
                  </a:rPr>
                  <a:t>Finalmente, se calcula la media geométrica de las 12 relaciones de tiempo de ejecución para producir la métrica general:</a:t>
                </a:r>
              </a:p>
              <a:p>
                <a:pPr algn="ctr"/>
                <a14:m>
                  <m:oMathPara xmlns:m="http://schemas.openxmlformats.org/officeDocument/2006/math">
                    <m:oMathParaPr>
                      <m:jc m:val="centerGroup"/>
                    </m:oMathParaPr>
                    <m:oMath xmlns:m="http://schemas.openxmlformats.org/officeDocument/2006/math">
                      <m:sSub>
                        <m:sSubPr>
                          <m:ctrlPr>
                            <a:rPr lang="es-HN" sz="1400" i="1" smtClean="0">
                              <a:solidFill>
                                <a:srgbClr val="0070C0"/>
                              </a:solidFill>
                              <a:latin typeface="Cambria Math" panose="02040503050406030204" pitchFamily="18" charset="0"/>
                            </a:rPr>
                          </m:ctrlPr>
                        </m:sSubPr>
                        <m:e>
                          <m:r>
                            <a:rPr lang="es-ES" sz="1400" b="0" i="1" smtClean="0">
                              <a:solidFill>
                                <a:srgbClr val="0070C0"/>
                              </a:solidFill>
                              <a:latin typeface="Cambria Math" panose="02040503050406030204" pitchFamily="18" charset="0"/>
                            </a:rPr>
                            <m:t>𝑟</m:t>
                          </m:r>
                        </m:e>
                        <m:sub>
                          <m:r>
                            <a:rPr lang="es-ES" sz="1400" b="0" i="1" smtClean="0">
                              <a:solidFill>
                                <a:srgbClr val="0070C0"/>
                              </a:solidFill>
                              <a:latin typeface="Cambria Math" panose="02040503050406030204" pitchFamily="18" charset="0"/>
                            </a:rPr>
                            <m:t>𝐺</m:t>
                          </m:r>
                        </m:sub>
                      </m:sSub>
                      <m:r>
                        <a:rPr lang="es-HN" sz="1400" i="1" smtClean="0">
                          <a:solidFill>
                            <a:srgbClr val="0070C0"/>
                          </a:solidFill>
                          <a:latin typeface="Cambria Math" panose="02040503050406030204" pitchFamily="18" charset="0"/>
                          <a:ea typeface="Cambria Math" panose="02040503050406030204" pitchFamily="18" charset="0"/>
                        </a:rPr>
                        <m:t>=</m:t>
                      </m:r>
                      <m:sSup>
                        <m:sSupPr>
                          <m:ctrlPr>
                            <a:rPr lang="es-HN" sz="1400" i="1" smtClean="0">
                              <a:solidFill>
                                <a:srgbClr val="0070C0"/>
                              </a:solidFill>
                              <a:latin typeface="Cambria Math" panose="02040503050406030204" pitchFamily="18" charset="0"/>
                              <a:ea typeface="Cambria Math" panose="02040503050406030204" pitchFamily="18" charset="0"/>
                            </a:rPr>
                          </m:ctrlPr>
                        </m:sSupPr>
                        <m:e>
                          <m:d>
                            <m:dPr>
                              <m:ctrlPr>
                                <a:rPr lang="es-HN" sz="1400" i="1" smtClean="0">
                                  <a:solidFill>
                                    <a:srgbClr val="0070C0"/>
                                  </a:solidFill>
                                  <a:latin typeface="Cambria Math" panose="02040503050406030204" pitchFamily="18" charset="0"/>
                                  <a:ea typeface="Cambria Math" panose="02040503050406030204" pitchFamily="18" charset="0"/>
                                </a:rPr>
                              </m:ctrlPr>
                            </m:dPr>
                            <m:e>
                              <m:nary>
                                <m:naryPr>
                                  <m:chr m:val="∏"/>
                                  <m:ctrlPr>
                                    <a:rPr lang="es-HN" sz="1400" i="1" smtClean="0">
                                      <a:solidFill>
                                        <a:srgbClr val="0070C0"/>
                                      </a:solidFill>
                                      <a:latin typeface="Cambria Math" panose="02040503050406030204" pitchFamily="18" charset="0"/>
                                      <a:ea typeface="Cambria Math" panose="02040503050406030204" pitchFamily="18" charset="0"/>
                                    </a:rPr>
                                  </m:ctrlPr>
                                </m:naryPr>
                                <m:sub>
                                  <m:r>
                                    <m:rPr>
                                      <m:brk m:alnAt="23"/>
                                    </m:rPr>
                                    <a:rPr lang="es-ES" sz="1400" b="0" i="1" smtClean="0">
                                      <a:solidFill>
                                        <a:srgbClr val="0070C0"/>
                                      </a:solidFill>
                                      <a:latin typeface="Cambria Math" panose="02040503050406030204" pitchFamily="18" charset="0"/>
                                      <a:ea typeface="Cambria Math" panose="02040503050406030204" pitchFamily="18" charset="0"/>
                                    </a:rPr>
                                    <m:t>𝑖</m:t>
                                  </m:r>
                                  <m:r>
                                    <a:rPr lang="es-ES" sz="1400" b="0" i="1" smtClean="0">
                                      <a:solidFill>
                                        <a:srgbClr val="0070C0"/>
                                      </a:solidFill>
                                      <a:latin typeface="Cambria Math" panose="02040503050406030204" pitchFamily="18" charset="0"/>
                                      <a:ea typeface="Cambria Math" panose="02040503050406030204" pitchFamily="18" charset="0"/>
                                    </a:rPr>
                                    <m:t>=1</m:t>
                                  </m:r>
                                </m:sub>
                                <m:sup>
                                  <m:r>
                                    <a:rPr lang="es-ES" sz="1400" b="0" i="1" smtClean="0">
                                      <a:solidFill>
                                        <a:srgbClr val="0070C0"/>
                                      </a:solidFill>
                                      <a:latin typeface="Cambria Math" panose="02040503050406030204" pitchFamily="18" charset="0"/>
                                      <a:ea typeface="Cambria Math" panose="02040503050406030204" pitchFamily="18" charset="0"/>
                                    </a:rPr>
                                    <m:t>12</m:t>
                                  </m:r>
                                </m:sup>
                                <m:e>
                                  <m:sSub>
                                    <m:sSubPr>
                                      <m:ctrlPr>
                                        <a:rPr lang="es-HN" sz="1400" i="1" smtClean="0">
                                          <a:solidFill>
                                            <a:srgbClr val="0070C0"/>
                                          </a:solidFill>
                                          <a:latin typeface="Cambria Math" panose="02040503050406030204" pitchFamily="18" charset="0"/>
                                          <a:ea typeface="Cambria Math" panose="02040503050406030204" pitchFamily="18" charset="0"/>
                                        </a:rPr>
                                      </m:ctrlPr>
                                    </m:sSubPr>
                                    <m:e>
                                      <m:r>
                                        <a:rPr lang="es-ES" sz="1400" b="0" i="1" smtClean="0">
                                          <a:solidFill>
                                            <a:srgbClr val="0070C0"/>
                                          </a:solidFill>
                                          <a:latin typeface="Cambria Math" panose="02040503050406030204" pitchFamily="18" charset="0"/>
                                          <a:ea typeface="Cambria Math" panose="02040503050406030204" pitchFamily="18" charset="0"/>
                                        </a:rPr>
                                        <m:t>𝑟</m:t>
                                      </m:r>
                                    </m:e>
                                    <m:sub>
                                      <m:r>
                                        <a:rPr lang="es-ES" sz="1400" b="0" i="1" smtClean="0">
                                          <a:solidFill>
                                            <a:srgbClr val="0070C0"/>
                                          </a:solidFill>
                                          <a:latin typeface="Cambria Math" panose="02040503050406030204" pitchFamily="18" charset="0"/>
                                          <a:ea typeface="Cambria Math" panose="02040503050406030204" pitchFamily="18" charset="0"/>
                                        </a:rPr>
                                        <m:t>𝑖</m:t>
                                      </m:r>
                                    </m:sub>
                                  </m:sSub>
                                </m:e>
                              </m:nary>
                            </m:e>
                          </m:d>
                        </m:e>
                        <m:sup>
                          <m:f>
                            <m:fPr>
                              <m:type m:val="skw"/>
                              <m:ctrlPr>
                                <a:rPr lang="es-HN" sz="1400" i="1" smtClean="0">
                                  <a:solidFill>
                                    <a:srgbClr val="0070C0"/>
                                  </a:solidFill>
                                  <a:latin typeface="Cambria Math" panose="02040503050406030204" pitchFamily="18" charset="0"/>
                                  <a:ea typeface="Cambria Math" panose="02040503050406030204" pitchFamily="18" charset="0"/>
                                </a:rPr>
                              </m:ctrlPr>
                            </m:fPr>
                            <m:num>
                              <m:r>
                                <a:rPr lang="es-ES" sz="1400" b="0" i="1" smtClean="0">
                                  <a:solidFill>
                                    <a:srgbClr val="0070C0"/>
                                  </a:solidFill>
                                  <a:latin typeface="Cambria Math" panose="02040503050406030204" pitchFamily="18" charset="0"/>
                                  <a:ea typeface="Cambria Math" panose="02040503050406030204" pitchFamily="18" charset="0"/>
                                </a:rPr>
                                <m:t>1</m:t>
                              </m:r>
                            </m:num>
                            <m:den>
                              <m:r>
                                <a:rPr lang="es-ES" sz="1400" b="0" i="1" smtClean="0">
                                  <a:solidFill>
                                    <a:srgbClr val="0070C0"/>
                                  </a:solidFill>
                                  <a:latin typeface="Cambria Math" panose="02040503050406030204" pitchFamily="18" charset="0"/>
                                  <a:ea typeface="Cambria Math" panose="02040503050406030204" pitchFamily="18" charset="0"/>
                                </a:rPr>
                                <m:t>12</m:t>
                              </m:r>
                            </m:den>
                          </m:f>
                        </m:sup>
                      </m:sSup>
                    </m:oMath>
                  </m:oMathPara>
                </a14:m>
                <a:endParaRPr lang="es-HN" sz="1400" dirty="0">
                  <a:solidFill>
                    <a:srgbClr val="0070C0"/>
                  </a:solidFill>
                </a:endParaRPr>
              </a:p>
            </p:txBody>
          </p:sp>
        </mc:Choice>
        <mc:Fallback xmlns="">
          <p:sp>
            <p:nvSpPr>
              <p:cNvPr id="19" name="Bocadillo: rectángulo con esquinas redondeadas 18">
                <a:extLst>
                  <a:ext uri="{FF2B5EF4-FFF2-40B4-BE49-F238E27FC236}">
                    <a16:creationId xmlns:a16="http://schemas.microsoft.com/office/drawing/2014/main" id="{85D78758-25EF-4226-9871-DFE957D8528A}"/>
                  </a:ext>
                </a:extLst>
              </p:cNvPr>
              <p:cNvSpPr>
                <a:spLocks noRot="1" noChangeAspect="1" noMove="1" noResize="1" noEditPoints="1" noAdjustHandles="1" noChangeArrowheads="1" noChangeShapeType="1" noTextEdit="1"/>
              </p:cNvSpPr>
              <p:nvPr/>
            </p:nvSpPr>
            <p:spPr>
              <a:xfrm>
                <a:off x="5320939" y="4547887"/>
                <a:ext cx="3682668" cy="1853369"/>
              </a:xfrm>
              <a:prstGeom prst="wedgeRoundRectCallout">
                <a:avLst/>
              </a:prstGeom>
              <a:blipFill>
                <a:blip r:embed="rId6"/>
                <a:stretch>
                  <a:fillRect/>
                </a:stretch>
              </a:blipFill>
              <a:ln>
                <a:solidFill>
                  <a:srgbClr val="0070C0"/>
                </a:solidFill>
              </a:ln>
            </p:spPr>
            <p:txBody>
              <a:bodyPr/>
              <a:lstStyle/>
              <a:p>
                <a:r>
                  <a:rPr lang="es-HN">
                    <a:noFill/>
                  </a:rPr>
                  <a:t> </a:t>
                </a:r>
              </a:p>
            </p:txBody>
          </p:sp>
        </mc:Fallback>
      </mc:AlternateContent>
      <p:cxnSp>
        <p:nvCxnSpPr>
          <p:cNvPr id="21" name="Conector recto de flecha 20">
            <a:extLst>
              <a:ext uri="{FF2B5EF4-FFF2-40B4-BE49-F238E27FC236}">
                <a16:creationId xmlns:a16="http://schemas.microsoft.com/office/drawing/2014/main" id="{32A19194-4186-4565-90BD-549908E55217}"/>
              </a:ext>
            </a:extLst>
          </p:cNvPr>
          <p:cNvCxnSpPr>
            <a:stCxn id="19" idx="1"/>
          </p:cNvCxnSpPr>
          <p:nvPr/>
        </p:nvCxnSpPr>
        <p:spPr>
          <a:xfrm flipH="1">
            <a:off x="4676503" y="5474572"/>
            <a:ext cx="644436" cy="488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595974"/>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4908</TotalTime>
  <Words>7237</Words>
  <Application>Microsoft Office PowerPoint</Application>
  <PresentationFormat>Presentación en pantalla (4:3)</PresentationFormat>
  <Paragraphs>743</Paragraphs>
  <Slides>61</Slides>
  <Notes>12</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61</vt:i4>
      </vt:variant>
    </vt:vector>
  </HeadingPairs>
  <TitlesOfParts>
    <vt:vector size="70" baseType="lpstr">
      <vt:lpstr>Arial</vt:lpstr>
      <vt:lpstr>Calibri</vt:lpstr>
      <vt:lpstr>Calibri Light</vt:lpstr>
      <vt:lpstr>Cambria Math</vt:lpstr>
      <vt:lpstr>Garamond</vt:lpstr>
      <vt:lpstr>Myriad-Roman</vt:lpstr>
      <vt:lpstr>Times New Roman</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RENDIMIENTO</dc:title>
  <dc:creator>ENEE</dc:creator>
  <cp:lastModifiedBy>Miguel Aguilar</cp:lastModifiedBy>
  <cp:revision>579</cp:revision>
  <dcterms:created xsi:type="dcterms:W3CDTF">2014-01-21T18:43:14Z</dcterms:created>
  <dcterms:modified xsi:type="dcterms:W3CDTF">2025-10-08T21:38:52Z</dcterms:modified>
</cp:coreProperties>
</file>